
<file path=[Content_Types].xml><?xml version="1.0" encoding="utf-8"?>
<Types xmlns="http://schemas.openxmlformats.org/package/2006/content-types">
  <Default Extension="xml" ContentType="application/xml"/>
  <Default Extension="doc" ContentType="application/msword"/>
  <Default Extension="jpeg" ContentType="image/jpeg"/>
  <Default Extension="tiff" ContentType="image/tiff"/>
  <Default Extension="emf" ContentType="image/x-emf"/>
  <Default Extension="jpg" ContentType="image/jpeg"/>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embeddings/oleObject1.bin" ContentType="application/vnd.openxmlformats-officedocument.oleObject"/>
  <Override PartName="/ppt/notesSlides/notesSlide4.xml" ContentType="application/vnd.openxmlformats-officedocument.presentationml.notesSlide+xml"/>
  <Override PartName="/ppt/embeddings/oleObject2.bin" ContentType="application/vnd.openxmlformats-officedocument.oleObject"/>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01"/>
  </p:notesMasterIdLst>
  <p:handoutMasterIdLst>
    <p:handoutMasterId r:id="rId102"/>
  </p:handoutMasterIdLst>
  <p:sldIdLst>
    <p:sldId id="1280" r:id="rId2"/>
    <p:sldId id="1194" r:id="rId3"/>
    <p:sldId id="1314" r:id="rId4"/>
    <p:sldId id="1301" r:id="rId5"/>
    <p:sldId id="1205" r:id="rId6"/>
    <p:sldId id="1333" r:id="rId7"/>
    <p:sldId id="1334" r:id="rId8"/>
    <p:sldId id="1332" r:id="rId9"/>
    <p:sldId id="1322" r:id="rId10"/>
    <p:sldId id="1325" r:id="rId11"/>
    <p:sldId id="1326" r:id="rId12"/>
    <p:sldId id="1331" r:id="rId13"/>
    <p:sldId id="1330" r:id="rId14"/>
    <p:sldId id="1329" r:id="rId15"/>
    <p:sldId id="1335" r:id="rId16"/>
    <p:sldId id="1336" r:id="rId17"/>
    <p:sldId id="1337" r:id="rId18"/>
    <p:sldId id="1338" r:id="rId19"/>
    <p:sldId id="1320" r:id="rId20"/>
    <p:sldId id="1321" r:id="rId21"/>
    <p:sldId id="1339" r:id="rId22"/>
    <p:sldId id="1341" r:id="rId23"/>
    <p:sldId id="1342" r:id="rId24"/>
    <p:sldId id="1343" r:id="rId25"/>
    <p:sldId id="1344" r:id="rId26"/>
    <p:sldId id="1345" r:id="rId27"/>
    <p:sldId id="1346" r:id="rId28"/>
    <p:sldId id="1347" r:id="rId29"/>
    <p:sldId id="1348" r:id="rId30"/>
    <p:sldId id="1207" r:id="rId31"/>
    <p:sldId id="1349" r:id="rId32"/>
    <p:sldId id="1388" r:id="rId33"/>
    <p:sldId id="1350" r:id="rId34"/>
    <p:sldId id="1361" r:id="rId35"/>
    <p:sldId id="1389" r:id="rId36"/>
    <p:sldId id="1354" r:id="rId37"/>
    <p:sldId id="1397" r:id="rId38"/>
    <p:sldId id="1352" r:id="rId39"/>
    <p:sldId id="1353" r:id="rId40"/>
    <p:sldId id="1351" r:id="rId41"/>
    <p:sldId id="1390" r:id="rId42"/>
    <p:sldId id="1355" r:id="rId43"/>
    <p:sldId id="1356" r:id="rId44"/>
    <p:sldId id="1357" r:id="rId45"/>
    <p:sldId id="1358" r:id="rId46"/>
    <p:sldId id="1391" r:id="rId47"/>
    <p:sldId id="1359" r:id="rId48"/>
    <p:sldId id="1360" r:id="rId49"/>
    <p:sldId id="1362" r:id="rId50"/>
    <p:sldId id="1363" r:id="rId51"/>
    <p:sldId id="1367" r:id="rId52"/>
    <p:sldId id="1364" r:id="rId53"/>
    <p:sldId id="1371" r:id="rId54"/>
    <p:sldId id="1368" r:id="rId55"/>
    <p:sldId id="1365" r:id="rId56"/>
    <p:sldId id="1372" r:id="rId57"/>
    <p:sldId id="1373" r:id="rId58"/>
    <p:sldId id="1392" r:id="rId59"/>
    <p:sldId id="1385" r:id="rId60"/>
    <p:sldId id="1366" r:id="rId61"/>
    <p:sldId id="1393" r:id="rId62"/>
    <p:sldId id="1394" r:id="rId63"/>
    <p:sldId id="1369" r:id="rId64"/>
    <p:sldId id="1386" r:id="rId65"/>
    <p:sldId id="1370" r:id="rId66"/>
    <p:sldId id="1395" r:id="rId67"/>
    <p:sldId id="1374" r:id="rId68"/>
    <p:sldId id="1396" r:id="rId69"/>
    <p:sldId id="1376" r:id="rId70"/>
    <p:sldId id="1377" r:id="rId71"/>
    <p:sldId id="1378" r:id="rId72"/>
    <p:sldId id="1379" r:id="rId73"/>
    <p:sldId id="1380" r:id="rId74"/>
    <p:sldId id="1381" r:id="rId75"/>
    <p:sldId id="1384" r:id="rId76"/>
    <p:sldId id="1382" r:id="rId77"/>
    <p:sldId id="1319" r:id="rId78"/>
    <p:sldId id="1275" r:id="rId79"/>
    <p:sldId id="1298" r:id="rId80"/>
    <p:sldId id="1299" r:id="rId81"/>
    <p:sldId id="1300" r:id="rId82"/>
    <p:sldId id="1387" r:id="rId83"/>
    <p:sldId id="1101" r:id="rId84"/>
    <p:sldId id="1183" r:id="rId85"/>
    <p:sldId id="1161" r:id="rId86"/>
    <p:sldId id="1163" r:id="rId87"/>
    <p:sldId id="1052" r:id="rId88"/>
    <p:sldId id="1166" r:id="rId89"/>
    <p:sldId id="1184" r:id="rId90"/>
    <p:sldId id="1302" r:id="rId91"/>
    <p:sldId id="1304" r:id="rId92"/>
    <p:sldId id="1305" r:id="rId93"/>
    <p:sldId id="1306" r:id="rId94"/>
    <p:sldId id="1307" r:id="rId95"/>
    <p:sldId id="1308" r:id="rId96"/>
    <p:sldId id="1309" r:id="rId97"/>
    <p:sldId id="1310" r:id="rId98"/>
    <p:sldId id="1311" r:id="rId99"/>
    <p:sldId id="1383" r:id="rId100"/>
  </p:sldIdLst>
  <p:sldSz cx="9144000" cy="6858000" type="screen4x3"/>
  <p:notesSz cx="6858000" cy="9144000"/>
  <p:defaultTextStyle>
    <a:defPPr>
      <a:defRPr lang="en-US"/>
    </a:defPPr>
    <a:lvl1pPr algn="l" rtl="0" fontAlgn="base">
      <a:spcBef>
        <a:spcPct val="0"/>
      </a:spcBef>
      <a:spcAft>
        <a:spcPct val="0"/>
      </a:spcAft>
      <a:defRPr sz="2000"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sz="2000"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sz="2000"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sz="2000"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sz="20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0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0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0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0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886349"/>
    <a:srgbClr val="FFAC57"/>
    <a:srgbClr val="2B802C"/>
    <a:srgbClr val="8B1630"/>
    <a:srgbClr val="FFFC81"/>
    <a:srgbClr val="8A90A6"/>
    <a:srgbClr val="8A73A0"/>
    <a:srgbClr val="FCC1A8"/>
    <a:srgbClr val="FFFFFF"/>
    <a:srgbClr val="FF90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173" autoAdjust="0"/>
    <p:restoredTop sz="94660"/>
  </p:normalViewPr>
  <p:slideViewPr>
    <p:cSldViewPr>
      <p:cViewPr varScale="1">
        <p:scale>
          <a:sx n="150" d="100"/>
          <a:sy n="150" d="100"/>
        </p:scale>
        <p:origin x="-2056" y="-1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01" Type="http://schemas.openxmlformats.org/officeDocument/2006/relationships/notesMaster" Target="notesMasters/notesMaster1.xml"/><Relationship Id="rId102" Type="http://schemas.openxmlformats.org/officeDocument/2006/relationships/handoutMaster" Target="handoutMasters/handoutMaster1.xml"/><Relationship Id="rId103" Type="http://schemas.openxmlformats.org/officeDocument/2006/relationships/printerSettings" Target="printerSettings/printerSettings1.bin"/><Relationship Id="rId104" Type="http://schemas.openxmlformats.org/officeDocument/2006/relationships/presProps" Target="presProps.xml"/><Relationship Id="rId105" Type="http://schemas.openxmlformats.org/officeDocument/2006/relationships/viewProps" Target="viewProps.xml"/><Relationship Id="rId106" Type="http://schemas.openxmlformats.org/officeDocument/2006/relationships/theme" Target="theme/theme1.xml"/><Relationship Id="rId10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00" Type="http://schemas.openxmlformats.org/officeDocument/2006/relationships/slide" Target="slides/slide99.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emf"/><Relationship Id="rId2" Type="http://schemas.openxmlformats.org/officeDocument/2006/relationships/image" Target="../media/image1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0" hangingPunct="0">
              <a:defRPr sz="1200">
                <a:latin typeface="Arial" charset="0"/>
                <a:ea typeface="ＭＳ Ｐゴシック" charset="-128"/>
                <a:cs typeface="ＭＳ Ｐゴシック" charset="-128"/>
              </a:defRPr>
            </a:lvl1pPr>
          </a:lstStyle>
          <a:p>
            <a:pPr>
              <a:defRPr/>
            </a:pPr>
            <a:fld id="{BAA6DDBD-8EAC-3B49-8F62-C82B9D47879B}" type="datetime1">
              <a:rPr lang="en-US"/>
              <a:pPr>
                <a:defRPr/>
              </a:pPr>
              <a:t>4/12/13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0" hangingPunct="0">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0" hangingPunct="0">
              <a:defRPr sz="1200">
                <a:latin typeface="Arial" charset="0"/>
                <a:ea typeface="ＭＳ Ｐゴシック" charset="-128"/>
                <a:cs typeface="ＭＳ Ｐゴシック" charset="-128"/>
              </a:defRPr>
            </a:lvl1pPr>
          </a:lstStyle>
          <a:p>
            <a:pPr>
              <a:defRPr/>
            </a:pPr>
            <a:fld id="{4A04ED2A-C739-C042-8F6A-022996BB8BFB}" type="slidenum">
              <a:rPr lang="en-US"/>
              <a:pPr>
                <a:defRPr/>
              </a:pPr>
              <a:t>‹#›</a:t>
            </a:fld>
            <a:endParaRPr lang="en-US"/>
          </a:p>
        </p:txBody>
      </p:sp>
    </p:spTree>
    <p:extLst>
      <p:ext uri="{BB962C8B-B14F-4D97-AF65-F5344CB8AC3E}">
        <p14:creationId xmlns:p14="http://schemas.microsoft.com/office/powerpoint/2010/main" val="25895927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200">
                <a:latin typeface="Arial" charset="0"/>
                <a:ea typeface="ＭＳ Ｐゴシック" charset="-128"/>
                <a:cs typeface="ＭＳ Ｐゴシック" charset="-128"/>
              </a:defRPr>
            </a:lvl1pPr>
          </a:lstStyle>
          <a:p>
            <a:pPr>
              <a:defRPr/>
            </a:pPr>
            <a:endParaRPr lang="en-US"/>
          </a:p>
        </p:txBody>
      </p:sp>
      <p:sp>
        <p:nvSpPr>
          <p:cNvPr id="4099"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Arial" charset="0"/>
                <a:ea typeface="ＭＳ Ｐゴシック" charset="-128"/>
                <a:cs typeface="ＭＳ Ｐゴシック" charset="-128"/>
              </a:defRPr>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sz="1200">
                <a:latin typeface="Arial" charset="0"/>
                <a:ea typeface="ＭＳ Ｐゴシック" charset="-128"/>
                <a:cs typeface="ＭＳ Ｐゴシック" charset="-128"/>
              </a:defRPr>
            </a:lvl1pPr>
          </a:lstStyle>
          <a:p>
            <a:pPr>
              <a:defRPr/>
            </a:pPr>
            <a:endParaRPr lang="en-US"/>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Arial" charset="0"/>
                <a:ea typeface="ＭＳ Ｐゴシック" charset="-128"/>
                <a:cs typeface="ＭＳ Ｐゴシック" charset="-128"/>
              </a:defRPr>
            </a:lvl1pPr>
          </a:lstStyle>
          <a:p>
            <a:pPr>
              <a:defRPr/>
            </a:pPr>
            <a:fld id="{0E3B6E46-C4C8-464D-8D9E-4AEB25D3C2CA}" type="slidenum">
              <a:rPr lang="en-US"/>
              <a:pPr>
                <a:defRPr/>
              </a:pPr>
              <a:t>‹#›</a:t>
            </a:fld>
            <a:endParaRPr lang="en-US"/>
          </a:p>
        </p:txBody>
      </p:sp>
    </p:spTree>
    <p:extLst>
      <p:ext uri="{BB962C8B-B14F-4D97-AF65-F5344CB8AC3E}">
        <p14:creationId xmlns:p14="http://schemas.microsoft.com/office/powerpoint/2010/main" val="264938025"/>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D8226046-476D-5143-83DD-AC4EE49FEC10}" type="slidenum">
              <a:rPr lang="en-US"/>
              <a:pPr/>
              <a:t>1</a:t>
            </a:fld>
            <a:endParaRPr lang="en-US"/>
          </a:p>
        </p:txBody>
      </p:sp>
      <p:sp>
        <p:nvSpPr>
          <p:cNvPr id="16387" name="Rectangle 2"/>
          <p:cNvSpPr>
            <a:spLocks noGrp="1" noRot="1" noChangeAspect="1" noChangeArrowheads="1"/>
          </p:cNvSpPr>
          <p:nvPr>
            <p:ph type="sldImg"/>
          </p:nvPr>
        </p:nvSpPr>
        <p:spPr>
          <a:solidFill>
            <a:srgbClr val="FFFFFF"/>
          </a:solidFill>
          <a:ln/>
        </p:spPr>
      </p:sp>
      <p:sp>
        <p:nvSpPr>
          <p:cNvPr id="1638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Exciting progress in finding genes that influence RA risk.  But I also want to leave you with: this is the first of many challenging steps to translate to patient care.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sng" kern="1200" dirty="0" smtClean="0">
                <a:solidFill>
                  <a:schemeClr val="tx1"/>
                </a:solidFill>
                <a:effectLst/>
                <a:latin typeface="+mn-lt"/>
                <a:ea typeface="+mn-ea"/>
                <a:cs typeface="+mn-cs"/>
              </a:rPr>
              <a:t>subset by allele frequency spectrum</a:t>
            </a:r>
            <a:r>
              <a:rPr lang="en-US" sz="1200" kern="1200" dirty="0" smtClean="0">
                <a:solidFill>
                  <a:schemeClr val="tx1"/>
                </a:solidFill>
                <a:effectLst/>
                <a:latin typeface="+mn-lt"/>
                <a:ea typeface="+mn-ea"/>
                <a:cs typeface="+mn-cs"/>
              </a:rPr>
              <a:t>: To help frame the discussion, we subset the underlying “causal alleles” (a term used loosely here; basically we mean an allele that influences trait of interest) by allele frequency: common (&gt;5%), low-frequency (0.1%-5%), rare (&lt;0.1%, private). However, these are not mutually exclusive categories; i.e., one phenotype may be influenced by alleles in all three allele frequency bins.  Moreover, many of the challenges are shared by all three allele frequency bins.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 dichotomize the categories into common </a:t>
            </a:r>
            <a:r>
              <a:rPr lang="en-US" sz="1200" kern="1200" dirty="0" err="1" smtClean="0">
                <a:solidFill>
                  <a:schemeClr val="tx1"/>
                </a:solidFill>
                <a:effectLst/>
                <a:latin typeface="+mn-lt"/>
                <a:ea typeface="+mn-ea"/>
                <a:cs typeface="+mn-cs"/>
              </a:rPr>
              <a:t>vs</a:t>
            </a:r>
            <a:r>
              <a:rPr lang="en-US" sz="1200" kern="1200" dirty="0" smtClean="0">
                <a:solidFill>
                  <a:schemeClr val="tx1"/>
                </a:solidFill>
                <a:effectLst/>
                <a:latin typeface="+mn-lt"/>
                <a:ea typeface="+mn-ea"/>
                <a:cs typeface="+mn-cs"/>
              </a:rPr>
              <a:t> low-frequency/rare for simplicity, in order to emphasize two challenges – “signal-to-noise” problem (common variants) and “query” problem (low-</a:t>
            </a:r>
            <a:r>
              <a:rPr lang="en-US" sz="1200" kern="1200" dirty="0" err="1" smtClean="0">
                <a:solidFill>
                  <a:schemeClr val="tx1"/>
                </a:solidFill>
                <a:effectLst/>
                <a:latin typeface="+mn-lt"/>
                <a:ea typeface="+mn-ea"/>
                <a:cs typeface="+mn-cs"/>
              </a:rPr>
              <a:t>freq</a:t>
            </a:r>
            <a:r>
              <a:rPr lang="en-US" sz="1200" kern="1200" dirty="0" smtClean="0">
                <a:solidFill>
                  <a:schemeClr val="tx1"/>
                </a:solidFill>
                <a:effectLst/>
                <a:latin typeface="+mn-lt"/>
                <a:ea typeface="+mn-ea"/>
                <a:cs typeface="+mn-cs"/>
              </a:rPr>
              <a:t> / rare variants).  Again, these are not mutually exclusive, but it is useful in helping to understand primary challenges in each category.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For both allele frequency bins (common </a:t>
            </a:r>
            <a:r>
              <a:rPr lang="en-US" sz="1200" kern="1200" dirty="0" err="1" smtClean="0">
                <a:solidFill>
                  <a:schemeClr val="tx1"/>
                </a:solidFill>
                <a:effectLst/>
                <a:latin typeface="+mn-lt"/>
                <a:ea typeface="+mn-ea"/>
                <a:cs typeface="+mn-cs"/>
              </a:rPr>
              <a:t>vs</a:t>
            </a:r>
            <a:r>
              <a:rPr lang="en-US" sz="1200" kern="1200" dirty="0" smtClean="0">
                <a:solidFill>
                  <a:schemeClr val="tx1"/>
                </a:solidFill>
                <a:effectLst/>
                <a:latin typeface="+mn-lt"/>
                <a:ea typeface="+mn-ea"/>
                <a:cs typeface="+mn-cs"/>
              </a:rPr>
              <a:t> low-frequency/rare), we briefly discuss three issues: (1) What is the evidence for or against each biological model?  (2) To test each biological model, what new technologies, resources, informatics/analyses are required? (3) How will the network advance the field? </a:t>
            </a:r>
          </a:p>
          <a:p>
            <a:endParaRPr lang="en-US" dirty="0"/>
          </a:p>
        </p:txBody>
      </p:sp>
      <p:sp>
        <p:nvSpPr>
          <p:cNvPr id="4" name="Slide Number Placeholder 3"/>
          <p:cNvSpPr>
            <a:spLocks noGrp="1"/>
          </p:cNvSpPr>
          <p:nvPr>
            <p:ph type="sldNum" sz="quarter" idx="10"/>
          </p:nvPr>
        </p:nvSpPr>
        <p:spPr/>
        <p:txBody>
          <a:bodyPr/>
          <a:lstStyle/>
          <a:p>
            <a:fld id="{C4BDBEED-3D36-3D4B-825E-9CEB5C1C03DA}" type="slidenum">
              <a:rPr lang="en-US" smtClean="0"/>
              <a:t>13</a:t>
            </a:fld>
            <a:endParaRPr lang="en-US"/>
          </a:p>
        </p:txBody>
      </p:sp>
    </p:spTree>
    <p:extLst>
      <p:ext uri="{BB962C8B-B14F-4D97-AF65-F5344CB8AC3E}">
        <p14:creationId xmlns:p14="http://schemas.microsoft.com/office/powerpoint/2010/main" val="38131853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sng" kern="1200" dirty="0" smtClean="0">
                <a:solidFill>
                  <a:schemeClr val="tx1"/>
                </a:solidFill>
                <a:effectLst/>
                <a:latin typeface="+mn-lt"/>
                <a:ea typeface="+mn-ea"/>
                <a:cs typeface="+mn-cs"/>
              </a:rPr>
              <a:t>subset by allele frequency spectrum</a:t>
            </a:r>
            <a:r>
              <a:rPr lang="en-US" sz="1200" kern="1200" dirty="0" smtClean="0">
                <a:solidFill>
                  <a:schemeClr val="tx1"/>
                </a:solidFill>
                <a:effectLst/>
                <a:latin typeface="+mn-lt"/>
                <a:ea typeface="+mn-ea"/>
                <a:cs typeface="+mn-cs"/>
              </a:rPr>
              <a:t>: To help frame the discussion, we subset the underlying “causal alleles” (a term used loosely here; basically we mean an allele that influences trait of interest) by allele frequency: common (&gt;5%), low-frequency (0.1%-5%), rare (&lt;0.1%, private). However, these are not mutually exclusive categories; i.e., one phenotype may be influenced by alleles in all three allele frequency bins.  Moreover, many of the challenges are shared by all three allele frequency bins.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 dichotomize the categories into common </a:t>
            </a:r>
            <a:r>
              <a:rPr lang="en-US" sz="1200" kern="1200" dirty="0" err="1" smtClean="0">
                <a:solidFill>
                  <a:schemeClr val="tx1"/>
                </a:solidFill>
                <a:effectLst/>
                <a:latin typeface="+mn-lt"/>
                <a:ea typeface="+mn-ea"/>
                <a:cs typeface="+mn-cs"/>
              </a:rPr>
              <a:t>vs</a:t>
            </a:r>
            <a:r>
              <a:rPr lang="en-US" sz="1200" kern="1200" dirty="0" smtClean="0">
                <a:solidFill>
                  <a:schemeClr val="tx1"/>
                </a:solidFill>
                <a:effectLst/>
                <a:latin typeface="+mn-lt"/>
                <a:ea typeface="+mn-ea"/>
                <a:cs typeface="+mn-cs"/>
              </a:rPr>
              <a:t> low-frequency/rare for simplicity, in order to emphasize two challenges – “signal-to-noise” problem (common variants) and “query” problem (low-</a:t>
            </a:r>
            <a:r>
              <a:rPr lang="en-US" sz="1200" kern="1200" dirty="0" err="1" smtClean="0">
                <a:solidFill>
                  <a:schemeClr val="tx1"/>
                </a:solidFill>
                <a:effectLst/>
                <a:latin typeface="+mn-lt"/>
                <a:ea typeface="+mn-ea"/>
                <a:cs typeface="+mn-cs"/>
              </a:rPr>
              <a:t>freq</a:t>
            </a:r>
            <a:r>
              <a:rPr lang="en-US" sz="1200" kern="1200" dirty="0" smtClean="0">
                <a:solidFill>
                  <a:schemeClr val="tx1"/>
                </a:solidFill>
                <a:effectLst/>
                <a:latin typeface="+mn-lt"/>
                <a:ea typeface="+mn-ea"/>
                <a:cs typeface="+mn-cs"/>
              </a:rPr>
              <a:t> / rare variants).  Again, these are not mutually exclusive, but it is useful in helping to understand primary challenges in each category.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For both allele frequency bins (common </a:t>
            </a:r>
            <a:r>
              <a:rPr lang="en-US" sz="1200" kern="1200" dirty="0" err="1" smtClean="0">
                <a:solidFill>
                  <a:schemeClr val="tx1"/>
                </a:solidFill>
                <a:effectLst/>
                <a:latin typeface="+mn-lt"/>
                <a:ea typeface="+mn-ea"/>
                <a:cs typeface="+mn-cs"/>
              </a:rPr>
              <a:t>vs</a:t>
            </a:r>
            <a:r>
              <a:rPr lang="en-US" sz="1200" kern="1200" dirty="0" smtClean="0">
                <a:solidFill>
                  <a:schemeClr val="tx1"/>
                </a:solidFill>
                <a:effectLst/>
                <a:latin typeface="+mn-lt"/>
                <a:ea typeface="+mn-ea"/>
                <a:cs typeface="+mn-cs"/>
              </a:rPr>
              <a:t> low-frequency/rare), we briefly discuss three issues: (1) What is the evidence for or against each biological model?  (2) To test each biological model, what new technologies, resources, informatics/analyses are required? (3) How will the network advance the field? </a:t>
            </a:r>
          </a:p>
          <a:p>
            <a:endParaRPr lang="en-US" dirty="0"/>
          </a:p>
        </p:txBody>
      </p:sp>
      <p:sp>
        <p:nvSpPr>
          <p:cNvPr id="4" name="Slide Number Placeholder 3"/>
          <p:cNvSpPr>
            <a:spLocks noGrp="1"/>
          </p:cNvSpPr>
          <p:nvPr>
            <p:ph type="sldNum" sz="quarter" idx="10"/>
          </p:nvPr>
        </p:nvSpPr>
        <p:spPr/>
        <p:txBody>
          <a:bodyPr/>
          <a:lstStyle/>
          <a:p>
            <a:fld id="{C4BDBEED-3D36-3D4B-825E-9CEB5C1C03DA}" type="slidenum">
              <a:rPr lang="en-US" smtClean="0"/>
              <a:t>14</a:t>
            </a:fld>
            <a:endParaRPr lang="en-US"/>
          </a:p>
        </p:txBody>
      </p:sp>
    </p:spTree>
    <p:extLst>
      <p:ext uri="{BB962C8B-B14F-4D97-AF65-F5344CB8AC3E}">
        <p14:creationId xmlns:p14="http://schemas.microsoft.com/office/powerpoint/2010/main" val="38131853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DDE8B23-6557-7242-8AFD-6D831432E4EE}" type="slidenum">
              <a:rPr lang="en-US"/>
              <a:pPr/>
              <a:t>15</a:t>
            </a:fld>
            <a:endParaRPr lang="en-US"/>
          </a:p>
        </p:txBody>
      </p:sp>
      <p:sp>
        <p:nvSpPr>
          <p:cNvPr id="867330" name="Rectangle 2"/>
          <p:cNvSpPr>
            <a:spLocks noGrp="1" noRot="1" noChangeAspect="1" noChangeArrowheads="1" noTextEdit="1"/>
          </p:cNvSpPr>
          <p:nvPr>
            <p:ph type="sldImg"/>
          </p:nvPr>
        </p:nvSpPr>
        <p:spPr>
          <a:ln/>
        </p:spPr>
      </p:sp>
      <p:sp>
        <p:nvSpPr>
          <p:cNvPr id="8673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10D76D-4CAF-3D49-AC2A-A28D2EB773D7}" type="slidenum">
              <a:rPr lang="en-US"/>
              <a:pPr/>
              <a:t>16</a:t>
            </a:fld>
            <a:endParaRPr lang="en-US"/>
          </a:p>
        </p:txBody>
      </p:sp>
      <p:sp>
        <p:nvSpPr>
          <p:cNvPr id="868354" name="Rectangle 2"/>
          <p:cNvSpPr>
            <a:spLocks noGrp="1" noRot="1" noChangeAspect="1" noChangeArrowheads="1" noTextEdit="1"/>
          </p:cNvSpPr>
          <p:nvPr>
            <p:ph type="sldImg"/>
          </p:nvPr>
        </p:nvSpPr>
        <p:spPr>
          <a:ln/>
        </p:spPr>
      </p:sp>
      <p:sp>
        <p:nvSpPr>
          <p:cNvPr id="8683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5A016B-7B7F-FE4F-920B-EC477B4FCB41}" type="slidenum">
              <a:rPr lang="en-US"/>
              <a:pPr/>
              <a:t>17</a:t>
            </a:fld>
            <a:endParaRPr lang="en-US"/>
          </a:p>
        </p:txBody>
      </p:sp>
      <p:sp>
        <p:nvSpPr>
          <p:cNvPr id="869378" name="Rectangle 2"/>
          <p:cNvSpPr>
            <a:spLocks noGrp="1" noRot="1" noChangeAspect="1" noChangeArrowheads="1" noTextEdit="1"/>
          </p:cNvSpPr>
          <p:nvPr>
            <p:ph type="sldImg"/>
          </p:nvPr>
        </p:nvSpPr>
        <p:spPr>
          <a:ln/>
        </p:spPr>
      </p:sp>
      <p:sp>
        <p:nvSpPr>
          <p:cNvPr id="8693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51CAC6B3-74DF-9749-B1A6-BD5DD3EB0C1C}" type="slidenum">
              <a:rPr lang="en-US"/>
              <a:pPr/>
              <a:t>18</a:t>
            </a:fld>
            <a:endParaRPr lang="en-US"/>
          </a:p>
        </p:txBody>
      </p:sp>
      <p:sp>
        <p:nvSpPr>
          <p:cNvPr id="36867" name="Rectangle 2"/>
          <p:cNvSpPr>
            <a:spLocks noGrp="1" noRot="1" noChangeAspect="1" noChangeArrowheads="1"/>
          </p:cNvSpPr>
          <p:nvPr>
            <p:ph type="sldImg"/>
          </p:nvPr>
        </p:nvSpPr>
        <p:spPr>
          <a:solidFill>
            <a:srgbClr val="FFFFFF"/>
          </a:solidFill>
          <a:ln/>
        </p:spPr>
      </p:sp>
      <p:sp>
        <p:nvSpPr>
          <p:cNvPr id="36868" name="Rectangle 3"/>
          <p:cNvSpPr>
            <a:spLocks noGrp="1" noChangeArrowheads="1"/>
          </p:cNvSpPr>
          <p:nvPr>
            <p:ph type="body" idx="1"/>
          </p:nvPr>
        </p:nvSpPr>
        <p:spPr>
          <a:solidFill>
            <a:srgbClr val="FFFFFF"/>
          </a:solidFill>
          <a:ln>
            <a:solidFill>
              <a:srgbClr val="000000"/>
            </a:solidFill>
          </a:ln>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8F239A51-65B8-234A-A1E5-FBE8FC2F0D0F}" type="slidenum">
              <a:rPr lang="en-US"/>
              <a:pPr/>
              <a:t>19</a:t>
            </a:fld>
            <a:endParaRPr lang="en-US"/>
          </a:p>
        </p:txBody>
      </p:sp>
      <p:sp>
        <p:nvSpPr>
          <p:cNvPr id="53251" name="Rectangle 2"/>
          <p:cNvSpPr>
            <a:spLocks noGrp="1" noRot="1" noChangeAspect="1" noChangeArrowheads="1"/>
          </p:cNvSpPr>
          <p:nvPr>
            <p:ph type="sldImg"/>
          </p:nvPr>
        </p:nvSpPr>
        <p:spPr>
          <a:solidFill>
            <a:srgbClr val="FFFFFF"/>
          </a:solidFill>
          <a:ln/>
        </p:spPr>
      </p:sp>
      <p:sp>
        <p:nvSpPr>
          <p:cNvPr id="5325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6BE38ED1-6760-0540-9AAE-935EA5D13CC0}" type="slidenum">
              <a:rPr lang="en-US"/>
              <a:pPr/>
              <a:t>20</a:t>
            </a:fld>
            <a:endParaRPr lang="en-US"/>
          </a:p>
        </p:txBody>
      </p:sp>
      <p:sp>
        <p:nvSpPr>
          <p:cNvPr id="55299" name="Rectangle 2"/>
          <p:cNvSpPr>
            <a:spLocks noGrp="1" noRot="1" noChangeAspect="1" noChangeArrowheads="1"/>
          </p:cNvSpPr>
          <p:nvPr>
            <p:ph type="sldImg"/>
          </p:nvPr>
        </p:nvSpPr>
        <p:spPr>
          <a:solidFill>
            <a:srgbClr val="FFFFFF"/>
          </a:solidFill>
          <a:ln/>
        </p:spPr>
      </p:sp>
      <p:sp>
        <p:nvSpPr>
          <p:cNvPr id="5530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BCEDE96E-C68A-1744-B4EC-CCAD5A1D073C}" type="slidenum">
              <a:rPr lang="en-US"/>
              <a:pPr/>
              <a:t>21</a:t>
            </a:fld>
            <a:endParaRPr lang="en-US"/>
          </a:p>
        </p:txBody>
      </p:sp>
      <p:sp>
        <p:nvSpPr>
          <p:cNvPr id="66563" name="Rectangle 2"/>
          <p:cNvSpPr>
            <a:spLocks noGrp="1" noRot="1" noChangeAspect="1" noChangeArrowheads="1"/>
          </p:cNvSpPr>
          <p:nvPr>
            <p:ph type="sldImg"/>
          </p:nvPr>
        </p:nvSpPr>
        <p:spPr>
          <a:solidFill>
            <a:srgbClr val="FFFFFF"/>
          </a:solidFill>
          <a:ln/>
        </p:spPr>
      </p:sp>
      <p:sp>
        <p:nvSpPr>
          <p:cNvPr id="6656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E321AEFF-FF6B-4E4B-89A7-FCCFBE8273AB}" type="slidenum">
              <a:rPr lang="en-US"/>
              <a:pPr/>
              <a:t>22</a:t>
            </a:fld>
            <a:endParaRPr lang="en-US"/>
          </a:p>
        </p:txBody>
      </p:sp>
      <p:sp>
        <p:nvSpPr>
          <p:cNvPr id="70659" name="Rectangle 2"/>
          <p:cNvSpPr>
            <a:spLocks noGrp="1" noRot="1" noChangeAspect="1" noChangeArrowheads="1"/>
          </p:cNvSpPr>
          <p:nvPr>
            <p:ph type="sldImg"/>
          </p:nvPr>
        </p:nvSpPr>
        <p:spPr>
          <a:solidFill>
            <a:srgbClr val="FFFFFF"/>
          </a:solidFill>
          <a:ln/>
        </p:spPr>
      </p:sp>
      <p:sp>
        <p:nvSpPr>
          <p:cNvPr id="7066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964C0576-F5C6-B347-895E-C00FD5B2A5B3}" type="slidenum">
              <a:rPr lang="en-US"/>
              <a:pPr/>
              <a:t>4</a:t>
            </a:fld>
            <a:endParaRPr lang="en-US"/>
          </a:p>
        </p:txBody>
      </p:sp>
      <p:sp>
        <p:nvSpPr>
          <p:cNvPr id="24579" name="Rectangle 2"/>
          <p:cNvSpPr>
            <a:spLocks noGrp="1" noRot="1" noChangeAspect="1" noChangeArrowheads="1" noTextEdit="1"/>
          </p:cNvSpPr>
          <p:nvPr>
            <p:ph type="sldImg"/>
          </p:nvPr>
        </p:nvSpPr>
        <p:spPr>
          <a:xfrm>
            <a:off x="1144588" y="685800"/>
            <a:ext cx="4570412" cy="3427413"/>
          </a:xfrm>
          <a:solidFill>
            <a:srgbClr val="FFFFFF"/>
          </a:solidFill>
          <a:ln/>
        </p:spPr>
      </p:sp>
      <p:sp>
        <p:nvSpPr>
          <p:cNvPr id="245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6493" tIns="43247" rIns="86493" bIns="43247"/>
          <a:lstStyle/>
          <a:p>
            <a:pPr marL="228600" indent="-228600" eaLnBrk="1" hangingPunct="1"/>
            <a:r>
              <a:rPr lang="en-US" sz="1200" kern="1200" dirty="0" smtClean="0">
                <a:solidFill>
                  <a:schemeClr val="tx1"/>
                </a:solidFill>
                <a:latin typeface="Arial" charset="0"/>
                <a:ea typeface="ＭＳ Ｐゴシック" charset="-128"/>
                <a:cs typeface="ＭＳ Ｐゴシック" charset="-128"/>
              </a:rPr>
              <a:t>slide 2: what is unique about genetics: prior to the onset; not an </a:t>
            </a:r>
            <a:r>
              <a:rPr lang="en-US" sz="1200" kern="1200" dirty="0" err="1" smtClean="0">
                <a:solidFill>
                  <a:schemeClr val="tx1"/>
                </a:solidFill>
                <a:latin typeface="Arial" charset="0"/>
                <a:ea typeface="ＭＳ Ｐゴシック" charset="-128"/>
                <a:cs typeface="ＭＳ Ｐゴシック" charset="-128"/>
              </a:rPr>
              <a:t>epiphenom</a:t>
            </a:r>
            <a:r>
              <a:rPr lang="en-US" sz="1200" kern="1200" dirty="0" smtClean="0">
                <a:solidFill>
                  <a:schemeClr val="tx1"/>
                </a:solidFill>
                <a:latin typeface="Arial" charset="0"/>
                <a:ea typeface="ＭＳ Ｐゴシック" charset="-128"/>
                <a:cs typeface="ＭＳ Ｐゴシック" charset="-128"/>
              </a:rPr>
              <a:t> -&gt; if we can find alleles that influence risk, then this informs…and identifies the Achilles' heel of the pathway (which might represent targets of therapy)</a:t>
            </a: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rPr>
              <a:t>global view</a:t>
            </a:r>
            <a:r>
              <a:rPr lang="en-US" sz="1200" kern="1200" dirty="0" smtClean="0">
                <a:solidFill>
                  <a:schemeClr val="tx1"/>
                </a:solidFill>
                <a:effectLst/>
                <a:latin typeface="+mn-lt"/>
                <a:ea typeface="+mn-ea"/>
                <a:cs typeface="+mn-cs"/>
              </a:rPr>
              <a:t>: We will provide a brief overview of complex trait genetics in 2013.  We emphasize that with larger and larger sample sizes, more and more discoveries have been made (show slides of NHGRI GWAS catalogue over the past few years).  IMPORTANT POINT: </a:t>
            </a:r>
            <a:r>
              <a:rPr lang="en-US" sz="1200" kern="1200" dirty="0" err="1" smtClean="0">
                <a:solidFill>
                  <a:schemeClr val="tx1"/>
                </a:solidFill>
                <a:effectLst/>
                <a:latin typeface="+mn-lt"/>
                <a:ea typeface="+mn-ea"/>
                <a:cs typeface="+mn-cs"/>
              </a:rPr>
              <a:t>PGx</a:t>
            </a:r>
            <a:r>
              <a:rPr lang="en-US" sz="1200" kern="1200" dirty="0" smtClean="0">
                <a:solidFill>
                  <a:schemeClr val="tx1"/>
                </a:solidFill>
                <a:effectLst/>
                <a:latin typeface="+mn-lt"/>
                <a:ea typeface="+mn-ea"/>
                <a:cs typeface="+mn-cs"/>
              </a:rPr>
              <a:t> studies have lagged behind discoveries in disease traits.  This emphasizes the primacy of discovery research in </a:t>
            </a:r>
            <a:r>
              <a:rPr lang="en-US" sz="1200" kern="1200" dirty="0" err="1" smtClean="0">
                <a:solidFill>
                  <a:schemeClr val="tx1"/>
                </a:solidFill>
                <a:effectLst/>
                <a:latin typeface="+mn-lt"/>
                <a:ea typeface="+mn-ea"/>
                <a:cs typeface="+mn-cs"/>
              </a:rPr>
              <a:t>PGx</a:t>
            </a:r>
            <a:r>
              <a:rPr lang="en-US" sz="1200" kern="1200" dirty="0" smtClean="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C4BDBEED-3D36-3D4B-825E-9CEB5C1C03DA}" type="slidenum">
              <a:rPr lang="en-US" smtClean="0"/>
              <a:t>28</a:t>
            </a:fld>
            <a:endParaRPr lang="en-US"/>
          </a:p>
        </p:txBody>
      </p:sp>
    </p:spTree>
    <p:extLst>
      <p:ext uri="{BB962C8B-B14F-4D97-AF65-F5344CB8AC3E}">
        <p14:creationId xmlns:p14="http://schemas.microsoft.com/office/powerpoint/2010/main" val="3581492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964C0576-F5C6-B347-895E-C00FD5B2A5B3}" type="slidenum">
              <a:rPr lang="en-US"/>
              <a:pPr/>
              <a:t>29</a:t>
            </a:fld>
            <a:endParaRPr lang="en-US"/>
          </a:p>
        </p:txBody>
      </p:sp>
      <p:sp>
        <p:nvSpPr>
          <p:cNvPr id="24579" name="Rectangle 2"/>
          <p:cNvSpPr>
            <a:spLocks noGrp="1" noRot="1" noChangeAspect="1" noChangeArrowheads="1" noTextEdit="1"/>
          </p:cNvSpPr>
          <p:nvPr>
            <p:ph type="sldImg"/>
          </p:nvPr>
        </p:nvSpPr>
        <p:spPr>
          <a:xfrm>
            <a:off x="1144588" y="685800"/>
            <a:ext cx="4570412" cy="3427413"/>
          </a:xfrm>
          <a:solidFill>
            <a:srgbClr val="FFFFFF"/>
          </a:solidFill>
          <a:ln/>
        </p:spPr>
      </p:sp>
      <p:sp>
        <p:nvSpPr>
          <p:cNvPr id="245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6493" tIns="43247" rIns="86493" bIns="43247"/>
          <a:lstStyle/>
          <a:p>
            <a:pPr marL="228600" indent="-228600" eaLnBrk="1" hangingPunct="1"/>
            <a:r>
              <a:rPr lang="en-US" sz="1200" kern="1200" dirty="0" smtClean="0">
                <a:solidFill>
                  <a:schemeClr val="tx1"/>
                </a:solidFill>
                <a:latin typeface="Arial" charset="0"/>
                <a:ea typeface="ＭＳ Ｐゴシック" charset="-128"/>
                <a:cs typeface="ＭＳ Ｐゴシック" charset="-128"/>
              </a:rPr>
              <a:t>slide 2: what is unique about genetics: prior to the onset; not an </a:t>
            </a:r>
            <a:r>
              <a:rPr lang="en-US" sz="1200" kern="1200" dirty="0" err="1" smtClean="0">
                <a:solidFill>
                  <a:schemeClr val="tx1"/>
                </a:solidFill>
                <a:latin typeface="Arial" charset="0"/>
                <a:ea typeface="ＭＳ Ｐゴシック" charset="-128"/>
                <a:cs typeface="ＭＳ Ｐゴシック" charset="-128"/>
              </a:rPr>
              <a:t>epiphenom</a:t>
            </a:r>
            <a:r>
              <a:rPr lang="en-US" sz="1200" kern="1200" dirty="0" smtClean="0">
                <a:solidFill>
                  <a:schemeClr val="tx1"/>
                </a:solidFill>
                <a:latin typeface="Arial" charset="0"/>
                <a:ea typeface="ＭＳ Ｐゴシック" charset="-128"/>
                <a:cs typeface="ＭＳ Ｐゴシック" charset="-128"/>
              </a:rPr>
              <a:t> -&gt; if we can find alleles that influence risk, then this informs…and identifies the Achilles' heel of the pathway (which might represent targets of therapy)</a:t>
            </a:r>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964C0576-F5C6-B347-895E-C00FD5B2A5B3}" type="slidenum">
              <a:rPr lang="en-US"/>
              <a:pPr/>
              <a:t>31</a:t>
            </a:fld>
            <a:endParaRPr lang="en-US"/>
          </a:p>
        </p:txBody>
      </p:sp>
      <p:sp>
        <p:nvSpPr>
          <p:cNvPr id="24579" name="Rectangle 2"/>
          <p:cNvSpPr>
            <a:spLocks noGrp="1" noRot="1" noChangeAspect="1" noChangeArrowheads="1" noTextEdit="1"/>
          </p:cNvSpPr>
          <p:nvPr>
            <p:ph type="sldImg"/>
          </p:nvPr>
        </p:nvSpPr>
        <p:spPr>
          <a:xfrm>
            <a:off x="1144588" y="685800"/>
            <a:ext cx="4570412" cy="3427413"/>
          </a:xfrm>
          <a:solidFill>
            <a:srgbClr val="FFFFFF"/>
          </a:solidFill>
          <a:ln/>
        </p:spPr>
      </p:sp>
      <p:sp>
        <p:nvSpPr>
          <p:cNvPr id="245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6493" tIns="43247" rIns="86493" bIns="43247"/>
          <a:lstStyle/>
          <a:p>
            <a:pPr marL="228600" indent="-228600" eaLnBrk="1" hangingPunct="1"/>
            <a:r>
              <a:rPr lang="en-US" sz="1200" kern="1200" dirty="0" smtClean="0">
                <a:solidFill>
                  <a:schemeClr val="tx1"/>
                </a:solidFill>
                <a:latin typeface="Arial" charset="0"/>
                <a:ea typeface="ＭＳ Ｐゴシック" charset="-128"/>
                <a:cs typeface="ＭＳ Ｐゴシック" charset="-128"/>
              </a:rPr>
              <a:t>slide 2: what is unique about genetics: prior to the onset; not an </a:t>
            </a:r>
            <a:r>
              <a:rPr lang="en-US" sz="1200" kern="1200" dirty="0" err="1" smtClean="0">
                <a:solidFill>
                  <a:schemeClr val="tx1"/>
                </a:solidFill>
                <a:latin typeface="Arial" charset="0"/>
                <a:ea typeface="ＭＳ Ｐゴシック" charset="-128"/>
                <a:cs typeface="ＭＳ Ｐゴシック" charset="-128"/>
              </a:rPr>
              <a:t>epiphenom</a:t>
            </a:r>
            <a:r>
              <a:rPr lang="en-US" sz="1200" kern="1200" dirty="0" smtClean="0">
                <a:solidFill>
                  <a:schemeClr val="tx1"/>
                </a:solidFill>
                <a:latin typeface="Arial" charset="0"/>
                <a:ea typeface="ＭＳ Ｐゴシック" charset="-128"/>
                <a:cs typeface="ＭＳ Ｐゴシック" charset="-128"/>
              </a:rPr>
              <a:t> -&gt; if we can find alleles that influence risk, then this informs…and identifies the Achilles' heel of the pathway (which might represent targets of therapy)</a:t>
            </a: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964C0576-F5C6-B347-895E-C00FD5B2A5B3}" type="slidenum">
              <a:rPr lang="en-US"/>
              <a:pPr/>
              <a:t>33</a:t>
            </a:fld>
            <a:endParaRPr lang="en-US"/>
          </a:p>
        </p:txBody>
      </p:sp>
      <p:sp>
        <p:nvSpPr>
          <p:cNvPr id="24579" name="Rectangle 2"/>
          <p:cNvSpPr>
            <a:spLocks noGrp="1" noRot="1" noChangeAspect="1" noChangeArrowheads="1" noTextEdit="1"/>
          </p:cNvSpPr>
          <p:nvPr>
            <p:ph type="sldImg"/>
          </p:nvPr>
        </p:nvSpPr>
        <p:spPr>
          <a:xfrm>
            <a:off x="1144588" y="685800"/>
            <a:ext cx="4570412" cy="3427413"/>
          </a:xfrm>
          <a:solidFill>
            <a:srgbClr val="FFFFFF"/>
          </a:solidFill>
          <a:ln/>
        </p:spPr>
      </p:sp>
      <p:sp>
        <p:nvSpPr>
          <p:cNvPr id="245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6493" tIns="43247" rIns="86493" bIns="43247"/>
          <a:lstStyle/>
          <a:p>
            <a:pPr marL="228600" indent="-228600" eaLnBrk="1" hangingPunct="1"/>
            <a:r>
              <a:rPr lang="en-US" sz="1200" kern="1200" dirty="0" smtClean="0">
                <a:solidFill>
                  <a:schemeClr val="tx1"/>
                </a:solidFill>
                <a:latin typeface="Arial" charset="0"/>
                <a:ea typeface="ＭＳ Ｐゴシック" charset="-128"/>
                <a:cs typeface="ＭＳ Ｐゴシック" charset="-128"/>
              </a:rPr>
              <a:t>slide 2: what is unique about genetics: prior to the onset; not an </a:t>
            </a:r>
            <a:r>
              <a:rPr lang="en-US" sz="1200" kern="1200" dirty="0" err="1" smtClean="0">
                <a:solidFill>
                  <a:schemeClr val="tx1"/>
                </a:solidFill>
                <a:latin typeface="Arial" charset="0"/>
                <a:ea typeface="ＭＳ Ｐゴシック" charset="-128"/>
                <a:cs typeface="ＭＳ Ｐゴシック" charset="-128"/>
              </a:rPr>
              <a:t>epiphenom</a:t>
            </a:r>
            <a:r>
              <a:rPr lang="en-US" sz="1200" kern="1200" dirty="0" smtClean="0">
                <a:solidFill>
                  <a:schemeClr val="tx1"/>
                </a:solidFill>
                <a:latin typeface="Arial" charset="0"/>
                <a:ea typeface="ＭＳ Ｐゴシック" charset="-128"/>
                <a:cs typeface="ＭＳ Ｐゴシック" charset="-128"/>
              </a:rPr>
              <a:t> -&gt; if we can find alleles that influence risk, then this informs…and identifies the Achilles' heel of the pathway (which might represent targets of therapy)</a:t>
            </a:r>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964C0576-F5C6-B347-895E-C00FD5B2A5B3}" type="slidenum">
              <a:rPr lang="en-US"/>
              <a:pPr/>
              <a:t>43</a:t>
            </a:fld>
            <a:endParaRPr lang="en-US"/>
          </a:p>
        </p:txBody>
      </p:sp>
      <p:sp>
        <p:nvSpPr>
          <p:cNvPr id="24579" name="Rectangle 2"/>
          <p:cNvSpPr>
            <a:spLocks noGrp="1" noRot="1" noChangeAspect="1" noChangeArrowheads="1" noTextEdit="1"/>
          </p:cNvSpPr>
          <p:nvPr>
            <p:ph type="sldImg"/>
          </p:nvPr>
        </p:nvSpPr>
        <p:spPr>
          <a:xfrm>
            <a:off x="1144588" y="685800"/>
            <a:ext cx="4570412" cy="3427413"/>
          </a:xfrm>
          <a:solidFill>
            <a:srgbClr val="FFFFFF"/>
          </a:solidFill>
          <a:ln/>
        </p:spPr>
      </p:sp>
      <p:sp>
        <p:nvSpPr>
          <p:cNvPr id="245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6493" tIns="43247" rIns="86493" bIns="43247"/>
          <a:lstStyle/>
          <a:p>
            <a:pPr marL="228600" indent="-228600" eaLnBrk="1" hangingPunct="1"/>
            <a:r>
              <a:rPr lang="en-US" sz="1200" kern="1200" dirty="0" smtClean="0">
                <a:solidFill>
                  <a:schemeClr val="tx1"/>
                </a:solidFill>
                <a:latin typeface="Arial" charset="0"/>
                <a:ea typeface="ＭＳ Ｐゴシック" charset="-128"/>
                <a:cs typeface="ＭＳ Ｐゴシック" charset="-128"/>
              </a:rPr>
              <a:t>slide 2: what is unique about genetics: prior to the onset; not an </a:t>
            </a:r>
            <a:r>
              <a:rPr lang="en-US" sz="1200" kern="1200" dirty="0" err="1" smtClean="0">
                <a:solidFill>
                  <a:schemeClr val="tx1"/>
                </a:solidFill>
                <a:latin typeface="Arial" charset="0"/>
                <a:ea typeface="ＭＳ Ｐゴシック" charset="-128"/>
                <a:cs typeface="ＭＳ Ｐゴシック" charset="-128"/>
              </a:rPr>
              <a:t>epiphenom</a:t>
            </a:r>
            <a:r>
              <a:rPr lang="en-US" sz="1200" kern="1200" dirty="0" smtClean="0">
                <a:solidFill>
                  <a:schemeClr val="tx1"/>
                </a:solidFill>
                <a:latin typeface="Arial" charset="0"/>
                <a:ea typeface="ＭＳ Ｐゴシック" charset="-128"/>
                <a:cs typeface="ＭＳ Ｐゴシック" charset="-128"/>
              </a:rPr>
              <a:t> -&gt; if we can find alleles that influence risk, then this informs…and identifies the Achilles' heel of the pathway (which might represent targets of therapy)</a:t>
            </a:r>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964C0576-F5C6-B347-895E-C00FD5B2A5B3}" type="slidenum">
              <a:rPr lang="en-US"/>
              <a:pPr/>
              <a:t>52</a:t>
            </a:fld>
            <a:endParaRPr lang="en-US"/>
          </a:p>
        </p:txBody>
      </p:sp>
      <p:sp>
        <p:nvSpPr>
          <p:cNvPr id="24579" name="Rectangle 2"/>
          <p:cNvSpPr>
            <a:spLocks noGrp="1" noRot="1" noChangeAspect="1" noChangeArrowheads="1" noTextEdit="1"/>
          </p:cNvSpPr>
          <p:nvPr>
            <p:ph type="sldImg"/>
          </p:nvPr>
        </p:nvSpPr>
        <p:spPr>
          <a:xfrm>
            <a:off x="1144588" y="685800"/>
            <a:ext cx="4570412" cy="3427413"/>
          </a:xfrm>
          <a:solidFill>
            <a:srgbClr val="FFFFFF"/>
          </a:solidFill>
          <a:ln/>
        </p:spPr>
      </p:sp>
      <p:sp>
        <p:nvSpPr>
          <p:cNvPr id="245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6493" tIns="43247" rIns="86493" bIns="43247"/>
          <a:lstStyle/>
          <a:p>
            <a:pPr marL="228600" indent="-228600" eaLnBrk="1" hangingPunct="1"/>
            <a:r>
              <a:rPr lang="en-US" sz="1200" kern="1200" dirty="0" smtClean="0">
                <a:solidFill>
                  <a:schemeClr val="tx1"/>
                </a:solidFill>
                <a:latin typeface="Arial" charset="0"/>
                <a:ea typeface="ＭＳ Ｐゴシック" charset="-128"/>
                <a:cs typeface="ＭＳ Ｐゴシック" charset="-128"/>
              </a:rPr>
              <a:t>slide 2: what is unique about genetics: prior to the onset; not an </a:t>
            </a:r>
            <a:r>
              <a:rPr lang="en-US" sz="1200" kern="1200" dirty="0" err="1" smtClean="0">
                <a:solidFill>
                  <a:schemeClr val="tx1"/>
                </a:solidFill>
                <a:latin typeface="Arial" charset="0"/>
                <a:ea typeface="ＭＳ Ｐゴシック" charset="-128"/>
                <a:cs typeface="ＭＳ Ｐゴシック" charset="-128"/>
              </a:rPr>
              <a:t>epiphenom</a:t>
            </a:r>
            <a:r>
              <a:rPr lang="en-US" sz="1200" kern="1200" dirty="0" smtClean="0">
                <a:solidFill>
                  <a:schemeClr val="tx1"/>
                </a:solidFill>
                <a:latin typeface="Arial" charset="0"/>
                <a:ea typeface="ＭＳ Ｐゴシック" charset="-128"/>
                <a:cs typeface="ＭＳ Ｐゴシック" charset="-128"/>
              </a:rPr>
              <a:t> -&gt; if we can find alleles that influence risk, then this informs…and identifies the Achilles' heel of the pathway (which might represent targets of therapy)</a:t>
            </a:r>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964C0576-F5C6-B347-895E-C00FD5B2A5B3}" type="slidenum">
              <a:rPr lang="en-US"/>
              <a:pPr/>
              <a:t>55</a:t>
            </a:fld>
            <a:endParaRPr lang="en-US"/>
          </a:p>
        </p:txBody>
      </p:sp>
      <p:sp>
        <p:nvSpPr>
          <p:cNvPr id="24579" name="Rectangle 2"/>
          <p:cNvSpPr>
            <a:spLocks noGrp="1" noRot="1" noChangeAspect="1" noChangeArrowheads="1" noTextEdit="1"/>
          </p:cNvSpPr>
          <p:nvPr>
            <p:ph type="sldImg"/>
          </p:nvPr>
        </p:nvSpPr>
        <p:spPr>
          <a:xfrm>
            <a:off x="1144588" y="685800"/>
            <a:ext cx="4570412" cy="3427413"/>
          </a:xfrm>
          <a:solidFill>
            <a:srgbClr val="FFFFFF"/>
          </a:solidFill>
          <a:ln/>
        </p:spPr>
      </p:sp>
      <p:sp>
        <p:nvSpPr>
          <p:cNvPr id="245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6493" tIns="43247" rIns="86493" bIns="43247"/>
          <a:lstStyle/>
          <a:p>
            <a:pPr marL="228600" indent="-228600" eaLnBrk="1" hangingPunct="1"/>
            <a:r>
              <a:rPr lang="en-US" sz="1200" kern="1200" dirty="0" smtClean="0">
                <a:solidFill>
                  <a:schemeClr val="tx1"/>
                </a:solidFill>
                <a:latin typeface="Arial" charset="0"/>
                <a:ea typeface="ＭＳ Ｐゴシック" charset="-128"/>
                <a:cs typeface="ＭＳ Ｐゴシック" charset="-128"/>
              </a:rPr>
              <a:t>slide 2: what is unique about genetics: prior to the onset; not an </a:t>
            </a:r>
            <a:r>
              <a:rPr lang="en-US" sz="1200" kern="1200" dirty="0" err="1" smtClean="0">
                <a:solidFill>
                  <a:schemeClr val="tx1"/>
                </a:solidFill>
                <a:latin typeface="Arial" charset="0"/>
                <a:ea typeface="ＭＳ Ｐゴシック" charset="-128"/>
                <a:cs typeface="ＭＳ Ｐゴシック" charset="-128"/>
              </a:rPr>
              <a:t>epiphenom</a:t>
            </a:r>
            <a:r>
              <a:rPr lang="en-US" sz="1200" kern="1200" dirty="0" smtClean="0">
                <a:solidFill>
                  <a:schemeClr val="tx1"/>
                </a:solidFill>
                <a:latin typeface="Arial" charset="0"/>
                <a:ea typeface="ＭＳ Ｐゴシック" charset="-128"/>
                <a:cs typeface="ＭＳ Ｐゴシック" charset="-128"/>
              </a:rPr>
              <a:t> -&gt; if we can find alleles that influence risk, then this informs…and identifies the Achilles' heel of the pathway (which might represent targets of therapy)</a:t>
            </a:r>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964C0576-F5C6-B347-895E-C00FD5B2A5B3}" type="slidenum">
              <a:rPr lang="en-US"/>
              <a:pPr/>
              <a:t>60</a:t>
            </a:fld>
            <a:endParaRPr lang="en-US"/>
          </a:p>
        </p:txBody>
      </p:sp>
      <p:sp>
        <p:nvSpPr>
          <p:cNvPr id="24579" name="Rectangle 2"/>
          <p:cNvSpPr>
            <a:spLocks noGrp="1" noRot="1" noChangeAspect="1" noChangeArrowheads="1" noTextEdit="1"/>
          </p:cNvSpPr>
          <p:nvPr>
            <p:ph type="sldImg"/>
          </p:nvPr>
        </p:nvSpPr>
        <p:spPr>
          <a:xfrm>
            <a:off x="1144588" y="685800"/>
            <a:ext cx="4570412" cy="3427413"/>
          </a:xfrm>
          <a:solidFill>
            <a:srgbClr val="FFFFFF"/>
          </a:solidFill>
          <a:ln/>
        </p:spPr>
      </p:sp>
      <p:sp>
        <p:nvSpPr>
          <p:cNvPr id="245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6493" tIns="43247" rIns="86493" bIns="43247"/>
          <a:lstStyle/>
          <a:p>
            <a:pPr marL="228600" indent="-228600" eaLnBrk="1" hangingPunct="1"/>
            <a:r>
              <a:rPr lang="en-US" sz="1200" kern="1200" dirty="0" smtClean="0">
                <a:solidFill>
                  <a:schemeClr val="tx1"/>
                </a:solidFill>
                <a:latin typeface="Arial" charset="0"/>
                <a:ea typeface="ＭＳ Ｐゴシック" charset="-128"/>
                <a:cs typeface="ＭＳ Ｐゴシック" charset="-128"/>
              </a:rPr>
              <a:t>slide 2: what is unique about genetics: prior to the onset; not an </a:t>
            </a:r>
            <a:r>
              <a:rPr lang="en-US" sz="1200" kern="1200" dirty="0" err="1" smtClean="0">
                <a:solidFill>
                  <a:schemeClr val="tx1"/>
                </a:solidFill>
                <a:latin typeface="Arial" charset="0"/>
                <a:ea typeface="ＭＳ Ｐゴシック" charset="-128"/>
                <a:cs typeface="ＭＳ Ｐゴシック" charset="-128"/>
              </a:rPr>
              <a:t>epiphenom</a:t>
            </a:r>
            <a:r>
              <a:rPr lang="en-US" sz="1200" kern="1200" dirty="0" smtClean="0">
                <a:solidFill>
                  <a:schemeClr val="tx1"/>
                </a:solidFill>
                <a:latin typeface="Arial" charset="0"/>
                <a:ea typeface="ＭＳ Ｐゴシック" charset="-128"/>
                <a:cs typeface="ＭＳ Ｐゴシック" charset="-128"/>
              </a:rPr>
              <a:t> -&gt; if we can find alleles that influence risk, then this informs…and identifies the Achilles' heel of the pathway (which might represent targets of therapy)</a:t>
            </a:r>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964C0576-F5C6-B347-895E-C00FD5B2A5B3}" type="slidenum">
              <a:rPr lang="en-US"/>
              <a:pPr/>
              <a:t>63</a:t>
            </a:fld>
            <a:endParaRPr lang="en-US"/>
          </a:p>
        </p:txBody>
      </p:sp>
      <p:sp>
        <p:nvSpPr>
          <p:cNvPr id="24579" name="Rectangle 2"/>
          <p:cNvSpPr>
            <a:spLocks noGrp="1" noRot="1" noChangeAspect="1" noChangeArrowheads="1" noTextEdit="1"/>
          </p:cNvSpPr>
          <p:nvPr>
            <p:ph type="sldImg"/>
          </p:nvPr>
        </p:nvSpPr>
        <p:spPr>
          <a:xfrm>
            <a:off x="1144588" y="685800"/>
            <a:ext cx="4570412" cy="3427413"/>
          </a:xfrm>
          <a:solidFill>
            <a:srgbClr val="FFFFFF"/>
          </a:solidFill>
          <a:ln/>
        </p:spPr>
      </p:sp>
      <p:sp>
        <p:nvSpPr>
          <p:cNvPr id="245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6493" tIns="43247" rIns="86493" bIns="43247"/>
          <a:lstStyle/>
          <a:p>
            <a:pPr marL="228600" indent="-228600" eaLnBrk="1" hangingPunct="1"/>
            <a:r>
              <a:rPr lang="en-US" sz="1200" kern="1200" dirty="0" smtClean="0">
                <a:solidFill>
                  <a:schemeClr val="tx1"/>
                </a:solidFill>
                <a:latin typeface="Arial" charset="0"/>
                <a:ea typeface="ＭＳ Ｐゴシック" charset="-128"/>
                <a:cs typeface="ＭＳ Ｐゴシック" charset="-128"/>
              </a:rPr>
              <a:t>slide 2: what is unique about genetics: prior to the onset; not an </a:t>
            </a:r>
            <a:r>
              <a:rPr lang="en-US" sz="1200" kern="1200" dirty="0" err="1" smtClean="0">
                <a:solidFill>
                  <a:schemeClr val="tx1"/>
                </a:solidFill>
                <a:latin typeface="Arial" charset="0"/>
                <a:ea typeface="ＭＳ Ｐゴシック" charset="-128"/>
                <a:cs typeface="ＭＳ Ｐゴシック" charset="-128"/>
              </a:rPr>
              <a:t>epiphenom</a:t>
            </a:r>
            <a:r>
              <a:rPr lang="en-US" sz="1200" kern="1200" dirty="0" smtClean="0">
                <a:solidFill>
                  <a:schemeClr val="tx1"/>
                </a:solidFill>
                <a:latin typeface="Arial" charset="0"/>
                <a:ea typeface="ＭＳ Ｐゴシック" charset="-128"/>
                <a:cs typeface="ＭＳ Ｐゴシック" charset="-128"/>
              </a:rPr>
              <a:t> -&gt; if we can find alleles that influence risk, then this informs…and identifies the Achilles' heel of the pathway (which might represent targets of therapy)</a:t>
            </a:r>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964C0576-F5C6-B347-895E-C00FD5B2A5B3}" type="slidenum">
              <a:rPr lang="en-US"/>
              <a:pPr/>
              <a:t>64</a:t>
            </a:fld>
            <a:endParaRPr lang="en-US"/>
          </a:p>
        </p:txBody>
      </p:sp>
      <p:sp>
        <p:nvSpPr>
          <p:cNvPr id="24579" name="Rectangle 2"/>
          <p:cNvSpPr>
            <a:spLocks noGrp="1" noRot="1" noChangeAspect="1" noChangeArrowheads="1" noTextEdit="1"/>
          </p:cNvSpPr>
          <p:nvPr>
            <p:ph type="sldImg"/>
          </p:nvPr>
        </p:nvSpPr>
        <p:spPr>
          <a:xfrm>
            <a:off x="1144588" y="685800"/>
            <a:ext cx="4570412" cy="3427413"/>
          </a:xfrm>
          <a:solidFill>
            <a:srgbClr val="FFFFFF"/>
          </a:solidFill>
          <a:ln/>
        </p:spPr>
      </p:sp>
      <p:sp>
        <p:nvSpPr>
          <p:cNvPr id="245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6493" tIns="43247" rIns="86493" bIns="43247"/>
          <a:lstStyle/>
          <a:p>
            <a:pPr marL="228600" indent="-228600" eaLnBrk="1" hangingPunct="1"/>
            <a:r>
              <a:rPr lang="en-US" sz="1200" kern="1200" dirty="0" smtClean="0">
                <a:solidFill>
                  <a:schemeClr val="tx1"/>
                </a:solidFill>
                <a:latin typeface="Arial" charset="0"/>
                <a:ea typeface="ＭＳ Ｐゴシック" charset="-128"/>
                <a:cs typeface="ＭＳ Ｐゴシック" charset="-128"/>
              </a:rPr>
              <a:t>slide 2: what is unique about genetics: prior to the onset; not an </a:t>
            </a:r>
            <a:r>
              <a:rPr lang="en-US" sz="1200" kern="1200" dirty="0" err="1" smtClean="0">
                <a:solidFill>
                  <a:schemeClr val="tx1"/>
                </a:solidFill>
                <a:latin typeface="Arial" charset="0"/>
                <a:ea typeface="ＭＳ Ｐゴシック" charset="-128"/>
                <a:cs typeface="ＭＳ Ｐゴシック" charset="-128"/>
              </a:rPr>
              <a:t>epiphenom</a:t>
            </a:r>
            <a:r>
              <a:rPr lang="en-US" sz="1200" kern="1200" dirty="0" smtClean="0">
                <a:solidFill>
                  <a:schemeClr val="tx1"/>
                </a:solidFill>
                <a:latin typeface="Arial" charset="0"/>
                <a:ea typeface="ＭＳ Ｐゴシック" charset="-128"/>
                <a:cs typeface="ＭＳ Ｐゴシック" charset="-128"/>
              </a:rPr>
              <a:t> -&gt; if we can find alleles that influence risk, then this informs…and identifies the Achilles' heel of the pathway (which might represent targets of therapy)</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13F5DEB5-FD4D-5F49-B1BE-19AF25B9CFFB}" type="slidenum">
              <a:rPr lang="en-US">
                <a:latin typeface="Arial" pitchFamily="-65" charset="0"/>
                <a:ea typeface="ＭＳ Ｐゴシック" pitchFamily="-65" charset="-128"/>
                <a:cs typeface="ＭＳ Ｐゴシック" pitchFamily="-65" charset="-128"/>
              </a:rPr>
              <a:pPr/>
              <a:t>6</a:t>
            </a:fld>
            <a:endParaRPr lang="en-US">
              <a:latin typeface="Arial" pitchFamily="-65" charset="0"/>
              <a:ea typeface="ＭＳ Ｐゴシック" pitchFamily="-65" charset="-128"/>
              <a:cs typeface="ＭＳ Ｐゴシック" pitchFamily="-65" charset="-128"/>
            </a:endParaRPr>
          </a:p>
        </p:txBody>
      </p:sp>
      <p:sp>
        <p:nvSpPr>
          <p:cNvPr id="26627" name="Rectangle 2"/>
          <p:cNvSpPr>
            <a:spLocks noGrp="1" noRot="1" noChangeAspect="1" noChangeArrowheads="1"/>
          </p:cNvSpPr>
          <p:nvPr>
            <p:ph type="sldImg"/>
          </p:nvPr>
        </p:nvSpPr>
        <p:spPr>
          <a:solidFill>
            <a:srgbClr val="FFFFFF"/>
          </a:solidFill>
          <a:ln/>
        </p:spPr>
      </p:sp>
      <p:sp>
        <p:nvSpPr>
          <p:cNvPr id="2662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65" charset="0"/>
              <a:ea typeface="ＭＳ Ｐゴシック" pitchFamily="-65" charset="-128"/>
              <a:cs typeface="ＭＳ Ｐゴシック" pitchFamily="-65"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964C0576-F5C6-B347-895E-C00FD5B2A5B3}" type="slidenum">
              <a:rPr lang="en-US"/>
              <a:pPr/>
              <a:t>65</a:t>
            </a:fld>
            <a:endParaRPr lang="en-US"/>
          </a:p>
        </p:txBody>
      </p:sp>
      <p:sp>
        <p:nvSpPr>
          <p:cNvPr id="24579" name="Rectangle 2"/>
          <p:cNvSpPr>
            <a:spLocks noGrp="1" noRot="1" noChangeAspect="1" noChangeArrowheads="1" noTextEdit="1"/>
          </p:cNvSpPr>
          <p:nvPr>
            <p:ph type="sldImg"/>
          </p:nvPr>
        </p:nvSpPr>
        <p:spPr>
          <a:xfrm>
            <a:off x="1144588" y="685800"/>
            <a:ext cx="4570412" cy="3427413"/>
          </a:xfrm>
          <a:solidFill>
            <a:srgbClr val="FFFFFF"/>
          </a:solidFill>
          <a:ln/>
        </p:spPr>
      </p:sp>
      <p:sp>
        <p:nvSpPr>
          <p:cNvPr id="245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6493" tIns="43247" rIns="86493" bIns="43247"/>
          <a:lstStyle/>
          <a:p>
            <a:pPr marL="228600" indent="-228600" eaLnBrk="1" hangingPunct="1"/>
            <a:r>
              <a:rPr lang="en-US" sz="1200" kern="1200" dirty="0" smtClean="0">
                <a:solidFill>
                  <a:schemeClr val="tx1"/>
                </a:solidFill>
                <a:latin typeface="Arial" charset="0"/>
                <a:ea typeface="ＭＳ Ｐゴシック" charset="-128"/>
                <a:cs typeface="ＭＳ Ｐゴシック" charset="-128"/>
              </a:rPr>
              <a:t>slide 2: what is unique about genetics: prior to the onset; not an </a:t>
            </a:r>
            <a:r>
              <a:rPr lang="en-US" sz="1200" kern="1200" dirty="0" err="1" smtClean="0">
                <a:solidFill>
                  <a:schemeClr val="tx1"/>
                </a:solidFill>
                <a:latin typeface="Arial" charset="0"/>
                <a:ea typeface="ＭＳ Ｐゴシック" charset="-128"/>
                <a:cs typeface="ＭＳ Ｐゴシック" charset="-128"/>
              </a:rPr>
              <a:t>epiphenom</a:t>
            </a:r>
            <a:r>
              <a:rPr lang="en-US" sz="1200" kern="1200" dirty="0" smtClean="0">
                <a:solidFill>
                  <a:schemeClr val="tx1"/>
                </a:solidFill>
                <a:latin typeface="Arial" charset="0"/>
                <a:ea typeface="ＭＳ Ｐゴシック" charset="-128"/>
                <a:cs typeface="ＭＳ Ｐゴシック" charset="-128"/>
              </a:rPr>
              <a:t> -&gt; if we can find alleles that influence risk, then this informs…and identifies the Achilles' heel of the pathway (which might represent targets of therapy)</a:t>
            </a:r>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51CAC6B3-74DF-9749-B1A6-BD5DD3EB0C1C}" type="slidenum">
              <a:rPr lang="en-US"/>
              <a:pPr/>
              <a:t>68</a:t>
            </a:fld>
            <a:endParaRPr lang="en-US"/>
          </a:p>
        </p:txBody>
      </p:sp>
      <p:sp>
        <p:nvSpPr>
          <p:cNvPr id="36867" name="Rectangle 2"/>
          <p:cNvSpPr>
            <a:spLocks noGrp="1" noRot="1" noChangeAspect="1" noChangeArrowheads="1"/>
          </p:cNvSpPr>
          <p:nvPr>
            <p:ph type="sldImg"/>
          </p:nvPr>
        </p:nvSpPr>
        <p:spPr>
          <a:solidFill>
            <a:srgbClr val="FFFFFF"/>
          </a:solidFill>
          <a:ln/>
        </p:spPr>
      </p:sp>
      <p:sp>
        <p:nvSpPr>
          <p:cNvPr id="36868" name="Rectangle 3"/>
          <p:cNvSpPr>
            <a:spLocks noGrp="1" noChangeArrowheads="1"/>
          </p:cNvSpPr>
          <p:nvPr>
            <p:ph type="body" idx="1"/>
          </p:nvPr>
        </p:nvSpPr>
        <p:spPr>
          <a:solidFill>
            <a:srgbClr val="FFFFFF"/>
          </a:solidFill>
          <a:ln>
            <a:solidFill>
              <a:srgbClr val="000000"/>
            </a:solidFill>
          </a:ln>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sng" kern="1200" dirty="0" smtClean="0">
                <a:solidFill>
                  <a:schemeClr val="tx1"/>
                </a:solidFill>
                <a:effectLst/>
                <a:latin typeface="+mn-lt"/>
                <a:ea typeface="+mn-ea"/>
                <a:cs typeface="+mn-cs"/>
              </a:rPr>
              <a:t>subset by allele frequency spectrum</a:t>
            </a:r>
            <a:r>
              <a:rPr lang="en-US" sz="1200" kern="1200" dirty="0" smtClean="0">
                <a:solidFill>
                  <a:schemeClr val="tx1"/>
                </a:solidFill>
                <a:effectLst/>
                <a:latin typeface="+mn-lt"/>
                <a:ea typeface="+mn-ea"/>
                <a:cs typeface="+mn-cs"/>
              </a:rPr>
              <a:t>: To help frame the discussion, we subset the underlying “causal alleles” (a term used loosely here; basically we mean an allele that influences trait of interest) by allele frequency: common (&gt;5%), low-frequency (0.1%-5%), rare (&lt;0.1%, private). However, these are not mutually exclusive categories; i.e., one phenotype may be influenced by alleles in all three allele frequency bins.  Moreover, many of the challenges are shared by all three allele frequency bins.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 dichotomize the categories into common </a:t>
            </a:r>
            <a:r>
              <a:rPr lang="en-US" sz="1200" kern="1200" dirty="0" err="1" smtClean="0">
                <a:solidFill>
                  <a:schemeClr val="tx1"/>
                </a:solidFill>
                <a:effectLst/>
                <a:latin typeface="+mn-lt"/>
                <a:ea typeface="+mn-ea"/>
                <a:cs typeface="+mn-cs"/>
              </a:rPr>
              <a:t>vs</a:t>
            </a:r>
            <a:r>
              <a:rPr lang="en-US" sz="1200" kern="1200" dirty="0" smtClean="0">
                <a:solidFill>
                  <a:schemeClr val="tx1"/>
                </a:solidFill>
                <a:effectLst/>
                <a:latin typeface="+mn-lt"/>
                <a:ea typeface="+mn-ea"/>
                <a:cs typeface="+mn-cs"/>
              </a:rPr>
              <a:t> low-frequency/rare for simplicity, in order to emphasize two challenges – “signal-to-noise” problem (common variants) and “query” problem (low-</a:t>
            </a:r>
            <a:r>
              <a:rPr lang="en-US" sz="1200" kern="1200" dirty="0" err="1" smtClean="0">
                <a:solidFill>
                  <a:schemeClr val="tx1"/>
                </a:solidFill>
                <a:effectLst/>
                <a:latin typeface="+mn-lt"/>
                <a:ea typeface="+mn-ea"/>
                <a:cs typeface="+mn-cs"/>
              </a:rPr>
              <a:t>freq</a:t>
            </a:r>
            <a:r>
              <a:rPr lang="en-US" sz="1200" kern="1200" dirty="0" smtClean="0">
                <a:solidFill>
                  <a:schemeClr val="tx1"/>
                </a:solidFill>
                <a:effectLst/>
                <a:latin typeface="+mn-lt"/>
                <a:ea typeface="+mn-ea"/>
                <a:cs typeface="+mn-cs"/>
              </a:rPr>
              <a:t> / rare variants).  Again, these are not mutually exclusive, but it is useful in helping to understand primary challenges in each category.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For both allele frequency bins (common </a:t>
            </a:r>
            <a:r>
              <a:rPr lang="en-US" sz="1200" kern="1200" dirty="0" err="1" smtClean="0">
                <a:solidFill>
                  <a:schemeClr val="tx1"/>
                </a:solidFill>
                <a:effectLst/>
                <a:latin typeface="+mn-lt"/>
                <a:ea typeface="+mn-ea"/>
                <a:cs typeface="+mn-cs"/>
              </a:rPr>
              <a:t>vs</a:t>
            </a:r>
            <a:r>
              <a:rPr lang="en-US" sz="1200" kern="1200" dirty="0" smtClean="0">
                <a:solidFill>
                  <a:schemeClr val="tx1"/>
                </a:solidFill>
                <a:effectLst/>
                <a:latin typeface="+mn-lt"/>
                <a:ea typeface="+mn-ea"/>
                <a:cs typeface="+mn-cs"/>
              </a:rPr>
              <a:t> low-frequency/rare), we briefly discuss three issues: (1) What is the evidence for or against each biological model?  (2) To test each biological model, what new technologies, resources, informatics/analyses are required? (3) How will the network advance the field? </a:t>
            </a:r>
          </a:p>
          <a:p>
            <a:endParaRPr lang="en-US" dirty="0"/>
          </a:p>
        </p:txBody>
      </p:sp>
      <p:sp>
        <p:nvSpPr>
          <p:cNvPr id="4" name="Slide Number Placeholder 3"/>
          <p:cNvSpPr>
            <a:spLocks noGrp="1"/>
          </p:cNvSpPr>
          <p:nvPr>
            <p:ph type="sldNum" sz="quarter" idx="10"/>
          </p:nvPr>
        </p:nvSpPr>
        <p:spPr/>
        <p:txBody>
          <a:bodyPr/>
          <a:lstStyle/>
          <a:p>
            <a:fld id="{C4BDBEED-3D36-3D4B-825E-9CEB5C1C03DA}" type="slidenum">
              <a:rPr lang="en-US" smtClean="0"/>
              <a:t>69</a:t>
            </a:fld>
            <a:endParaRPr lang="en-US"/>
          </a:p>
        </p:txBody>
      </p:sp>
    </p:spTree>
    <p:extLst>
      <p:ext uri="{BB962C8B-B14F-4D97-AF65-F5344CB8AC3E}">
        <p14:creationId xmlns:p14="http://schemas.microsoft.com/office/powerpoint/2010/main" val="38131853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sng" kern="1200" dirty="0" smtClean="0">
                <a:solidFill>
                  <a:schemeClr val="tx1"/>
                </a:solidFill>
                <a:effectLst/>
                <a:latin typeface="+mn-lt"/>
                <a:ea typeface="+mn-ea"/>
                <a:cs typeface="+mn-cs"/>
              </a:rPr>
              <a:t>subset by allele frequency spectrum</a:t>
            </a:r>
            <a:r>
              <a:rPr lang="en-US" sz="1200" kern="1200" dirty="0" smtClean="0">
                <a:solidFill>
                  <a:schemeClr val="tx1"/>
                </a:solidFill>
                <a:effectLst/>
                <a:latin typeface="+mn-lt"/>
                <a:ea typeface="+mn-ea"/>
                <a:cs typeface="+mn-cs"/>
              </a:rPr>
              <a:t>: To help frame the discussion, we subset the underlying “causal alleles” (a term used loosely here; basically we mean an allele that influences trait of interest) by allele frequency: common (&gt;5%), low-frequency (0.1%-5%), rare (&lt;0.1%, private). However, these are not mutually exclusive categories; i.e., one phenotype may be influenced by alleles in all three allele frequency bins.  Moreover, many of the challenges are shared by all three allele frequency bins.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 dichotomize the categories into common </a:t>
            </a:r>
            <a:r>
              <a:rPr lang="en-US" sz="1200" kern="1200" dirty="0" err="1" smtClean="0">
                <a:solidFill>
                  <a:schemeClr val="tx1"/>
                </a:solidFill>
                <a:effectLst/>
                <a:latin typeface="+mn-lt"/>
                <a:ea typeface="+mn-ea"/>
                <a:cs typeface="+mn-cs"/>
              </a:rPr>
              <a:t>vs</a:t>
            </a:r>
            <a:r>
              <a:rPr lang="en-US" sz="1200" kern="1200" dirty="0" smtClean="0">
                <a:solidFill>
                  <a:schemeClr val="tx1"/>
                </a:solidFill>
                <a:effectLst/>
                <a:latin typeface="+mn-lt"/>
                <a:ea typeface="+mn-ea"/>
                <a:cs typeface="+mn-cs"/>
              </a:rPr>
              <a:t> low-frequency/rare for simplicity, in order to emphasize two challenges – “signal-to-noise” problem (common variants) and “query” problem (low-</a:t>
            </a:r>
            <a:r>
              <a:rPr lang="en-US" sz="1200" kern="1200" dirty="0" err="1" smtClean="0">
                <a:solidFill>
                  <a:schemeClr val="tx1"/>
                </a:solidFill>
                <a:effectLst/>
                <a:latin typeface="+mn-lt"/>
                <a:ea typeface="+mn-ea"/>
                <a:cs typeface="+mn-cs"/>
              </a:rPr>
              <a:t>freq</a:t>
            </a:r>
            <a:r>
              <a:rPr lang="en-US" sz="1200" kern="1200" dirty="0" smtClean="0">
                <a:solidFill>
                  <a:schemeClr val="tx1"/>
                </a:solidFill>
                <a:effectLst/>
                <a:latin typeface="+mn-lt"/>
                <a:ea typeface="+mn-ea"/>
                <a:cs typeface="+mn-cs"/>
              </a:rPr>
              <a:t> / rare variants).  Again, these are not mutually exclusive, but it is useful in helping to understand primary challenges in each category.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For both allele frequency bins (common </a:t>
            </a:r>
            <a:r>
              <a:rPr lang="en-US" sz="1200" kern="1200" dirty="0" err="1" smtClean="0">
                <a:solidFill>
                  <a:schemeClr val="tx1"/>
                </a:solidFill>
                <a:effectLst/>
                <a:latin typeface="+mn-lt"/>
                <a:ea typeface="+mn-ea"/>
                <a:cs typeface="+mn-cs"/>
              </a:rPr>
              <a:t>vs</a:t>
            </a:r>
            <a:r>
              <a:rPr lang="en-US" sz="1200" kern="1200" dirty="0" smtClean="0">
                <a:solidFill>
                  <a:schemeClr val="tx1"/>
                </a:solidFill>
                <a:effectLst/>
                <a:latin typeface="+mn-lt"/>
                <a:ea typeface="+mn-ea"/>
                <a:cs typeface="+mn-cs"/>
              </a:rPr>
              <a:t> low-frequency/rare), we briefly discuss three issues: (1) What is the evidence for or against each biological model?  (2) To test each biological model, what new technologies, resources, informatics/analyses are required? (3) How will the network advance the field? </a:t>
            </a:r>
          </a:p>
          <a:p>
            <a:endParaRPr lang="en-US" dirty="0"/>
          </a:p>
        </p:txBody>
      </p:sp>
      <p:sp>
        <p:nvSpPr>
          <p:cNvPr id="4" name="Slide Number Placeholder 3"/>
          <p:cNvSpPr>
            <a:spLocks noGrp="1"/>
          </p:cNvSpPr>
          <p:nvPr>
            <p:ph type="sldNum" sz="quarter" idx="10"/>
          </p:nvPr>
        </p:nvSpPr>
        <p:spPr/>
        <p:txBody>
          <a:bodyPr/>
          <a:lstStyle/>
          <a:p>
            <a:fld id="{C4BDBEED-3D36-3D4B-825E-9CEB5C1C03DA}" type="slidenum">
              <a:rPr lang="en-US" smtClean="0"/>
              <a:t>70</a:t>
            </a:fld>
            <a:endParaRPr lang="en-US"/>
          </a:p>
        </p:txBody>
      </p:sp>
    </p:spTree>
    <p:extLst>
      <p:ext uri="{BB962C8B-B14F-4D97-AF65-F5344CB8AC3E}">
        <p14:creationId xmlns:p14="http://schemas.microsoft.com/office/powerpoint/2010/main" val="38131853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sng" kern="1200" dirty="0" smtClean="0">
                <a:solidFill>
                  <a:schemeClr val="tx1"/>
                </a:solidFill>
                <a:effectLst/>
                <a:latin typeface="+mn-lt"/>
                <a:ea typeface="+mn-ea"/>
                <a:cs typeface="+mn-cs"/>
              </a:rPr>
              <a:t>subset by allele frequency spectrum</a:t>
            </a:r>
            <a:r>
              <a:rPr lang="en-US" sz="1200" kern="1200" dirty="0" smtClean="0">
                <a:solidFill>
                  <a:schemeClr val="tx1"/>
                </a:solidFill>
                <a:effectLst/>
                <a:latin typeface="+mn-lt"/>
                <a:ea typeface="+mn-ea"/>
                <a:cs typeface="+mn-cs"/>
              </a:rPr>
              <a:t>: To help frame the discussion, we subset the underlying “causal alleles” (a term used loosely here; basically we mean an allele that influences trait of interest) by allele frequency: common (&gt;5%), low-frequency (0.1%-5%), rare (&lt;0.1%, private). However, these are not mutually exclusive categories; i.e., one phenotype may be influenced by alleles in all three allele frequency bins.  Moreover, many of the challenges are shared by all three allele frequency bins.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 dichotomize the categories into common </a:t>
            </a:r>
            <a:r>
              <a:rPr lang="en-US" sz="1200" kern="1200" dirty="0" err="1" smtClean="0">
                <a:solidFill>
                  <a:schemeClr val="tx1"/>
                </a:solidFill>
                <a:effectLst/>
                <a:latin typeface="+mn-lt"/>
                <a:ea typeface="+mn-ea"/>
                <a:cs typeface="+mn-cs"/>
              </a:rPr>
              <a:t>vs</a:t>
            </a:r>
            <a:r>
              <a:rPr lang="en-US" sz="1200" kern="1200" dirty="0" smtClean="0">
                <a:solidFill>
                  <a:schemeClr val="tx1"/>
                </a:solidFill>
                <a:effectLst/>
                <a:latin typeface="+mn-lt"/>
                <a:ea typeface="+mn-ea"/>
                <a:cs typeface="+mn-cs"/>
              </a:rPr>
              <a:t> low-frequency/rare for simplicity, in order to emphasize two challenges – “signal-to-noise” problem (common variants) and “query” problem (low-</a:t>
            </a:r>
            <a:r>
              <a:rPr lang="en-US" sz="1200" kern="1200" dirty="0" err="1" smtClean="0">
                <a:solidFill>
                  <a:schemeClr val="tx1"/>
                </a:solidFill>
                <a:effectLst/>
                <a:latin typeface="+mn-lt"/>
                <a:ea typeface="+mn-ea"/>
                <a:cs typeface="+mn-cs"/>
              </a:rPr>
              <a:t>freq</a:t>
            </a:r>
            <a:r>
              <a:rPr lang="en-US" sz="1200" kern="1200" dirty="0" smtClean="0">
                <a:solidFill>
                  <a:schemeClr val="tx1"/>
                </a:solidFill>
                <a:effectLst/>
                <a:latin typeface="+mn-lt"/>
                <a:ea typeface="+mn-ea"/>
                <a:cs typeface="+mn-cs"/>
              </a:rPr>
              <a:t> / rare variants).  Again, these are not mutually exclusive, but it is useful in helping to understand primary challenges in each category.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For both allele frequency bins (common </a:t>
            </a:r>
            <a:r>
              <a:rPr lang="en-US" sz="1200" kern="1200" dirty="0" err="1" smtClean="0">
                <a:solidFill>
                  <a:schemeClr val="tx1"/>
                </a:solidFill>
                <a:effectLst/>
                <a:latin typeface="+mn-lt"/>
                <a:ea typeface="+mn-ea"/>
                <a:cs typeface="+mn-cs"/>
              </a:rPr>
              <a:t>vs</a:t>
            </a:r>
            <a:r>
              <a:rPr lang="en-US" sz="1200" kern="1200" dirty="0" smtClean="0">
                <a:solidFill>
                  <a:schemeClr val="tx1"/>
                </a:solidFill>
                <a:effectLst/>
                <a:latin typeface="+mn-lt"/>
                <a:ea typeface="+mn-ea"/>
                <a:cs typeface="+mn-cs"/>
              </a:rPr>
              <a:t> low-frequency/rare), we briefly discuss three issues: (1) What is the evidence for or against each biological model?  (2) To test each biological model, what new technologies, resources, informatics/analyses are required? (3) How will the network advance the field? </a:t>
            </a:r>
          </a:p>
          <a:p>
            <a:endParaRPr lang="en-US" dirty="0"/>
          </a:p>
        </p:txBody>
      </p:sp>
      <p:sp>
        <p:nvSpPr>
          <p:cNvPr id="4" name="Slide Number Placeholder 3"/>
          <p:cNvSpPr>
            <a:spLocks noGrp="1"/>
          </p:cNvSpPr>
          <p:nvPr>
            <p:ph type="sldNum" sz="quarter" idx="10"/>
          </p:nvPr>
        </p:nvSpPr>
        <p:spPr/>
        <p:txBody>
          <a:bodyPr/>
          <a:lstStyle/>
          <a:p>
            <a:fld id="{C4BDBEED-3D36-3D4B-825E-9CEB5C1C03DA}" type="slidenum">
              <a:rPr lang="en-US" smtClean="0"/>
              <a:t>71</a:t>
            </a:fld>
            <a:endParaRPr lang="en-US"/>
          </a:p>
        </p:txBody>
      </p:sp>
    </p:spTree>
    <p:extLst>
      <p:ext uri="{BB962C8B-B14F-4D97-AF65-F5344CB8AC3E}">
        <p14:creationId xmlns:p14="http://schemas.microsoft.com/office/powerpoint/2010/main" val="38131853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964C0576-F5C6-B347-895E-C00FD5B2A5B3}" type="slidenum">
              <a:rPr lang="en-US"/>
              <a:pPr/>
              <a:t>72</a:t>
            </a:fld>
            <a:endParaRPr lang="en-US"/>
          </a:p>
        </p:txBody>
      </p:sp>
      <p:sp>
        <p:nvSpPr>
          <p:cNvPr id="24579" name="Rectangle 2"/>
          <p:cNvSpPr>
            <a:spLocks noGrp="1" noRot="1" noChangeAspect="1" noChangeArrowheads="1" noTextEdit="1"/>
          </p:cNvSpPr>
          <p:nvPr>
            <p:ph type="sldImg"/>
          </p:nvPr>
        </p:nvSpPr>
        <p:spPr>
          <a:xfrm>
            <a:off x="1144588" y="685800"/>
            <a:ext cx="4570412" cy="3427413"/>
          </a:xfrm>
          <a:solidFill>
            <a:srgbClr val="FFFFFF"/>
          </a:solidFill>
          <a:ln/>
        </p:spPr>
      </p:sp>
      <p:sp>
        <p:nvSpPr>
          <p:cNvPr id="245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6493" tIns="43247" rIns="86493" bIns="43247"/>
          <a:lstStyle/>
          <a:p>
            <a:pPr marL="228600" indent="-228600" eaLnBrk="1" hangingPunct="1"/>
            <a:r>
              <a:rPr lang="en-US" sz="1200" kern="1200" dirty="0" smtClean="0">
                <a:solidFill>
                  <a:schemeClr val="tx1"/>
                </a:solidFill>
                <a:latin typeface="Arial" charset="0"/>
                <a:ea typeface="ＭＳ Ｐゴシック" charset="-128"/>
                <a:cs typeface="ＭＳ Ｐゴシック" charset="-128"/>
              </a:rPr>
              <a:t>slide 2: what is unique about genetics: prior to the onset; not an </a:t>
            </a:r>
            <a:r>
              <a:rPr lang="en-US" sz="1200" kern="1200" dirty="0" err="1" smtClean="0">
                <a:solidFill>
                  <a:schemeClr val="tx1"/>
                </a:solidFill>
                <a:latin typeface="Arial" charset="0"/>
                <a:ea typeface="ＭＳ Ｐゴシック" charset="-128"/>
                <a:cs typeface="ＭＳ Ｐゴシック" charset="-128"/>
              </a:rPr>
              <a:t>epiphenom</a:t>
            </a:r>
            <a:r>
              <a:rPr lang="en-US" sz="1200" kern="1200" dirty="0" smtClean="0">
                <a:solidFill>
                  <a:schemeClr val="tx1"/>
                </a:solidFill>
                <a:latin typeface="Arial" charset="0"/>
                <a:ea typeface="ＭＳ Ｐゴシック" charset="-128"/>
                <a:cs typeface="ＭＳ Ｐゴシック" charset="-128"/>
              </a:rPr>
              <a:t> -&gt; if we can find alleles that influence risk, then this informs…and identifies the Achilles' heel of the pathway (which might represent targets of therapy)</a:t>
            </a:r>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964C0576-F5C6-B347-895E-C00FD5B2A5B3}" type="slidenum">
              <a:rPr lang="en-US"/>
              <a:pPr/>
              <a:t>73</a:t>
            </a:fld>
            <a:endParaRPr lang="en-US"/>
          </a:p>
        </p:txBody>
      </p:sp>
      <p:sp>
        <p:nvSpPr>
          <p:cNvPr id="24579" name="Rectangle 2"/>
          <p:cNvSpPr>
            <a:spLocks noGrp="1" noRot="1" noChangeAspect="1" noChangeArrowheads="1" noTextEdit="1"/>
          </p:cNvSpPr>
          <p:nvPr>
            <p:ph type="sldImg"/>
          </p:nvPr>
        </p:nvSpPr>
        <p:spPr>
          <a:xfrm>
            <a:off x="1144588" y="685800"/>
            <a:ext cx="4570412" cy="3427413"/>
          </a:xfrm>
          <a:solidFill>
            <a:srgbClr val="FFFFFF"/>
          </a:solidFill>
          <a:ln/>
        </p:spPr>
      </p:sp>
      <p:sp>
        <p:nvSpPr>
          <p:cNvPr id="245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6493" tIns="43247" rIns="86493" bIns="43247"/>
          <a:lstStyle/>
          <a:p>
            <a:pPr marL="228600" indent="-228600" eaLnBrk="1" hangingPunct="1"/>
            <a:r>
              <a:rPr lang="en-US" sz="1200" kern="1200" dirty="0" smtClean="0">
                <a:solidFill>
                  <a:schemeClr val="tx1"/>
                </a:solidFill>
                <a:latin typeface="Arial" charset="0"/>
                <a:ea typeface="ＭＳ Ｐゴシック" charset="-128"/>
                <a:cs typeface="ＭＳ Ｐゴシック" charset="-128"/>
              </a:rPr>
              <a:t>slide 2: what is unique about genetics: prior to the onset; not an </a:t>
            </a:r>
            <a:r>
              <a:rPr lang="en-US" sz="1200" kern="1200" dirty="0" err="1" smtClean="0">
                <a:solidFill>
                  <a:schemeClr val="tx1"/>
                </a:solidFill>
                <a:latin typeface="Arial" charset="0"/>
                <a:ea typeface="ＭＳ Ｐゴシック" charset="-128"/>
                <a:cs typeface="ＭＳ Ｐゴシック" charset="-128"/>
              </a:rPr>
              <a:t>epiphenom</a:t>
            </a:r>
            <a:r>
              <a:rPr lang="en-US" sz="1200" kern="1200" dirty="0" smtClean="0">
                <a:solidFill>
                  <a:schemeClr val="tx1"/>
                </a:solidFill>
                <a:latin typeface="Arial" charset="0"/>
                <a:ea typeface="ＭＳ Ｐゴシック" charset="-128"/>
                <a:cs typeface="ＭＳ Ｐゴシック" charset="-128"/>
              </a:rPr>
              <a:t> -&gt; if we can find alleles that influence risk, then this informs…and identifies the Achilles' heel of the pathway (which might represent targets of therapy)</a:t>
            </a:r>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964C0576-F5C6-B347-895E-C00FD5B2A5B3}" type="slidenum">
              <a:rPr lang="en-US"/>
              <a:pPr/>
              <a:t>74</a:t>
            </a:fld>
            <a:endParaRPr lang="en-US"/>
          </a:p>
        </p:txBody>
      </p:sp>
      <p:sp>
        <p:nvSpPr>
          <p:cNvPr id="24579" name="Rectangle 2"/>
          <p:cNvSpPr>
            <a:spLocks noGrp="1" noRot="1" noChangeAspect="1" noChangeArrowheads="1" noTextEdit="1"/>
          </p:cNvSpPr>
          <p:nvPr>
            <p:ph type="sldImg"/>
          </p:nvPr>
        </p:nvSpPr>
        <p:spPr>
          <a:xfrm>
            <a:off x="1144588" y="685800"/>
            <a:ext cx="4570412" cy="3427413"/>
          </a:xfrm>
          <a:solidFill>
            <a:srgbClr val="FFFFFF"/>
          </a:solidFill>
          <a:ln/>
        </p:spPr>
      </p:sp>
      <p:sp>
        <p:nvSpPr>
          <p:cNvPr id="245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6493" tIns="43247" rIns="86493" bIns="43247"/>
          <a:lstStyle/>
          <a:p>
            <a:pPr marL="228600" indent="-228600" eaLnBrk="1" hangingPunct="1"/>
            <a:r>
              <a:rPr lang="en-US" sz="1200" kern="1200" dirty="0" smtClean="0">
                <a:solidFill>
                  <a:schemeClr val="tx1"/>
                </a:solidFill>
                <a:latin typeface="Arial" charset="0"/>
                <a:ea typeface="ＭＳ Ｐゴシック" charset="-128"/>
                <a:cs typeface="ＭＳ Ｐゴシック" charset="-128"/>
              </a:rPr>
              <a:t>slide 2: what is unique about genetics: prior to the onset; not an </a:t>
            </a:r>
            <a:r>
              <a:rPr lang="en-US" sz="1200" kern="1200" dirty="0" err="1" smtClean="0">
                <a:solidFill>
                  <a:schemeClr val="tx1"/>
                </a:solidFill>
                <a:latin typeface="Arial" charset="0"/>
                <a:ea typeface="ＭＳ Ｐゴシック" charset="-128"/>
                <a:cs typeface="ＭＳ Ｐゴシック" charset="-128"/>
              </a:rPr>
              <a:t>epiphenom</a:t>
            </a:r>
            <a:r>
              <a:rPr lang="en-US" sz="1200" kern="1200" dirty="0" smtClean="0">
                <a:solidFill>
                  <a:schemeClr val="tx1"/>
                </a:solidFill>
                <a:latin typeface="Arial" charset="0"/>
                <a:ea typeface="ＭＳ Ｐゴシック" charset="-128"/>
                <a:cs typeface="ＭＳ Ｐゴシック" charset="-128"/>
              </a:rPr>
              <a:t> -&gt; if we can find alleles that influence risk, then this informs…and identifies the Achilles' heel of the pathway (which might represent targets of therapy)</a:t>
            </a:r>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964C0576-F5C6-B347-895E-C00FD5B2A5B3}" type="slidenum">
              <a:rPr lang="en-US"/>
              <a:pPr/>
              <a:t>75</a:t>
            </a:fld>
            <a:endParaRPr lang="en-US"/>
          </a:p>
        </p:txBody>
      </p:sp>
      <p:sp>
        <p:nvSpPr>
          <p:cNvPr id="24579" name="Rectangle 2"/>
          <p:cNvSpPr>
            <a:spLocks noGrp="1" noRot="1" noChangeAspect="1" noChangeArrowheads="1" noTextEdit="1"/>
          </p:cNvSpPr>
          <p:nvPr>
            <p:ph type="sldImg"/>
          </p:nvPr>
        </p:nvSpPr>
        <p:spPr>
          <a:xfrm>
            <a:off x="1144588" y="685800"/>
            <a:ext cx="4570412" cy="3427413"/>
          </a:xfrm>
          <a:solidFill>
            <a:srgbClr val="FFFFFF"/>
          </a:solidFill>
          <a:ln/>
        </p:spPr>
      </p:sp>
      <p:sp>
        <p:nvSpPr>
          <p:cNvPr id="245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6493" tIns="43247" rIns="86493" bIns="43247"/>
          <a:lstStyle/>
          <a:p>
            <a:pPr marL="228600" indent="-228600" eaLnBrk="1" hangingPunct="1"/>
            <a:r>
              <a:rPr lang="en-US" sz="1200" kern="1200" dirty="0" smtClean="0">
                <a:solidFill>
                  <a:schemeClr val="tx1"/>
                </a:solidFill>
                <a:latin typeface="Arial" charset="0"/>
                <a:ea typeface="ＭＳ Ｐゴシック" charset="-128"/>
                <a:cs typeface="ＭＳ Ｐゴシック" charset="-128"/>
              </a:rPr>
              <a:t>slide 2: what is unique about genetics: prior to the onset; not an </a:t>
            </a:r>
            <a:r>
              <a:rPr lang="en-US" sz="1200" kern="1200" dirty="0" err="1" smtClean="0">
                <a:solidFill>
                  <a:schemeClr val="tx1"/>
                </a:solidFill>
                <a:latin typeface="Arial" charset="0"/>
                <a:ea typeface="ＭＳ Ｐゴシック" charset="-128"/>
                <a:cs typeface="ＭＳ Ｐゴシック" charset="-128"/>
              </a:rPr>
              <a:t>epiphenom</a:t>
            </a:r>
            <a:r>
              <a:rPr lang="en-US" sz="1200" kern="1200" dirty="0" smtClean="0">
                <a:solidFill>
                  <a:schemeClr val="tx1"/>
                </a:solidFill>
                <a:latin typeface="Arial" charset="0"/>
                <a:ea typeface="ＭＳ Ｐゴシック" charset="-128"/>
                <a:cs typeface="ＭＳ Ｐゴシック" charset="-128"/>
              </a:rPr>
              <a:t> -&gt; if we can find alleles that influence risk, then this informs…and identifies the Achilles' heel of the pathway (which might represent targets of therapy)</a:t>
            </a:r>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964C0576-F5C6-B347-895E-C00FD5B2A5B3}" type="slidenum">
              <a:rPr lang="en-US"/>
              <a:pPr/>
              <a:t>76</a:t>
            </a:fld>
            <a:endParaRPr lang="en-US"/>
          </a:p>
        </p:txBody>
      </p:sp>
      <p:sp>
        <p:nvSpPr>
          <p:cNvPr id="24579" name="Rectangle 2"/>
          <p:cNvSpPr>
            <a:spLocks noGrp="1" noRot="1" noChangeAspect="1" noChangeArrowheads="1" noTextEdit="1"/>
          </p:cNvSpPr>
          <p:nvPr>
            <p:ph type="sldImg"/>
          </p:nvPr>
        </p:nvSpPr>
        <p:spPr>
          <a:xfrm>
            <a:off x="1144588" y="685800"/>
            <a:ext cx="4570412" cy="3427413"/>
          </a:xfrm>
          <a:solidFill>
            <a:srgbClr val="FFFFFF"/>
          </a:solidFill>
          <a:ln/>
        </p:spPr>
      </p:sp>
      <p:sp>
        <p:nvSpPr>
          <p:cNvPr id="245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6493" tIns="43247" rIns="86493" bIns="43247"/>
          <a:lstStyle/>
          <a:p>
            <a:pPr marL="228600" indent="-228600" eaLnBrk="1" hangingPunct="1"/>
            <a:r>
              <a:rPr lang="en-US" sz="1200" kern="1200" dirty="0" smtClean="0">
                <a:solidFill>
                  <a:schemeClr val="tx1"/>
                </a:solidFill>
                <a:latin typeface="Arial" charset="0"/>
                <a:ea typeface="ＭＳ Ｐゴシック" charset="-128"/>
                <a:cs typeface="ＭＳ Ｐゴシック" charset="-128"/>
              </a:rPr>
              <a:t>slide 2: what is unique about genetics: prior to the onset; not an </a:t>
            </a:r>
            <a:r>
              <a:rPr lang="en-US" sz="1200" kern="1200" dirty="0" err="1" smtClean="0">
                <a:solidFill>
                  <a:schemeClr val="tx1"/>
                </a:solidFill>
                <a:latin typeface="Arial" charset="0"/>
                <a:ea typeface="ＭＳ Ｐゴシック" charset="-128"/>
                <a:cs typeface="ＭＳ Ｐゴシック" charset="-128"/>
              </a:rPr>
              <a:t>epiphenom</a:t>
            </a:r>
            <a:r>
              <a:rPr lang="en-US" sz="1200" kern="1200" dirty="0" smtClean="0">
                <a:solidFill>
                  <a:schemeClr val="tx1"/>
                </a:solidFill>
                <a:latin typeface="Arial" charset="0"/>
                <a:ea typeface="ＭＳ Ｐゴシック" charset="-128"/>
                <a:cs typeface="ＭＳ Ｐゴシック" charset="-128"/>
              </a:rPr>
              <a:t> -&gt; if we can find alleles that influence risk, then this informs…and identifies the Achilles' heel of the pathway (which might represent targets of therapy)</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13F5DEB5-FD4D-5F49-B1BE-19AF25B9CFFB}" type="slidenum">
              <a:rPr lang="en-US">
                <a:latin typeface="Arial" pitchFamily="-65" charset="0"/>
                <a:ea typeface="ＭＳ Ｐゴシック" pitchFamily="-65" charset="-128"/>
                <a:cs typeface="ＭＳ Ｐゴシック" pitchFamily="-65" charset="-128"/>
              </a:rPr>
              <a:pPr/>
              <a:t>7</a:t>
            </a:fld>
            <a:endParaRPr lang="en-US">
              <a:latin typeface="Arial" pitchFamily="-65" charset="0"/>
              <a:ea typeface="ＭＳ Ｐゴシック" pitchFamily="-65" charset="-128"/>
              <a:cs typeface="ＭＳ Ｐゴシック" pitchFamily="-65" charset="-128"/>
            </a:endParaRPr>
          </a:p>
        </p:txBody>
      </p:sp>
      <p:sp>
        <p:nvSpPr>
          <p:cNvPr id="26627" name="Rectangle 2"/>
          <p:cNvSpPr>
            <a:spLocks noGrp="1" noRot="1" noChangeAspect="1" noChangeArrowheads="1"/>
          </p:cNvSpPr>
          <p:nvPr>
            <p:ph type="sldImg"/>
          </p:nvPr>
        </p:nvSpPr>
        <p:spPr>
          <a:solidFill>
            <a:srgbClr val="FFFFFF"/>
          </a:solidFill>
          <a:ln/>
        </p:spPr>
      </p:sp>
      <p:sp>
        <p:nvSpPr>
          <p:cNvPr id="2662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65" charset="0"/>
              <a:ea typeface="ＭＳ Ｐゴシック" pitchFamily="-65" charset="-128"/>
              <a:cs typeface="ＭＳ Ｐゴシック" pitchFamily="-65"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Differ a bit in what Joe </a:t>
            </a:r>
            <a:r>
              <a:rPr lang="en-US" dirty="0" err="1" smtClean="0"/>
              <a:t>Loscalzoe</a:t>
            </a:r>
            <a:r>
              <a:rPr lang="en-US" dirty="0" smtClean="0"/>
              <a:t> said last night, in that</a:t>
            </a:r>
            <a:r>
              <a:rPr lang="en-US" baseline="0" dirty="0" smtClean="0"/>
              <a:t> I think a </a:t>
            </a:r>
            <a:r>
              <a:rPr lang="en-US" baseline="0" dirty="0" err="1" smtClean="0"/>
              <a:t>mjaor</a:t>
            </a:r>
            <a:r>
              <a:rPr lang="en-US" baseline="0" dirty="0" smtClean="0"/>
              <a:t> reason … wrong models.</a:t>
            </a:r>
            <a:endParaRPr lang="en-US" dirty="0"/>
          </a:p>
        </p:txBody>
      </p:sp>
      <p:sp>
        <p:nvSpPr>
          <p:cNvPr id="4" name="Slide Number Placeholder 3"/>
          <p:cNvSpPr>
            <a:spLocks noGrp="1"/>
          </p:cNvSpPr>
          <p:nvPr>
            <p:ph type="sldNum" sz="quarter" idx="10"/>
          </p:nvPr>
        </p:nvSpPr>
        <p:spPr/>
        <p:txBody>
          <a:bodyPr/>
          <a:lstStyle/>
          <a:p>
            <a:pPr>
              <a:defRPr/>
            </a:pPr>
            <a:fld id="{0E3B6E46-C4C8-464D-8D9E-4AEB25D3C2CA}" type="slidenum">
              <a:rPr lang="en-US" smtClean="0"/>
              <a:pPr>
                <a:defRPr/>
              </a:pPr>
              <a:t>79</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Differ a bit in what Joe </a:t>
            </a:r>
            <a:r>
              <a:rPr lang="en-US" dirty="0" err="1" smtClean="0"/>
              <a:t>Loscalzoe</a:t>
            </a:r>
            <a:r>
              <a:rPr lang="en-US" dirty="0" smtClean="0"/>
              <a:t> said last night, in that</a:t>
            </a:r>
            <a:r>
              <a:rPr lang="en-US" baseline="0" dirty="0" smtClean="0"/>
              <a:t> I think a </a:t>
            </a:r>
            <a:r>
              <a:rPr lang="en-US" baseline="0" dirty="0" err="1" smtClean="0"/>
              <a:t>mjaor</a:t>
            </a:r>
            <a:r>
              <a:rPr lang="en-US" baseline="0" dirty="0" smtClean="0"/>
              <a:t> reason … wrong models.</a:t>
            </a:r>
            <a:endParaRPr lang="en-US" dirty="0"/>
          </a:p>
        </p:txBody>
      </p:sp>
      <p:sp>
        <p:nvSpPr>
          <p:cNvPr id="4" name="Slide Number Placeholder 3"/>
          <p:cNvSpPr>
            <a:spLocks noGrp="1"/>
          </p:cNvSpPr>
          <p:nvPr>
            <p:ph type="sldNum" sz="quarter" idx="10"/>
          </p:nvPr>
        </p:nvSpPr>
        <p:spPr/>
        <p:txBody>
          <a:bodyPr/>
          <a:lstStyle/>
          <a:p>
            <a:pPr>
              <a:defRPr/>
            </a:pPr>
            <a:fld id="{0E3B6E46-C4C8-464D-8D9E-4AEB25D3C2CA}" type="slidenum">
              <a:rPr lang="en-US" smtClean="0"/>
              <a:pPr>
                <a:defRPr/>
              </a:pPr>
              <a:t>80</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964C0576-F5C6-B347-895E-C00FD5B2A5B3}" type="slidenum">
              <a:rPr lang="en-US"/>
              <a:pPr/>
              <a:t>82</a:t>
            </a:fld>
            <a:endParaRPr lang="en-US"/>
          </a:p>
        </p:txBody>
      </p:sp>
      <p:sp>
        <p:nvSpPr>
          <p:cNvPr id="24579" name="Rectangle 2"/>
          <p:cNvSpPr>
            <a:spLocks noGrp="1" noRot="1" noChangeAspect="1" noChangeArrowheads="1" noTextEdit="1"/>
          </p:cNvSpPr>
          <p:nvPr>
            <p:ph type="sldImg"/>
          </p:nvPr>
        </p:nvSpPr>
        <p:spPr>
          <a:xfrm>
            <a:off x="1144588" y="685800"/>
            <a:ext cx="4570412" cy="3427413"/>
          </a:xfrm>
          <a:solidFill>
            <a:srgbClr val="FFFFFF"/>
          </a:solidFill>
          <a:ln/>
        </p:spPr>
      </p:sp>
      <p:sp>
        <p:nvSpPr>
          <p:cNvPr id="245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6493" tIns="43247" rIns="86493" bIns="43247"/>
          <a:lstStyle/>
          <a:p>
            <a:pPr marL="228600" indent="-228600" eaLnBrk="1" hangingPunct="1"/>
            <a:r>
              <a:rPr lang="en-US" sz="1200" kern="1200" dirty="0" smtClean="0">
                <a:solidFill>
                  <a:schemeClr val="tx1"/>
                </a:solidFill>
                <a:latin typeface="Arial" charset="0"/>
                <a:ea typeface="ＭＳ Ｐゴシック" charset="-128"/>
                <a:cs typeface="ＭＳ Ｐゴシック" charset="-128"/>
              </a:rPr>
              <a:t>slide 2: what is unique about genetics: prior to the onset; not an </a:t>
            </a:r>
            <a:r>
              <a:rPr lang="en-US" sz="1200" kern="1200" dirty="0" err="1" smtClean="0">
                <a:solidFill>
                  <a:schemeClr val="tx1"/>
                </a:solidFill>
                <a:latin typeface="Arial" charset="0"/>
                <a:ea typeface="ＭＳ Ｐゴシック" charset="-128"/>
                <a:cs typeface="ＭＳ Ｐゴシック" charset="-128"/>
              </a:rPr>
              <a:t>epiphenom</a:t>
            </a:r>
            <a:r>
              <a:rPr lang="en-US" sz="1200" kern="1200" dirty="0" smtClean="0">
                <a:solidFill>
                  <a:schemeClr val="tx1"/>
                </a:solidFill>
                <a:latin typeface="Arial" charset="0"/>
                <a:ea typeface="ＭＳ Ｐゴシック" charset="-128"/>
                <a:cs typeface="ＭＳ Ｐゴシック" charset="-128"/>
              </a:rPr>
              <a:t> -&gt; if we can find alleles that influence risk, then this informs…and identifies the Achilles' heel of the pathway (which might represent targets of therapy)</a:t>
            </a:r>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964C0576-F5C6-B347-895E-C00FD5B2A5B3}" type="slidenum">
              <a:rPr lang="en-US"/>
              <a:pPr/>
              <a:t>84</a:t>
            </a:fld>
            <a:endParaRPr lang="en-US"/>
          </a:p>
        </p:txBody>
      </p:sp>
      <p:sp>
        <p:nvSpPr>
          <p:cNvPr id="24579" name="Rectangle 2"/>
          <p:cNvSpPr>
            <a:spLocks noGrp="1" noRot="1" noChangeAspect="1" noChangeArrowheads="1" noTextEdit="1"/>
          </p:cNvSpPr>
          <p:nvPr>
            <p:ph type="sldImg"/>
          </p:nvPr>
        </p:nvSpPr>
        <p:spPr>
          <a:xfrm>
            <a:off x="1144588" y="685800"/>
            <a:ext cx="4570412" cy="3427413"/>
          </a:xfrm>
          <a:solidFill>
            <a:srgbClr val="FFFFFF"/>
          </a:solidFill>
          <a:ln/>
        </p:spPr>
      </p:sp>
      <p:sp>
        <p:nvSpPr>
          <p:cNvPr id="245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6493" tIns="43247" rIns="86493" bIns="43247"/>
          <a:lstStyle/>
          <a:p>
            <a:pPr marL="228600" indent="-228600" eaLnBrk="1" hangingPunct="1"/>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964C0576-F5C6-B347-895E-C00FD5B2A5B3}" type="slidenum">
              <a:rPr lang="en-US"/>
              <a:pPr/>
              <a:t>85</a:t>
            </a:fld>
            <a:endParaRPr lang="en-US"/>
          </a:p>
        </p:txBody>
      </p:sp>
      <p:sp>
        <p:nvSpPr>
          <p:cNvPr id="24579" name="Rectangle 2"/>
          <p:cNvSpPr>
            <a:spLocks noGrp="1" noRot="1" noChangeAspect="1" noChangeArrowheads="1" noTextEdit="1"/>
          </p:cNvSpPr>
          <p:nvPr>
            <p:ph type="sldImg"/>
          </p:nvPr>
        </p:nvSpPr>
        <p:spPr>
          <a:xfrm>
            <a:off x="1144588" y="685800"/>
            <a:ext cx="4570412" cy="3427413"/>
          </a:xfrm>
          <a:solidFill>
            <a:srgbClr val="FFFFFF"/>
          </a:solidFill>
          <a:ln/>
        </p:spPr>
      </p:sp>
      <p:sp>
        <p:nvSpPr>
          <p:cNvPr id="245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6493" tIns="43247" rIns="86493" bIns="43247"/>
          <a:lstStyle/>
          <a:p>
            <a:pPr marL="228600" indent="-228600" eaLnBrk="1" hangingPunct="1"/>
            <a:r>
              <a:rPr lang="en-US" sz="1200" kern="1200" dirty="0" smtClean="0">
                <a:solidFill>
                  <a:schemeClr val="tx1"/>
                </a:solidFill>
                <a:latin typeface="Arial" charset="0"/>
                <a:ea typeface="ＭＳ Ｐゴシック" charset="-128"/>
                <a:cs typeface="ＭＳ Ｐゴシック" charset="-128"/>
              </a:rPr>
              <a:t>slide 2: what is unique about genetics: prior to the onset; not an </a:t>
            </a:r>
            <a:r>
              <a:rPr lang="en-US" sz="1200" kern="1200" dirty="0" err="1" smtClean="0">
                <a:solidFill>
                  <a:schemeClr val="tx1"/>
                </a:solidFill>
                <a:latin typeface="Arial" charset="0"/>
                <a:ea typeface="ＭＳ Ｐゴシック" charset="-128"/>
                <a:cs typeface="ＭＳ Ｐゴシック" charset="-128"/>
              </a:rPr>
              <a:t>epiphenom</a:t>
            </a:r>
            <a:r>
              <a:rPr lang="en-US" sz="1200" kern="1200" dirty="0" smtClean="0">
                <a:solidFill>
                  <a:schemeClr val="tx1"/>
                </a:solidFill>
                <a:latin typeface="Arial" charset="0"/>
                <a:ea typeface="ＭＳ Ｐゴシック" charset="-128"/>
                <a:cs typeface="ＭＳ Ｐゴシック" charset="-128"/>
              </a:rPr>
              <a:t> -&gt; if we can find alleles that influence risk, then this informs…and identifies the Achilles' heel of the pathway (which might represent targets of therapy)</a:t>
            </a:r>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964C0576-F5C6-B347-895E-C00FD5B2A5B3}" type="slidenum">
              <a:rPr lang="en-US"/>
              <a:pPr/>
              <a:t>86</a:t>
            </a:fld>
            <a:endParaRPr lang="en-US"/>
          </a:p>
        </p:txBody>
      </p:sp>
      <p:sp>
        <p:nvSpPr>
          <p:cNvPr id="24579" name="Rectangle 2"/>
          <p:cNvSpPr>
            <a:spLocks noGrp="1" noRot="1" noChangeAspect="1" noChangeArrowheads="1" noTextEdit="1"/>
          </p:cNvSpPr>
          <p:nvPr>
            <p:ph type="sldImg"/>
          </p:nvPr>
        </p:nvSpPr>
        <p:spPr>
          <a:xfrm>
            <a:off x="1144588" y="685800"/>
            <a:ext cx="4570412" cy="3427413"/>
          </a:xfrm>
          <a:solidFill>
            <a:srgbClr val="FFFFFF"/>
          </a:solidFill>
          <a:ln/>
        </p:spPr>
      </p:sp>
      <p:sp>
        <p:nvSpPr>
          <p:cNvPr id="245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6493" tIns="43247" rIns="86493" bIns="43247"/>
          <a:lstStyle/>
          <a:p>
            <a:pPr marL="228600" indent="-228600" eaLnBrk="1" hangingPunct="1"/>
            <a:r>
              <a:rPr lang="en-US" sz="1200" kern="1200" dirty="0" smtClean="0">
                <a:solidFill>
                  <a:schemeClr val="tx1"/>
                </a:solidFill>
                <a:latin typeface="Arial" charset="0"/>
                <a:ea typeface="ＭＳ Ｐゴシック" charset="-128"/>
                <a:cs typeface="ＭＳ Ｐゴシック" charset="-128"/>
              </a:rPr>
              <a:t>slide 2: what is unique about genetics: prior to the onset; not an </a:t>
            </a:r>
            <a:r>
              <a:rPr lang="en-US" sz="1200" kern="1200" dirty="0" err="1" smtClean="0">
                <a:solidFill>
                  <a:schemeClr val="tx1"/>
                </a:solidFill>
                <a:latin typeface="Arial" charset="0"/>
                <a:ea typeface="ＭＳ Ｐゴシック" charset="-128"/>
                <a:cs typeface="ＭＳ Ｐゴシック" charset="-128"/>
              </a:rPr>
              <a:t>epiphenom</a:t>
            </a:r>
            <a:r>
              <a:rPr lang="en-US" sz="1200" kern="1200" dirty="0" smtClean="0">
                <a:solidFill>
                  <a:schemeClr val="tx1"/>
                </a:solidFill>
                <a:latin typeface="Arial" charset="0"/>
                <a:ea typeface="ＭＳ Ｐゴシック" charset="-128"/>
                <a:cs typeface="ＭＳ Ｐゴシック" charset="-128"/>
              </a:rPr>
              <a:t> -&gt; if we can find alleles that influence risk, then this informs…and identifies the Achilles' heel of the pathway (which might represent targets of therapy)</a:t>
            </a:r>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964C0576-F5C6-B347-895E-C00FD5B2A5B3}" type="slidenum">
              <a:rPr lang="en-US"/>
              <a:pPr/>
              <a:t>87</a:t>
            </a:fld>
            <a:endParaRPr lang="en-US"/>
          </a:p>
        </p:txBody>
      </p:sp>
      <p:sp>
        <p:nvSpPr>
          <p:cNvPr id="24579" name="Rectangle 2"/>
          <p:cNvSpPr>
            <a:spLocks noGrp="1" noRot="1" noChangeAspect="1" noChangeArrowheads="1" noTextEdit="1"/>
          </p:cNvSpPr>
          <p:nvPr>
            <p:ph type="sldImg"/>
          </p:nvPr>
        </p:nvSpPr>
        <p:spPr>
          <a:xfrm>
            <a:off x="1144588" y="685800"/>
            <a:ext cx="4570412" cy="3427413"/>
          </a:xfrm>
          <a:solidFill>
            <a:srgbClr val="FFFFFF"/>
          </a:solidFill>
          <a:ln/>
        </p:spPr>
      </p:sp>
      <p:sp>
        <p:nvSpPr>
          <p:cNvPr id="245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6493" tIns="43247" rIns="86493" bIns="43247"/>
          <a:lstStyle/>
          <a:p>
            <a:pPr marL="228600" indent="-228600" eaLnBrk="1" hangingPunct="1"/>
            <a:r>
              <a:rPr lang="en-US" sz="1200" kern="1200" dirty="0" smtClean="0">
                <a:solidFill>
                  <a:schemeClr val="tx1"/>
                </a:solidFill>
                <a:latin typeface="Arial" charset="0"/>
                <a:ea typeface="ＭＳ Ｐゴシック" charset="-128"/>
                <a:cs typeface="ＭＳ Ｐゴシック" charset="-128"/>
              </a:rPr>
              <a:t>slide 2: what is unique about genetics: prior to the onset; not an </a:t>
            </a:r>
            <a:r>
              <a:rPr lang="en-US" sz="1200" kern="1200" dirty="0" err="1" smtClean="0">
                <a:solidFill>
                  <a:schemeClr val="tx1"/>
                </a:solidFill>
                <a:latin typeface="Arial" charset="0"/>
                <a:ea typeface="ＭＳ Ｐゴシック" charset="-128"/>
                <a:cs typeface="ＭＳ Ｐゴシック" charset="-128"/>
              </a:rPr>
              <a:t>epiphenom</a:t>
            </a:r>
            <a:r>
              <a:rPr lang="en-US" sz="1200" kern="1200" dirty="0" smtClean="0">
                <a:solidFill>
                  <a:schemeClr val="tx1"/>
                </a:solidFill>
                <a:latin typeface="Arial" charset="0"/>
                <a:ea typeface="ＭＳ Ｐゴシック" charset="-128"/>
                <a:cs typeface="ＭＳ Ｐゴシック" charset="-128"/>
              </a:rPr>
              <a:t> -&gt; if we can find alleles that influence risk, then this informs…and identifies the Achilles' heel of the pathway (which might represent targets of therapy)</a:t>
            </a:r>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964C0576-F5C6-B347-895E-C00FD5B2A5B3}" type="slidenum">
              <a:rPr lang="en-US"/>
              <a:pPr/>
              <a:t>89</a:t>
            </a:fld>
            <a:endParaRPr lang="en-US"/>
          </a:p>
        </p:txBody>
      </p:sp>
      <p:sp>
        <p:nvSpPr>
          <p:cNvPr id="24579" name="Rectangle 2"/>
          <p:cNvSpPr>
            <a:spLocks noGrp="1" noRot="1" noChangeAspect="1" noChangeArrowheads="1" noTextEdit="1"/>
          </p:cNvSpPr>
          <p:nvPr>
            <p:ph type="sldImg"/>
          </p:nvPr>
        </p:nvSpPr>
        <p:spPr>
          <a:xfrm>
            <a:off x="1144588" y="685800"/>
            <a:ext cx="4570412" cy="3427413"/>
          </a:xfrm>
          <a:solidFill>
            <a:srgbClr val="FFFFFF"/>
          </a:solidFill>
          <a:ln/>
        </p:spPr>
      </p:sp>
      <p:sp>
        <p:nvSpPr>
          <p:cNvPr id="245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6493" tIns="43247" rIns="86493" bIns="43247"/>
          <a:lstStyle/>
          <a:p>
            <a:pPr marL="228600" indent="-228600" eaLnBrk="1" hangingPunct="1"/>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964C0576-F5C6-B347-895E-C00FD5B2A5B3}" type="slidenum">
              <a:rPr lang="en-US"/>
              <a:pPr/>
              <a:t>90</a:t>
            </a:fld>
            <a:endParaRPr lang="en-US"/>
          </a:p>
        </p:txBody>
      </p:sp>
      <p:sp>
        <p:nvSpPr>
          <p:cNvPr id="24579" name="Rectangle 2"/>
          <p:cNvSpPr>
            <a:spLocks noGrp="1" noRot="1" noChangeAspect="1" noChangeArrowheads="1" noTextEdit="1"/>
          </p:cNvSpPr>
          <p:nvPr>
            <p:ph type="sldImg"/>
          </p:nvPr>
        </p:nvSpPr>
        <p:spPr>
          <a:xfrm>
            <a:off x="1144588" y="685800"/>
            <a:ext cx="4570412" cy="3427413"/>
          </a:xfrm>
          <a:solidFill>
            <a:srgbClr val="FFFFFF"/>
          </a:solidFill>
          <a:ln/>
        </p:spPr>
      </p:sp>
      <p:sp>
        <p:nvSpPr>
          <p:cNvPr id="245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lIns="86493" tIns="43247" rIns="86493" bIns="43247"/>
          <a:lstStyle/>
          <a:p>
            <a:pPr marL="228600" indent="-228600" eaLnBrk="1" hangingPunct="1"/>
            <a:r>
              <a:rPr lang="en-US" sz="1200" kern="1200" dirty="0" smtClean="0">
                <a:solidFill>
                  <a:schemeClr val="tx1"/>
                </a:solidFill>
                <a:latin typeface="Arial" charset="0"/>
                <a:ea typeface="ＭＳ Ｐゴシック" charset="-128"/>
                <a:cs typeface="ＭＳ Ｐゴシック" charset="-128"/>
              </a:rPr>
              <a:t>Updated timeline slide, including </a:t>
            </a:r>
            <a:r>
              <a:rPr lang="en-US" sz="1200" kern="1200" dirty="0" err="1" smtClean="0">
                <a:solidFill>
                  <a:schemeClr val="tx1"/>
                </a:solidFill>
                <a:latin typeface="Arial" charset="0"/>
                <a:ea typeface="ＭＳ Ｐゴシック" charset="-128"/>
                <a:cs typeface="ＭＳ Ｐゴシック" charset="-128"/>
              </a:rPr>
              <a:t>iChip</a:t>
            </a:r>
            <a:r>
              <a:rPr lang="en-US" sz="1200" kern="1200" dirty="0" smtClean="0">
                <a:solidFill>
                  <a:schemeClr val="tx1"/>
                </a:solidFill>
                <a:latin typeface="Arial" charset="0"/>
                <a:ea typeface="ＭＳ Ｐゴシック" charset="-128"/>
                <a:cs typeface="ＭＳ Ｐゴシック" charset="-128"/>
              </a:rPr>
              <a:t> + Okada results</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B03998-5F75-A34B-9377-8D0100FB2E24}" type="slidenum">
              <a:rPr lang="en-US"/>
              <a:pPr/>
              <a:t>8</a:t>
            </a:fld>
            <a:endParaRPr lang="en-US"/>
          </a:p>
        </p:txBody>
      </p:sp>
      <p:sp>
        <p:nvSpPr>
          <p:cNvPr id="98713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8713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sng" kern="1200" dirty="0" smtClean="0">
                <a:solidFill>
                  <a:schemeClr val="tx1"/>
                </a:solidFill>
                <a:effectLst/>
                <a:latin typeface="+mn-lt"/>
                <a:ea typeface="+mn-ea"/>
                <a:cs typeface="+mn-cs"/>
              </a:rPr>
              <a:t>subset by allele frequency spectrum</a:t>
            </a:r>
            <a:r>
              <a:rPr lang="en-US" sz="1200" kern="1200" dirty="0" smtClean="0">
                <a:solidFill>
                  <a:schemeClr val="tx1"/>
                </a:solidFill>
                <a:effectLst/>
                <a:latin typeface="+mn-lt"/>
                <a:ea typeface="+mn-ea"/>
                <a:cs typeface="+mn-cs"/>
              </a:rPr>
              <a:t>: To help frame the discussion, we subset the underlying “causal alleles” (a term used loosely here; basically we mean an allele that influences trait of interest) by allele frequency: common (&gt;5%), low-frequency (0.1%-5%), rare (&lt;0.1%, private). However, these are not mutually exclusive categories; i.e., one phenotype may be influenced by alleles in all three allele frequency bins.  Moreover, many of the challenges are shared by all three allele frequency bins.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 dichotomize the categories into common </a:t>
            </a:r>
            <a:r>
              <a:rPr lang="en-US" sz="1200" kern="1200" dirty="0" err="1" smtClean="0">
                <a:solidFill>
                  <a:schemeClr val="tx1"/>
                </a:solidFill>
                <a:effectLst/>
                <a:latin typeface="+mn-lt"/>
                <a:ea typeface="+mn-ea"/>
                <a:cs typeface="+mn-cs"/>
              </a:rPr>
              <a:t>vs</a:t>
            </a:r>
            <a:r>
              <a:rPr lang="en-US" sz="1200" kern="1200" dirty="0" smtClean="0">
                <a:solidFill>
                  <a:schemeClr val="tx1"/>
                </a:solidFill>
                <a:effectLst/>
                <a:latin typeface="+mn-lt"/>
                <a:ea typeface="+mn-ea"/>
                <a:cs typeface="+mn-cs"/>
              </a:rPr>
              <a:t> low-frequency/rare for simplicity, in order to emphasize two challenges – “signal-to-noise” problem (common variants) and “query” problem (low-</a:t>
            </a:r>
            <a:r>
              <a:rPr lang="en-US" sz="1200" kern="1200" dirty="0" err="1" smtClean="0">
                <a:solidFill>
                  <a:schemeClr val="tx1"/>
                </a:solidFill>
                <a:effectLst/>
                <a:latin typeface="+mn-lt"/>
                <a:ea typeface="+mn-ea"/>
                <a:cs typeface="+mn-cs"/>
              </a:rPr>
              <a:t>freq</a:t>
            </a:r>
            <a:r>
              <a:rPr lang="en-US" sz="1200" kern="1200" dirty="0" smtClean="0">
                <a:solidFill>
                  <a:schemeClr val="tx1"/>
                </a:solidFill>
                <a:effectLst/>
                <a:latin typeface="+mn-lt"/>
                <a:ea typeface="+mn-ea"/>
                <a:cs typeface="+mn-cs"/>
              </a:rPr>
              <a:t> / rare variants).  Again, these are not mutually exclusive, but it is useful in helping to understand primary challenges in each category.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For both allele frequency bins (common </a:t>
            </a:r>
            <a:r>
              <a:rPr lang="en-US" sz="1200" kern="1200" dirty="0" err="1" smtClean="0">
                <a:solidFill>
                  <a:schemeClr val="tx1"/>
                </a:solidFill>
                <a:effectLst/>
                <a:latin typeface="+mn-lt"/>
                <a:ea typeface="+mn-ea"/>
                <a:cs typeface="+mn-cs"/>
              </a:rPr>
              <a:t>vs</a:t>
            </a:r>
            <a:r>
              <a:rPr lang="en-US" sz="1200" kern="1200" dirty="0" smtClean="0">
                <a:solidFill>
                  <a:schemeClr val="tx1"/>
                </a:solidFill>
                <a:effectLst/>
                <a:latin typeface="+mn-lt"/>
                <a:ea typeface="+mn-ea"/>
                <a:cs typeface="+mn-cs"/>
              </a:rPr>
              <a:t> low-frequency/rare), we briefly discuss three issues: (1) What is the evidence for or against each biological model?  (2) To test each biological model, what new technologies, resources, informatics/analyses are required? (3) How will the network advance the field? </a:t>
            </a:r>
          </a:p>
          <a:p>
            <a:endParaRPr lang="en-US" dirty="0"/>
          </a:p>
        </p:txBody>
      </p:sp>
      <p:sp>
        <p:nvSpPr>
          <p:cNvPr id="4" name="Slide Number Placeholder 3"/>
          <p:cNvSpPr>
            <a:spLocks noGrp="1"/>
          </p:cNvSpPr>
          <p:nvPr>
            <p:ph type="sldNum" sz="quarter" idx="10"/>
          </p:nvPr>
        </p:nvSpPr>
        <p:spPr/>
        <p:txBody>
          <a:bodyPr/>
          <a:lstStyle/>
          <a:p>
            <a:fld id="{C4BDBEED-3D36-3D4B-825E-9CEB5C1C03DA}" type="slidenum">
              <a:rPr lang="en-US" smtClean="0"/>
              <a:t>9</a:t>
            </a:fld>
            <a:endParaRPr lang="en-US"/>
          </a:p>
        </p:txBody>
      </p:sp>
    </p:spTree>
    <p:extLst>
      <p:ext uri="{BB962C8B-B14F-4D97-AF65-F5344CB8AC3E}">
        <p14:creationId xmlns:p14="http://schemas.microsoft.com/office/powerpoint/2010/main" val="38131853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51CAC6B3-74DF-9749-B1A6-BD5DD3EB0C1C}" type="slidenum">
              <a:rPr lang="en-US"/>
              <a:pPr/>
              <a:t>10</a:t>
            </a:fld>
            <a:endParaRPr lang="en-US"/>
          </a:p>
        </p:txBody>
      </p:sp>
      <p:sp>
        <p:nvSpPr>
          <p:cNvPr id="36867" name="Rectangle 2"/>
          <p:cNvSpPr>
            <a:spLocks noGrp="1" noRot="1" noChangeAspect="1" noChangeArrowheads="1"/>
          </p:cNvSpPr>
          <p:nvPr>
            <p:ph type="sldImg"/>
          </p:nvPr>
        </p:nvSpPr>
        <p:spPr>
          <a:solidFill>
            <a:srgbClr val="FFFFFF"/>
          </a:solidFill>
          <a:ln/>
        </p:spPr>
      </p:sp>
      <p:sp>
        <p:nvSpPr>
          <p:cNvPr id="36868" name="Rectangle 3"/>
          <p:cNvSpPr>
            <a:spLocks noGrp="1" noChangeArrowheads="1"/>
          </p:cNvSpPr>
          <p:nvPr>
            <p:ph type="body" idx="1"/>
          </p:nvPr>
        </p:nvSpPr>
        <p:spPr>
          <a:solidFill>
            <a:srgbClr val="FFFFFF"/>
          </a:solidFill>
          <a:ln>
            <a:solidFill>
              <a:srgbClr val="000000"/>
            </a:solidFill>
          </a:ln>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51CAC6B3-74DF-9749-B1A6-BD5DD3EB0C1C}" type="slidenum">
              <a:rPr lang="en-US"/>
              <a:pPr/>
              <a:t>11</a:t>
            </a:fld>
            <a:endParaRPr lang="en-US"/>
          </a:p>
        </p:txBody>
      </p:sp>
      <p:sp>
        <p:nvSpPr>
          <p:cNvPr id="36867" name="Rectangle 2"/>
          <p:cNvSpPr>
            <a:spLocks noGrp="1" noRot="1" noChangeAspect="1" noChangeArrowheads="1"/>
          </p:cNvSpPr>
          <p:nvPr>
            <p:ph type="sldImg"/>
          </p:nvPr>
        </p:nvSpPr>
        <p:spPr>
          <a:solidFill>
            <a:srgbClr val="FFFFFF"/>
          </a:solidFill>
          <a:ln/>
        </p:spPr>
      </p:sp>
      <p:sp>
        <p:nvSpPr>
          <p:cNvPr id="36868" name="Rectangle 3"/>
          <p:cNvSpPr>
            <a:spLocks noGrp="1" noChangeArrowheads="1"/>
          </p:cNvSpPr>
          <p:nvPr>
            <p:ph type="body" idx="1"/>
          </p:nvPr>
        </p:nvSpPr>
        <p:spPr>
          <a:solidFill>
            <a:srgbClr val="FFFFFF"/>
          </a:solidFill>
          <a:ln>
            <a:solidFill>
              <a:srgbClr val="000000"/>
            </a:solidFill>
          </a:ln>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sng" kern="1200" dirty="0" smtClean="0">
                <a:solidFill>
                  <a:schemeClr val="tx1"/>
                </a:solidFill>
                <a:effectLst/>
                <a:latin typeface="+mn-lt"/>
                <a:ea typeface="+mn-ea"/>
                <a:cs typeface="+mn-cs"/>
              </a:rPr>
              <a:t>subset by allele frequency spectrum</a:t>
            </a:r>
            <a:r>
              <a:rPr lang="en-US" sz="1200" kern="1200" dirty="0" smtClean="0">
                <a:solidFill>
                  <a:schemeClr val="tx1"/>
                </a:solidFill>
                <a:effectLst/>
                <a:latin typeface="+mn-lt"/>
                <a:ea typeface="+mn-ea"/>
                <a:cs typeface="+mn-cs"/>
              </a:rPr>
              <a:t>: To help frame the discussion, we subset the underlying “causal alleles” (a term used loosely here; basically we mean an allele that influences trait of interest) by allele frequency: common (&gt;5%), low-frequency (0.1%-5%), rare (&lt;0.1%, private). However, these are not mutually exclusive categories; i.e., one phenotype may be influenced by alleles in all three allele frequency bins.  Moreover, many of the challenges are shared by all three allele frequency bins.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 dichotomize the categories into common </a:t>
            </a:r>
            <a:r>
              <a:rPr lang="en-US" sz="1200" kern="1200" dirty="0" err="1" smtClean="0">
                <a:solidFill>
                  <a:schemeClr val="tx1"/>
                </a:solidFill>
                <a:effectLst/>
                <a:latin typeface="+mn-lt"/>
                <a:ea typeface="+mn-ea"/>
                <a:cs typeface="+mn-cs"/>
              </a:rPr>
              <a:t>vs</a:t>
            </a:r>
            <a:r>
              <a:rPr lang="en-US" sz="1200" kern="1200" dirty="0" smtClean="0">
                <a:solidFill>
                  <a:schemeClr val="tx1"/>
                </a:solidFill>
                <a:effectLst/>
                <a:latin typeface="+mn-lt"/>
                <a:ea typeface="+mn-ea"/>
                <a:cs typeface="+mn-cs"/>
              </a:rPr>
              <a:t> low-frequency/rare for simplicity, in order to emphasize two challenges – “signal-to-noise” problem (common variants) and “query” problem (low-</a:t>
            </a:r>
            <a:r>
              <a:rPr lang="en-US" sz="1200" kern="1200" dirty="0" err="1" smtClean="0">
                <a:solidFill>
                  <a:schemeClr val="tx1"/>
                </a:solidFill>
                <a:effectLst/>
                <a:latin typeface="+mn-lt"/>
                <a:ea typeface="+mn-ea"/>
                <a:cs typeface="+mn-cs"/>
              </a:rPr>
              <a:t>freq</a:t>
            </a:r>
            <a:r>
              <a:rPr lang="en-US" sz="1200" kern="1200" dirty="0" smtClean="0">
                <a:solidFill>
                  <a:schemeClr val="tx1"/>
                </a:solidFill>
                <a:effectLst/>
                <a:latin typeface="+mn-lt"/>
                <a:ea typeface="+mn-ea"/>
                <a:cs typeface="+mn-cs"/>
              </a:rPr>
              <a:t> / rare variants).  Again, these are not mutually exclusive, but it is useful in helping to understand primary challenges in each category.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For both allele frequency bins (common </a:t>
            </a:r>
            <a:r>
              <a:rPr lang="en-US" sz="1200" kern="1200" dirty="0" err="1" smtClean="0">
                <a:solidFill>
                  <a:schemeClr val="tx1"/>
                </a:solidFill>
                <a:effectLst/>
                <a:latin typeface="+mn-lt"/>
                <a:ea typeface="+mn-ea"/>
                <a:cs typeface="+mn-cs"/>
              </a:rPr>
              <a:t>vs</a:t>
            </a:r>
            <a:r>
              <a:rPr lang="en-US" sz="1200" kern="1200" dirty="0" smtClean="0">
                <a:solidFill>
                  <a:schemeClr val="tx1"/>
                </a:solidFill>
                <a:effectLst/>
                <a:latin typeface="+mn-lt"/>
                <a:ea typeface="+mn-ea"/>
                <a:cs typeface="+mn-cs"/>
              </a:rPr>
              <a:t> low-frequency/rare), we briefly discuss three issues: (1) What is the evidence for or against each biological model?  (2) To test each biological model, what new technologies, resources, informatics/analyses are required? (3) How will the network advance the field? </a:t>
            </a:r>
          </a:p>
          <a:p>
            <a:endParaRPr lang="en-US" dirty="0"/>
          </a:p>
        </p:txBody>
      </p:sp>
      <p:sp>
        <p:nvSpPr>
          <p:cNvPr id="4" name="Slide Number Placeholder 3"/>
          <p:cNvSpPr>
            <a:spLocks noGrp="1"/>
          </p:cNvSpPr>
          <p:nvPr>
            <p:ph type="sldNum" sz="quarter" idx="10"/>
          </p:nvPr>
        </p:nvSpPr>
        <p:spPr/>
        <p:txBody>
          <a:bodyPr/>
          <a:lstStyle/>
          <a:p>
            <a:fld id="{C4BDBEED-3D36-3D4B-825E-9CEB5C1C03DA}" type="slidenum">
              <a:rPr lang="en-US" smtClean="0"/>
              <a:t>12</a:t>
            </a:fld>
            <a:endParaRPr lang="en-US"/>
          </a:p>
        </p:txBody>
      </p:sp>
    </p:spTree>
    <p:extLst>
      <p:ext uri="{BB962C8B-B14F-4D97-AF65-F5344CB8AC3E}">
        <p14:creationId xmlns:p14="http://schemas.microsoft.com/office/powerpoint/2010/main" val="3813185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a:lvl1pPr>
          </a:lstStyle>
          <a:p>
            <a:pPr>
              <a:defRPr/>
            </a:pPr>
            <a:r>
              <a:rPr lang="en-US"/>
              <a:t>BRASS Symposium | Plenge | May 2, 2008</a:t>
            </a:r>
          </a:p>
        </p:txBody>
      </p:sp>
      <p:sp>
        <p:nvSpPr>
          <p:cNvPr id="5" name="Rectangle 5"/>
          <p:cNvSpPr>
            <a:spLocks noGrp="1" noChangeArrowheads="1"/>
          </p:cNvSpPr>
          <p:nvPr>
            <p:ph type="ftr" sz="quarter" idx="11"/>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charset="0"/>
                <a:ea typeface="ＭＳ Ｐゴシック" charset="-128"/>
                <a:cs typeface="ＭＳ Ｐゴシック" charset="-128"/>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79250B60-6965-8C49-AEDD-C01EFE8A0498}" type="slidenum">
              <a:rPr lang="en-US"/>
              <a:pPr>
                <a:defRPr/>
              </a:pPr>
              <a:t>‹#›</a:t>
            </a:fld>
            <a:endParaRPr lang="en-US"/>
          </a:p>
        </p:txBody>
      </p:sp>
    </p:spTree>
  </p:cSld>
  <p:clrMapOvr>
    <a:masterClrMapping/>
  </p:clrMapOvr>
  <p:transition xmlns:p14="http://schemas.microsoft.com/office/powerpoint/2010/mai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r>
              <a:rPr lang="en-US"/>
              <a:t>BRASS Symposium | Plenge | May 2, 2008</a:t>
            </a:r>
          </a:p>
        </p:txBody>
      </p:sp>
      <p:sp>
        <p:nvSpPr>
          <p:cNvPr id="5" name="Rectangle 5"/>
          <p:cNvSpPr>
            <a:spLocks noGrp="1" noChangeArrowheads="1"/>
          </p:cNvSpPr>
          <p:nvPr>
            <p:ph type="ftr" sz="quarter" idx="11"/>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charset="0"/>
                <a:ea typeface="ＭＳ Ｐゴシック" charset="-128"/>
                <a:cs typeface="ＭＳ Ｐゴシック" charset="-128"/>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D5EE6779-7AC3-9B4F-883E-CB04708B0D5F}" type="slidenum">
              <a:rPr lang="en-US"/>
              <a:pPr>
                <a:defRPr/>
              </a:pPr>
              <a:t>‹#›</a:t>
            </a:fld>
            <a:endParaRPr lang="en-US"/>
          </a:p>
        </p:txBody>
      </p:sp>
    </p:spTree>
  </p:cSld>
  <p:clrMapOvr>
    <a:masterClrMapping/>
  </p:clrMapOvr>
  <p:transition xmlns:p14="http://schemas.microsoft.com/office/powerpoint/2010/mai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r>
              <a:rPr lang="en-US"/>
              <a:t>BRASS Symposium | Plenge | May 2, 2008</a:t>
            </a:r>
          </a:p>
        </p:txBody>
      </p:sp>
      <p:sp>
        <p:nvSpPr>
          <p:cNvPr id="5" name="Rectangle 5"/>
          <p:cNvSpPr>
            <a:spLocks noGrp="1" noChangeArrowheads="1"/>
          </p:cNvSpPr>
          <p:nvPr>
            <p:ph type="ftr" sz="quarter" idx="11"/>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charset="0"/>
                <a:ea typeface="ＭＳ Ｐゴシック" charset="-128"/>
                <a:cs typeface="ＭＳ Ｐゴシック" charset="-128"/>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AB04AFDE-71D4-9E4E-82B6-A77329D25A7F}" type="slidenum">
              <a:rPr lang="en-US"/>
              <a:pPr>
                <a:defRPr/>
              </a:pPr>
              <a:t>‹#›</a:t>
            </a:fld>
            <a:endParaRPr lang="en-US"/>
          </a:p>
        </p:txBody>
      </p:sp>
    </p:spTree>
  </p:cSld>
  <p:clrMapOvr>
    <a:masterClrMapping/>
  </p:clrMapOvr>
  <p:transition xmlns:p14="http://schemas.microsoft.com/office/powerpoint/2010/mai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r>
              <a:rPr lang="en-US"/>
              <a:t>BRASS Symposium | Plenge | May 2, 2008</a:t>
            </a:r>
          </a:p>
        </p:txBody>
      </p:sp>
      <p:sp>
        <p:nvSpPr>
          <p:cNvPr id="5" name="Rectangle 5"/>
          <p:cNvSpPr>
            <a:spLocks noGrp="1" noChangeArrowheads="1"/>
          </p:cNvSpPr>
          <p:nvPr>
            <p:ph type="ftr" sz="quarter" idx="11"/>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charset="0"/>
                <a:ea typeface="ＭＳ Ｐゴシック" charset="-128"/>
                <a:cs typeface="ＭＳ Ｐゴシック" charset="-128"/>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1B047465-5D98-344F-A907-6F8D1998B4E1}" type="slidenum">
              <a:rPr lang="en-US"/>
              <a:pPr>
                <a:defRPr/>
              </a:pPr>
              <a:t>‹#›</a:t>
            </a:fld>
            <a:endParaRPr lang="en-US"/>
          </a:p>
        </p:txBody>
      </p:sp>
    </p:spTree>
  </p:cSld>
  <p:clrMapOvr>
    <a:masterClrMapping/>
  </p:clrMapOvr>
  <p:transition xmlns:p14="http://schemas.microsoft.com/office/powerpoint/2010/mai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defRPr/>
            </a:lvl1pPr>
          </a:lstStyle>
          <a:p>
            <a:pPr>
              <a:defRPr/>
            </a:pPr>
            <a:r>
              <a:rPr lang="en-US"/>
              <a:t>BRASS Symposium | Plenge | May 2, 2008</a:t>
            </a:r>
          </a:p>
        </p:txBody>
      </p:sp>
      <p:sp>
        <p:nvSpPr>
          <p:cNvPr id="5" name="Rectangle 5"/>
          <p:cNvSpPr>
            <a:spLocks noGrp="1" noChangeArrowheads="1"/>
          </p:cNvSpPr>
          <p:nvPr>
            <p:ph type="ftr" sz="quarter" idx="11"/>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charset="0"/>
                <a:ea typeface="ＭＳ Ｐゴシック" charset="-128"/>
                <a:cs typeface="ＭＳ Ｐゴシック" charset="-128"/>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0B67B3B0-19F2-2942-9847-7AE880100E7B}" type="slidenum">
              <a:rPr lang="en-US"/>
              <a:pPr>
                <a:defRPr/>
              </a:pPr>
              <a:t>‹#›</a:t>
            </a:fld>
            <a:endParaRPr lang="en-US"/>
          </a:p>
        </p:txBody>
      </p:sp>
    </p:spTree>
  </p:cSld>
  <p:clrMapOvr>
    <a:masterClrMapping/>
  </p:clrMapOvr>
  <p:transition xmlns:p14="http://schemas.microsoft.com/office/powerpoint/2010/mai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r>
              <a:rPr lang="en-US"/>
              <a:t>BRASS Symposium | Plenge | May 2, 2008</a:t>
            </a:r>
          </a:p>
        </p:txBody>
      </p:sp>
      <p:sp>
        <p:nvSpPr>
          <p:cNvPr id="6" name="Footer Placeholder 5"/>
          <p:cNvSpPr>
            <a:spLocks noGrp="1" noChangeArrowheads="1"/>
          </p:cNvSpPr>
          <p:nvPr>
            <p:ph type="ftr" sz="quarter" idx="11"/>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charset="0"/>
                <a:ea typeface="ＭＳ Ｐゴシック" charset="-128"/>
                <a:cs typeface="ＭＳ Ｐゴシック" charset="-128"/>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1C937F32-84CE-3E47-91A3-278E03799487}" type="slidenum">
              <a:rPr lang="en-US"/>
              <a:pPr>
                <a:defRPr/>
              </a:pPr>
              <a:t>‹#›</a:t>
            </a:fld>
            <a:endParaRPr lang="en-US"/>
          </a:p>
        </p:txBody>
      </p:sp>
    </p:spTree>
  </p:cSld>
  <p:clrMapOvr>
    <a:masterClrMapping/>
  </p:clrMapOvr>
  <p:transition xmlns:p14="http://schemas.microsoft.com/office/powerpoint/2010/mai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r>
              <a:rPr lang="en-US"/>
              <a:t>BRASS Symposium | Plenge | May 2, 2008</a:t>
            </a:r>
          </a:p>
        </p:txBody>
      </p:sp>
      <p:sp>
        <p:nvSpPr>
          <p:cNvPr id="8" name="Rectangle 5"/>
          <p:cNvSpPr>
            <a:spLocks noGrp="1" noChangeArrowheads="1"/>
          </p:cNvSpPr>
          <p:nvPr>
            <p:ph type="ftr" sz="quarter" idx="11"/>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charset="0"/>
                <a:ea typeface="ＭＳ Ｐゴシック" charset="-128"/>
                <a:cs typeface="ＭＳ Ｐゴシック" charset="-128"/>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pPr>
              <a:defRPr/>
            </a:pPr>
            <a:fld id="{C29680CA-BDEF-0E4A-941E-F423028319DD}" type="slidenum">
              <a:rPr lang="en-US"/>
              <a:pPr>
                <a:defRPr/>
              </a:pPr>
              <a:t>‹#›</a:t>
            </a:fld>
            <a:endParaRPr lang="en-US"/>
          </a:p>
        </p:txBody>
      </p:sp>
    </p:spTree>
  </p:cSld>
  <p:clrMapOvr>
    <a:masterClrMapping/>
  </p:clrMapOvr>
  <p:transition xmlns:p14="http://schemas.microsoft.com/office/powerpoint/2010/mai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r>
              <a:rPr lang="en-US"/>
              <a:t>BRASS Symposium | Plenge | May 2, 2008</a:t>
            </a:r>
          </a:p>
        </p:txBody>
      </p:sp>
      <p:sp>
        <p:nvSpPr>
          <p:cNvPr id="4" name="Rectangle 5"/>
          <p:cNvSpPr>
            <a:spLocks noGrp="1" noChangeArrowheads="1"/>
          </p:cNvSpPr>
          <p:nvPr>
            <p:ph type="ftr" sz="quarter" idx="11"/>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charset="0"/>
                <a:ea typeface="ＭＳ Ｐゴシック" charset="-128"/>
                <a:cs typeface="ＭＳ Ｐゴシック" charset="-128"/>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8E140F46-74B8-5A4D-9901-08CCFCBA86D5}" type="slidenum">
              <a:rPr lang="en-US"/>
              <a:pPr>
                <a:defRPr/>
              </a:pPr>
              <a:t>‹#›</a:t>
            </a:fld>
            <a:endParaRPr lang="en-US"/>
          </a:p>
        </p:txBody>
      </p:sp>
    </p:spTree>
  </p:cSld>
  <p:clrMapOvr>
    <a:masterClrMapping/>
  </p:clrMapOvr>
  <p:transition xmlns:p14="http://schemas.microsoft.com/office/powerpoint/2010/mai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r>
              <a:rPr lang="en-US"/>
              <a:t>BRASS Symposium | Plenge | May 2, 2008</a:t>
            </a:r>
          </a:p>
        </p:txBody>
      </p:sp>
      <p:sp>
        <p:nvSpPr>
          <p:cNvPr id="3" name="Rectangle 5"/>
          <p:cNvSpPr>
            <a:spLocks noGrp="1" noChangeArrowheads="1"/>
          </p:cNvSpPr>
          <p:nvPr>
            <p:ph type="ftr" sz="quarter" idx="11"/>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charset="0"/>
                <a:ea typeface="ＭＳ Ｐゴシック" charset="-128"/>
                <a:cs typeface="ＭＳ Ｐゴシック" charset="-128"/>
              </a:defRPr>
            </a:lvl1pPr>
          </a:lstStyle>
          <a:p>
            <a:pPr>
              <a:defRPr/>
            </a:pPr>
            <a:endParaRPr lang="en-US"/>
          </a:p>
        </p:txBody>
      </p:sp>
      <p:sp>
        <p:nvSpPr>
          <p:cNvPr id="4" name="Rectangle 6"/>
          <p:cNvSpPr>
            <a:spLocks noGrp="1" noChangeArrowheads="1"/>
          </p:cNvSpPr>
          <p:nvPr>
            <p:ph type="sldNum" sz="quarter" idx="12"/>
          </p:nvPr>
        </p:nvSpPr>
        <p:spPr/>
        <p:txBody>
          <a:bodyPr/>
          <a:lstStyle>
            <a:lvl1pPr>
              <a:defRPr/>
            </a:lvl1pPr>
          </a:lstStyle>
          <a:p>
            <a:pPr>
              <a:defRPr/>
            </a:pPr>
            <a:fld id="{A9DC9879-B4EA-DA40-B557-F9DDF79E43B0}" type="slidenum">
              <a:rPr lang="en-US"/>
              <a:pPr>
                <a:defRPr/>
              </a:pPr>
              <a:t>‹#›</a:t>
            </a:fld>
            <a:endParaRPr lang="en-US"/>
          </a:p>
        </p:txBody>
      </p:sp>
    </p:spTree>
  </p:cSld>
  <p:clrMapOvr>
    <a:masterClrMapping/>
  </p:clrMapOvr>
  <p:transition xmlns:p14="http://schemas.microsoft.com/office/powerpoint/2010/mai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r>
              <a:rPr lang="en-US"/>
              <a:t>BRASS Symposium | Plenge | May 2, 2008</a:t>
            </a:r>
          </a:p>
        </p:txBody>
      </p:sp>
      <p:sp>
        <p:nvSpPr>
          <p:cNvPr id="6" name="Footer Placeholder 5"/>
          <p:cNvSpPr>
            <a:spLocks noGrp="1" noChangeArrowheads="1"/>
          </p:cNvSpPr>
          <p:nvPr>
            <p:ph type="ftr" sz="quarter" idx="11"/>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charset="0"/>
                <a:ea typeface="ＭＳ Ｐゴシック" charset="-128"/>
                <a:cs typeface="ＭＳ Ｐゴシック" charset="-128"/>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5893B454-1919-2E4E-810C-EC43B18C9206}" type="slidenum">
              <a:rPr lang="en-US"/>
              <a:pPr>
                <a:defRPr/>
              </a:pPr>
              <a:t>‹#›</a:t>
            </a:fld>
            <a:endParaRPr lang="en-US"/>
          </a:p>
        </p:txBody>
      </p:sp>
    </p:spTree>
  </p:cSld>
  <p:clrMapOvr>
    <a:masterClrMapping/>
  </p:clrMapOvr>
  <p:transition xmlns:p14="http://schemas.microsoft.com/office/powerpoint/2010/mai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r>
              <a:rPr lang="en-US"/>
              <a:t>BRASS Symposium | Plenge | May 2, 2008</a:t>
            </a:r>
          </a:p>
        </p:txBody>
      </p:sp>
      <p:sp>
        <p:nvSpPr>
          <p:cNvPr id="6" name="Footer Placeholder 5"/>
          <p:cNvSpPr>
            <a:spLocks noGrp="1" noChangeArrowheads="1"/>
          </p:cNvSpPr>
          <p:nvPr>
            <p:ph type="ftr" sz="quarter" idx="11"/>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charset="0"/>
                <a:ea typeface="ＭＳ Ｐゴシック" charset="-128"/>
                <a:cs typeface="ＭＳ Ｐゴシック" charset="-128"/>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AEB02961-1AE5-5F48-91EC-ED3CCBC133B4}" type="slidenum">
              <a:rPr lang="en-US"/>
              <a:pPr>
                <a:defRPr/>
              </a:pPr>
              <a:t>‹#›</a:t>
            </a:fld>
            <a:endParaRPr lang="en-US"/>
          </a:p>
        </p:txBody>
      </p:sp>
    </p:spTree>
  </p:cSld>
  <p:clrMapOvr>
    <a:masterClrMapping/>
  </p:clrMapOvr>
  <p:transition xmlns:p14="http://schemas.microsoft.com/office/powerpoint/2010/main">
    <p:fade/>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57150" y="6673850"/>
            <a:ext cx="3886200" cy="2079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sz="1100">
                <a:latin typeface="Trebuchet MS" charset="0"/>
                <a:ea typeface="Trebuchet MS" charset="0"/>
                <a:cs typeface="Trebuchet MS" charset="0"/>
              </a:defRPr>
            </a:lvl1pPr>
          </a:lstStyle>
          <a:p>
            <a:pPr>
              <a:defRPr/>
            </a:pPr>
            <a:r>
              <a:rPr lang="en-US"/>
              <a:t>BRASS Symposium | Plenge | May 2, 2008</a:t>
            </a:r>
          </a:p>
        </p:txBody>
      </p:sp>
      <p:sp>
        <p:nvSpPr>
          <p:cNvPr id="1030" name="Rectangle 6"/>
          <p:cNvSpPr>
            <a:spLocks noGrp="1" noChangeArrowheads="1"/>
          </p:cNvSpPr>
          <p:nvPr>
            <p:ph type="sldNum" sz="quarter" idx="4"/>
          </p:nvPr>
        </p:nvSpPr>
        <p:spPr bwMode="auto">
          <a:xfrm>
            <a:off x="1230313" y="6580188"/>
            <a:ext cx="1905000" cy="201612"/>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100" i="1">
                <a:latin typeface="Trebuchet MS" charset="0"/>
                <a:ea typeface="Trebuchet MS" charset="0"/>
                <a:cs typeface="Trebuchet MS" charset="0"/>
              </a:defRPr>
            </a:lvl1pPr>
          </a:lstStyle>
          <a:p>
            <a:pPr>
              <a:defRPr/>
            </a:pPr>
            <a:r>
              <a:rPr lang="en-US"/>
              <a:t>(#)</a:t>
            </a:r>
          </a:p>
        </p:txBody>
      </p:sp>
    </p:spTree>
  </p:cSld>
  <p:clrMap bg1="lt1" tx1="dk1" bg2="lt2" tx2="dk2" accent1="accent1" accent2="accent2" accent3="accent3" accent4="accent4" accent5="accent5" accent6="accent6" hlink="hlink" folHlink="folHlink"/>
  <p:sldLayoutIdLst>
    <p:sldLayoutId id="2147484573" r:id="rId1"/>
    <p:sldLayoutId id="2147484574" r:id="rId2"/>
    <p:sldLayoutId id="2147484575" r:id="rId3"/>
    <p:sldLayoutId id="2147484576" r:id="rId4"/>
    <p:sldLayoutId id="2147484577" r:id="rId5"/>
    <p:sldLayoutId id="2147484578" r:id="rId6"/>
    <p:sldLayoutId id="2147484579" r:id="rId7"/>
    <p:sldLayoutId id="2147484580" r:id="rId8"/>
    <p:sldLayoutId id="2147484581" r:id="rId9"/>
    <p:sldLayoutId id="2147484582" r:id="rId10"/>
    <p:sldLayoutId id="2147484583" r:id="rId11"/>
  </p:sldLayoutIdLst>
  <p:transition xmlns:p14="http://schemas.microsoft.com/office/powerpoint/2010/main">
    <p:fade/>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2pPr>
      <a:lvl3pPr algn="ctr"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3pPr>
      <a:lvl4pPr algn="ctr"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4pPr>
      <a:lvl5pPr algn="ctr"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chemeClr val="tx2"/>
          </a:solidFill>
          <a:latin typeface="Arial" charset="0"/>
          <a:ea typeface="ＭＳ Ｐゴシック" charset="-128"/>
          <a:cs typeface="ＭＳ Ｐゴシック" charset="-128"/>
        </a:defRPr>
      </a:lvl6pPr>
      <a:lvl7pPr marL="914400" algn="ctr" rtl="0" fontAlgn="base">
        <a:spcBef>
          <a:spcPct val="0"/>
        </a:spcBef>
        <a:spcAft>
          <a:spcPct val="0"/>
        </a:spcAft>
        <a:defRPr sz="4400">
          <a:solidFill>
            <a:schemeClr val="tx2"/>
          </a:solidFill>
          <a:latin typeface="Arial" charset="0"/>
          <a:ea typeface="ＭＳ Ｐゴシック" charset="-128"/>
          <a:cs typeface="ＭＳ Ｐゴシック" charset="-128"/>
        </a:defRPr>
      </a:lvl7pPr>
      <a:lvl8pPr marL="1371600" algn="ctr" rtl="0" fontAlgn="base">
        <a:spcBef>
          <a:spcPct val="0"/>
        </a:spcBef>
        <a:spcAft>
          <a:spcPct val="0"/>
        </a:spcAft>
        <a:defRPr sz="4400">
          <a:solidFill>
            <a:schemeClr val="tx2"/>
          </a:solidFill>
          <a:latin typeface="Arial" charset="0"/>
          <a:ea typeface="ＭＳ Ｐゴシック" charset="-128"/>
          <a:cs typeface="ＭＳ Ｐゴシック" charset="-128"/>
        </a:defRPr>
      </a:lvl8pPr>
      <a:lvl9pPr marL="1828800" algn="ctr" rtl="0" fontAlgn="base">
        <a:spcBef>
          <a:spcPct val="0"/>
        </a:spcBef>
        <a:spcAft>
          <a:spcPct val="0"/>
        </a:spcAft>
        <a:defRPr sz="4400">
          <a:solidFill>
            <a:schemeClr val="tx2"/>
          </a:solidFill>
          <a:latin typeface="Arial" charset="0"/>
          <a:ea typeface="ＭＳ Ｐゴシック" charset="-128"/>
          <a:cs typeface="ＭＳ Ｐゴシック"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jpeg"/><Relationship Id="rId7" Type="http://schemas.openxmlformats.org/officeDocument/2006/relationships/image" Target="../media/image5.jpeg"/><Relationship Id="rId1" Type="http://schemas.openxmlformats.org/officeDocument/2006/relationships/slideLayout" Target="../slideLayouts/slideLayout6.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4.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4.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oleObject" Target="../embeddings/Microsoft_Word_97_-_2004_Document1.doc"/><Relationship Id="rId5" Type="http://schemas.openxmlformats.org/officeDocument/2006/relationships/image" Target="../media/image16.emf"/><Relationship Id="rId6" Type="http://schemas.openxmlformats.org/officeDocument/2006/relationships/oleObject" Target="../embeddings/Microsoft_Word_97_-_2004_Document2.doc"/><Relationship Id="rId7" Type="http://schemas.openxmlformats.org/officeDocument/2006/relationships/image" Target="../media/image17.emf"/><Relationship Id="rId1" Type="http://schemas.openxmlformats.org/officeDocument/2006/relationships/vmlDrawing" Target="../drawings/vmlDrawing3.vml"/><Relationship Id="rId2"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18.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4" Type="http://schemas.openxmlformats.org/officeDocument/2006/relationships/oleObject" Target="../embeddings/Microsoft_Word_97_-_2004_Document3.doc"/><Relationship Id="rId5" Type="http://schemas.openxmlformats.org/officeDocument/2006/relationships/image" Target="../media/image19.emf"/><Relationship Id="rId6" Type="http://schemas.openxmlformats.org/officeDocument/2006/relationships/image" Target="../media/image20.png"/><Relationship Id="rId7" Type="http://schemas.openxmlformats.org/officeDocument/2006/relationships/image" Target="../media/image21.jpeg"/><Relationship Id="rId1" Type="http://schemas.openxmlformats.org/officeDocument/2006/relationships/vmlDrawing" Target="../drawings/vmlDrawing4.vml"/><Relationship Id="rId2"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eg"/><Relationship Id="rId5" Type="http://schemas.openxmlformats.org/officeDocument/2006/relationships/image" Target="../media/image9.jpeg"/><Relationship Id="rId6" Type="http://schemas.openxmlformats.org/officeDocument/2006/relationships/image" Target="../media/image10.jpeg"/><Relationship Id="rId1" Type="http://schemas.openxmlformats.org/officeDocument/2006/relationships/slideLayout" Target="../slideLayouts/slideLayout6.xml"/><Relationship Id="rId2" Type="http://schemas.openxmlformats.org/officeDocument/2006/relationships/image" Target="../media/image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22.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3.xml.rels><?xml version="1.0" encoding="UTF-8" standalone="yes"?>
<Relationships xmlns="http://schemas.openxmlformats.org/package/2006/relationships"><Relationship Id="rId3" Type="http://schemas.openxmlformats.org/officeDocument/2006/relationships/image" Target="../media/image24.emf"/><Relationship Id="rId4" Type="http://schemas.openxmlformats.org/officeDocument/2006/relationships/image" Target="../media/image25.png"/><Relationship Id="rId5" Type="http://schemas.openxmlformats.org/officeDocument/2006/relationships/hyperlink" Target="http://www.genome.gov/GWAStudies" TargetMode="External"/><Relationship Id="rId1" Type="http://schemas.openxmlformats.org/officeDocument/2006/relationships/slideLayout" Target="../slideLayouts/slideLayout2.xml"/><Relationship Id="rId2" Type="http://schemas.openxmlformats.org/officeDocument/2006/relationships/image" Target="../media/image23.emf"/></Relationships>
</file>

<file path=ppt/slides/_rels/slide24.xml.rels><?xml version="1.0" encoding="UTF-8" standalone="yes"?>
<Relationships xmlns="http://schemas.openxmlformats.org/package/2006/relationships"><Relationship Id="rId3" Type="http://schemas.openxmlformats.org/officeDocument/2006/relationships/image" Target="../media/image26.emf"/><Relationship Id="rId4" Type="http://schemas.openxmlformats.org/officeDocument/2006/relationships/image" Target="../media/image27.emf"/><Relationship Id="rId5"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hyperlink" Target="http://www.genome.gov/GWAStudies"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9.emf"/><Relationship Id="rId4" Type="http://schemas.openxmlformats.org/officeDocument/2006/relationships/image" Target="../media/image25.png"/><Relationship Id="rId5" Type="http://schemas.openxmlformats.org/officeDocument/2006/relationships/hyperlink" Target="http://www.genome.gov/GWAStudies" TargetMode="External"/><Relationship Id="rId1" Type="http://schemas.openxmlformats.org/officeDocument/2006/relationships/slideLayout" Target="../slideLayouts/slideLayout2.xml"/><Relationship Id="rId2" Type="http://schemas.openxmlformats.org/officeDocument/2006/relationships/image" Target="../media/image28.emf"/></Relationships>
</file>

<file path=ppt/slides/_rels/slide26.xml.rels><?xml version="1.0" encoding="UTF-8" standalone="yes"?>
<Relationships xmlns="http://schemas.openxmlformats.org/package/2006/relationships"><Relationship Id="rId3" Type="http://schemas.openxmlformats.org/officeDocument/2006/relationships/image" Target="../media/image31.emf"/><Relationship Id="rId4" Type="http://schemas.openxmlformats.org/officeDocument/2006/relationships/image" Target="../media/image25.png"/><Relationship Id="rId5" Type="http://schemas.openxmlformats.org/officeDocument/2006/relationships/hyperlink" Target="http://www.genome.gov/GWAStudies" TargetMode="External"/><Relationship Id="rId1" Type="http://schemas.openxmlformats.org/officeDocument/2006/relationships/slideLayout" Target="../slideLayouts/slideLayout2.xml"/><Relationship Id="rId2" Type="http://schemas.openxmlformats.org/officeDocument/2006/relationships/image" Target="../media/image30.emf"/></Relationships>
</file>

<file path=ppt/slides/_rels/slide27.xml.rels><?xml version="1.0" encoding="UTF-8" standalone="yes"?>
<Relationships xmlns="http://schemas.openxmlformats.org/package/2006/relationships"><Relationship Id="rId3" Type="http://schemas.openxmlformats.org/officeDocument/2006/relationships/image" Target="../media/image33.emf"/><Relationship Id="rId4" Type="http://schemas.openxmlformats.org/officeDocument/2006/relationships/image" Target="../media/image25.png"/><Relationship Id="rId5" Type="http://schemas.openxmlformats.org/officeDocument/2006/relationships/hyperlink" Target="http://www.genome.gov/GWAStudies" TargetMode="External"/><Relationship Id="rId1" Type="http://schemas.openxmlformats.org/officeDocument/2006/relationships/slideLayout" Target="../slideLayouts/slideLayout2.xml"/><Relationship Id="rId2" Type="http://schemas.openxmlformats.org/officeDocument/2006/relationships/image" Target="../media/image32.emf"/></Relationships>
</file>

<file path=ppt/slides/_rels/slide28.xml.rels><?xml version="1.0" encoding="UTF-8" standalone="yes"?>
<Relationships xmlns="http://schemas.openxmlformats.org/package/2006/relationships"><Relationship Id="rId3" Type="http://schemas.openxmlformats.org/officeDocument/2006/relationships/image" Target="../media/image34.emf"/><Relationship Id="rId4" Type="http://schemas.openxmlformats.org/officeDocument/2006/relationships/image" Target="../media/image35.emf"/><Relationship Id="rId5" Type="http://schemas.openxmlformats.org/officeDocument/2006/relationships/image" Target="../media/image25.png"/><Relationship Id="rId6" Type="http://schemas.openxmlformats.org/officeDocument/2006/relationships/hyperlink" Target="http://www.genome.gov/GWAStudies" TargetMode="External"/><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eg"/><Relationship Id="rId5" Type="http://schemas.openxmlformats.org/officeDocument/2006/relationships/image" Target="../media/image9.jpeg"/><Relationship Id="rId6" Type="http://schemas.openxmlformats.org/officeDocument/2006/relationships/image" Target="../media/image10.jpeg"/><Relationship Id="rId1" Type="http://schemas.openxmlformats.org/officeDocument/2006/relationships/slideLayout" Target="../slideLayouts/slideLayout6.xml"/><Relationship Id="rId2" Type="http://schemas.openxmlformats.org/officeDocument/2006/relationships/image" Target="../media/image6.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6.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7.tif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8.emf"/><Relationship Id="rId3" Type="http://schemas.openxmlformats.org/officeDocument/2006/relationships/image" Target="../media/image39.e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0.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1.emf"/><Relationship Id="rId3" Type="http://schemas.openxmlformats.org/officeDocument/2006/relationships/image" Target="../media/image42.e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3.emf"/><Relationship Id="rId3" Type="http://schemas.openxmlformats.org/officeDocument/2006/relationships/image" Target="../media/image42.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3" Type="http://schemas.openxmlformats.org/officeDocument/2006/relationships/image" Target="../media/image45.tiff"/><Relationship Id="rId4" Type="http://schemas.openxmlformats.org/officeDocument/2006/relationships/image" Target="../media/image46.emf"/><Relationship Id="rId1" Type="http://schemas.openxmlformats.org/officeDocument/2006/relationships/slideLayout" Target="../slideLayouts/slideLayout7.xml"/><Relationship Id="rId2" Type="http://schemas.openxmlformats.org/officeDocument/2006/relationships/image" Target="../media/image44.e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7.tif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7.tiff"/><Relationship Id="rId3" Type="http://schemas.openxmlformats.org/officeDocument/2006/relationships/image" Target="../media/image48.tif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4.em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9.tif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0.tiff"/><Relationship Id="rId3" Type="http://schemas.openxmlformats.org/officeDocument/2006/relationships/image" Target="../media/image51.tif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2.tif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3.tif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4.tif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5.tiff"/></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6.tiff"/></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7.png"/><Relationship Id="rId3" Type="http://schemas.openxmlformats.org/officeDocument/2006/relationships/image" Target="../media/image56.tiff"/></Relationships>
</file>

<file path=ppt/slides/_rels/slide59.xml.rels><?xml version="1.0" encoding="UTF-8" standalone="yes"?>
<Relationships xmlns="http://schemas.openxmlformats.org/package/2006/relationships"><Relationship Id="rId3" Type="http://schemas.openxmlformats.org/officeDocument/2006/relationships/image" Target="../media/image45.tiff"/><Relationship Id="rId4" Type="http://schemas.openxmlformats.org/officeDocument/2006/relationships/image" Target="../media/image46.emf"/><Relationship Id="rId1" Type="http://schemas.openxmlformats.org/officeDocument/2006/relationships/slideLayout" Target="../slideLayouts/slideLayout7.xml"/><Relationship Id="rId2" Type="http://schemas.openxmlformats.org/officeDocument/2006/relationships/image" Target="../media/image44.emf"/></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image" Target="../media/image12.jpeg"/><Relationship Id="rId5" Type="http://schemas.openxmlformats.org/officeDocument/2006/relationships/image" Target="../media/image13.jpeg"/><Relationship Id="rId6" Type="http://schemas.openxmlformats.org/officeDocument/2006/relationships/oleObject" Target="../embeddings/oleObject1.bin"/><Relationship Id="rId7" Type="http://schemas.openxmlformats.org/officeDocument/2006/relationships/image" Target="../media/image11.png"/><Relationship Id="rId1" Type="http://schemas.openxmlformats.org/officeDocument/2006/relationships/vmlDrawing" Target="../drawings/vmlDrawing1.vml"/><Relationship Id="rId2"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7.tiff"/></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7.tiff"/></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58.tiff"/></Relationships>
</file>

<file path=ppt/slides/_rels/slide64.xml.rels><?xml version="1.0" encoding="UTF-8" standalone="yes"?>
<Relationships xmlns="http://schemas.openxmlformats.org/package/2006/relationships"><Relationship Id="rId3" Type="http://schemas.openxmlformats.org/officeDocument/2006/relationships/image" Target="../media/image59.tiff"/><Relationship Id="rId4" Type="http://schemas.openxmlformats.org/officeDocument/2006/relationships/image" Target="../media/image60.tiff"/><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65.xml.rels><?xml version="1.0" encoding="UTF-8" standalone="yes"?>
<Relationships xmlns="http://schemas.openxmlformats.org/package/2006/relationships"><Relationship Id="rId3" Type="http://schemas.openxmlformats.org/officeDocument/2006/relationships/image" Target="../media/image61.png"/><Relationship Id="rId4" Type="http://schemas.openxmlformats.org/officeDocument/2006/relationships/image" Target="../media/image62.png"/><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image" Target="../media/image12.jpeg"/><Relationship Id="rId5" Type="http://schemas.openxmlformats.org/officeDocument/2006/relationships/image" Target="../media/image13.jpeg"/><Relationship Id="rId6" Type="http://schemas.openxmlformats.org/officeDocument/2006/relationships/oleObject" Target="../embeddings/oleObject2.bin"/><Relationship Id="rId7" Type="http://schemas.openxmlformats.org/officeDocument/2006/relationships/image" Target="../media/image11.png"/><Relationship Id="rId1" Type="http://schemas.openxmlformats.org/officeDocument/2006/relationships/vmlDrawing" Target="../drawings/vmlDrawing2.vml"/><Relationship Id="rId2"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14.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63.tiff"/></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64.tiff"/></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65.tiff"/></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66.tiff"/></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67.jpe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jpe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8.tiff"/></Relationships>
</file>

<file path=ppt/slides/_rels/slide79.xml.rels><?xml version="1.0" encoding="UTF-8" standalone="yes"?>
<Relationships xmlns="http://schemas.openxmlformats.org/package/2006/relationships"><Relationship Id="rId3" Type="http://schemas.openxmlformats.org/officeDocument/2006/relationships/image" Target="../media/image69.tiff"/><Relationship Id="rId4" Type="http://schemas.openxmlformats.org/officeDocument/2006/relationships/image" Target="../media/image70.jpeg"/><Relationship Id="rId1" Type="http://schemas.openxmlformats.org/officeDocument/2006/relationships/slideLayout" Target="../slideLayouts/slideLayout6.xml"/><Relationship Id="rId2" Type="http://schemas.openxmlformats.org/officeDocument/2006/relationships/notesSlide" Target="../notesSlides/notesSlide4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80.xml.rels><?xml version="1.0" encoding="UTF-8" standalone="yes"?>
<Relationships xmlns="http://schemas.openxmlformats.org/package/2006/relationships"><Relationship Id="rId3" Type="http://schemas.openxmlformats.org/officeDocument/2006/relationships/image" Target="../media/image69.tiff"/><Relationship Id="rId4" Type="http://schemas.openxmlformats.org/officeDocument/2006/relationships/image" Target="../media/image71.png"/><Relationship Id="rId5" Type="http://schemas.openxmlformats.org/officeDocument/2006/relationships/image" Target="../media/image72.png"/><Relationship Id="rId1" Type="http://schemas.openxmlformats.org/officeDocument/2006/relationships/slideLayout" Target="../slideLayouts/slideLayout6.xml"/><Relationship Id="rId2" Type="http://schemas.openxmlformats.org/officeDocument/2006/relationships/notesSlide" Target="../notesSlides/notesSlide4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50.tiff"/><Relationship Id="rId5" Type="http://schemas.openxmlformats.org/officeDocument/2006/relationships/image" Target="../media/image74.jpeg"/><Relationship Id="rId6" Type="http://schemas.openxmlformats.org/officeDocument/2006/relationships/image" Target="../media/image72.png"/><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85.xml.rels><?xml version="1.0" encoding="UTF-8" standalone="yes"?>
<Relationships xmlns="http://schemas.openxmlformats.org/package/2006/relationships"><Relationship Id="rId3" Type="http://schemas.openxmlformats.org/officeDocument/2006/relationships/image" Target="../media/image75.tiff"/><Relationship Id="rId4" Type="http://schemas.openxmlformats.org/officeDocument/2006/relationships/image" Target="../media/image76.tiff"/><Relationship Id="rId5" Type="http://schemas.openxmlformats.org/officeDocument/2006/relationships/image" Target="../media/image77.tiff"/><Relationship Id="rId6" Type="http://schemas.openxmlformats.org/officeDocument/2006/relationships/image" Target="../media/image78.tiff"/><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86.xml.rels><?xml version="1.0" encoding="UTF-8" standalone="yes"?>
<Relationships xmlns="http://schemas.openxmlformats.org/package/2006/relationships"><Relationship Id="rId3" Type="http://schemas.openxmlformats.org/officeDocument/2006/relationships/image" Target="../media/image75.tiff"/><Relationship Id="rId4" Type="http://schemas.openxmlformats.org/officeDocument/2006/relationships/image" Target="../media/image76.tiff"/><Relationship Id="rId5" Type="http://schemas.openxmlformats.org/officeDocument/2006/relationships/image" Target="../media/image77.tiff"/><Relationship Id="rId6" Type="http://schemas.openxmlformats.org/officeDocument/2006/relationships/image" Target="../media/image79.tiff"/><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87.xml.rels><?xml version="1.0" encoding="UTF-8" standalone="yes"?>
<Relationships xmlns="http://schemas.openxmlformats.org/package/2006/relationships"><Relationship Id="rId3" Type="http://schemas.openxmlformats.org/officeDocument/2006/relationships/image" Target="../media/image75.tiff"/><Relationship Id="rId4" Type="http://schemas.openxmlformats.org/officeDocument/2006/relationships/image" Target="../media/image76.tiff"/><Relationship Id="rId5" Type="http://schemas.openxmlformats.org/officeDocument/2006/relationships/image" Target="../media/image77.tiff"/><Relationship Id="rId6" Type="http://schemas.openxmlformats.org/officeDocument/2006/relationships/image" Target="../media/image80.tiff"/><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1.jpeg"/></Relationships>
</file>

<file path=ppt/slides/_rels/slide89.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50.tiff"/><Relationship Id="rId5" Type="http://schemas.openxmlformats.org/officeDocument/2006/relationships/image" Target="../media/image74.jpeg"/><Relationship Id="rId6" Type="http://schemas.openxmlformats.org/officeDocument/2006/relationships/image" Target="../media/image72.png"/><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4.jpe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50.tiff"/></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2.jpe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3.jpe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3.jpeg"/></Relationships>
</file>

<file path=ppt/slides/_rels/slide94.xml.rels><?xml version="1.0" encoding="UTF-8" standalone="yes"?>
<Relationships xmlns="http://schemas.openxmlformats.org/package/2006/relationships"><Relationship Id="rId3" Type="http://schemas.openxmlformats.org/officeDocument/2006/relationships/image" Target="../media/image84.jpeg"/><Relationship Id="rId4" Type="http://schemas.openxmlformats.org/officeDocument/2006/relationships/image" Target="../media/image85.jpeg"/><Relationship Id="rId5" Type="http://schemas.openxmlformats.org/officeDocument/2006/relationships/image" Target="../media/image86.jpeg"/><Relationship Id="rId1" Type="http://schemas.openxmlformats.org/officeDocument/2006/relationships/slideLayout" Target="../slideLayouts/slideLayout7.xml"/><Relationship Id="rId2" Type="http://schemas.openxmlformats.org/officeDocument/2006/relationships/image" Target="../media/image83.jpe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7.png"/><Relationship Id="rId3" Type="http://schemas.openxmlformats.org/officeDocument/2006/relationships/image" Target="../media/image88.png"/></Relationships>
</file>

<file path=ppt/slides/_rels/slide96.xml.rels><?xml version="1.0" encoding="UTF-8" standalone="yes"?>
<Relationships xmlns="http://schemas.openxmlformats.org/package/2006/relationships"><Relationship Id="rId3" Type="http://schemas.openxmlformats.org/officeDocument/2006/relationships/image" Target="../media/image87.png"/><Relationship Id="rId4" Type="http://schemas.openxmlformats.org/officeDocument/2006/relationships/image" Target="../media/image88.png"/><Relationship Id="rId1" Type="http://schemas.openxmlformats.org/officeDocument/2006/relationships/slideLayout" Target="../slideLayouts/slideLayout6.xml"/><Relationship Id="rId2" Type="http://schemas.openxmlformats.org/officeDocument/2006/relationships/image" Target="../media/image89.jpe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0.emf"/><Relationship Id="rId3" Type="http://schemas.openxmlformats.org/officeDocument/2006/relationships/image" Target="../media/image91.emf"/></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2.emf"/></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 descr="NRB.jpg"/>
          <p:cNvPicPr>
            <a:picLocks noChangeAspect="1"/>
          </p:cNvPicPr>
          <p:nvPr/>
        </p:nvPicPr>
        <p:blipFill rotWithShape="1">
          <a:blip r:embed="rId3" cstate="print">
            <a:alphaModFix amt="16000"/>
            <a:extLst>
              <a:ext uri="{28A0092B-C50C-407E-A947-70E740481C1C}">
                <a14:useLocalDpi xmlns:a14="http://schemas.microsoft.com/office/drawing/2010/main"/>
              </a:ext>
            </a:extLst>
          </a:blip>
          <a:srcRect/>
          <a:stretch/>
        </p:blipFill>
        <p:spPr bwMode="auto">
          <a:xfrm>
            <a:off x="0" y="0"/>
            <a:ext cx="9158534" cy="5644652"/>
          </a:xfrm>
          <a:prstGeom prst="rect">
            <a:avLst/>
          </a:prstGeom>
          <a:noFill/>
          <a:ln w="9525">
            <a:noFill/>
            <a:miter lim="800000"/>
            <a:headEnd/>
            <a:tailEnd/>
          </a:ln>
        </p:spPr>
      </p:pic>
      <p:sp>
        <p:nvSpPr>
          <p:cNvPr id="15363" name="Rectangle 2"/>
          <p:cNvSpPr>
            <a:spLocks noGrp="1" noChangeArrowheads="1"/>
          </p:cNvSpPr>
          <p:nvPr>
            <p:ph type="title"/>
          </p:nvPr>
        </p:nvSpPr>
        <p:spPr>
          <a:xfrm>
            <a:off x="304800" y="762000"/>
            <a:ext cx="8534400" cy="1143000"/>
          </a:xfrm>
        </p:spPr>
        <p:txBody>
          <a:bodyPr>
            <a:noAutofit/>
          </a:bodyPr>
          <a:lstStyle/>
          <a:p>
            <a:pPr algn="l" eaLnBrk="1" hangingPunct="1"/>
            <a:r>
              <a:rPr lang="en-US" sz="4000" dirty="0" smtClean="0">
                <a:solidFill>
                  <a:srgbClr val="262626"/>
                </a:solidFill>
                <a:latin typeface="Arial"/>
                <a:ea typeface="Trebuchet MS" charset="0"/>
                <a:cs typeface="Arial"/>
              </a:rPr>
              <a:t>Systems immunology – </a:t>
            </a:r>
            <a:r>
              <a:rPr lang="en-US" sz="4000" i="1" dirty="0" smtClean="0">
                <a:solidFill>
                  <a:srgbClr val="262626"/>
                </a:solidFill>
                <a:latin typeface="Arial"/>
                <a:ea typeface="Trebuchet MS" charset="0"/>
                <a:cs typeface="Arial"/>
              </a:rPr>
              <a:t>human genetics to derive biological insight into the human immune system</a:t>
            </a:r>
          </a:p>
        </p:txBody>
      </p:sp>
      <p:sp>
        <p:nvSpPr>
          <p:cNvPr id="15364" name="Line 3"/>
          <p:cNvSpPr>
            <a:spLocks noChangeShapeType="1"/>
          </p:cNvSpPr>
          <p:nvPr/>
        </p:nvSpPr>
        <p:spPr bwMode="auto">
          <a:xfrm>
            <a:off x="415925" y="2362200"/>
            <a:ext cx="8118475" cy="0"/>
          </a:xfrm>
          <a:prstGeom prst="line">
            <a:avLst/>
          </a:prstGeom>
          <a:noFill/>
          <a:ln w="19050">
            <a:solidFill>
              <a:srgbClr val="FF0000"/>
            </a:solidFill>
            <a:round/>
            <a:headEnd/>
            <a:tailEnd/>
          </a:ln>
        </p:spPr>
        <p:txBody>
          <a:bodyPr wrap="none" anchor="ctr">
            <a:prstTxWarp prst="textNoShape">
              <a:avLst/>
            </a:prstTxWarp>
          </a:bodyPr>
          <a:lstStyle/>
          <a:p>
            <a:endParaRPr lang="en-US"/>
          </a:p>
        </p:txBody>
      </p:sp>
      <p:sp>
        <p:nvSpPr>
          <p:cNvPr id="15365" name="Text Box 4"/>
          <p:cNvSpPr txBox="1">
            <a:spLocks noChangeArrowheads="1"/>
          </p:cNvSpPr>
          <p:nvPr/>
        </p:nvSpPr>
        <p:spPr bwMode="auto">
          <a:xfrm>
            <a:off x="4724400" y="3438103"/>
            <a:ext cx="3810000" cy="1169551"/>
          </a:xfrm>
          <a:prstGeom prst="rect">
            <a:avLst/>
          </a:prstGeom>
          <a:noFill/>
          <a:ln w="9525">
            <a:noFill/>
            <a:miter lim="800000"/>
            <a:headEnd/>
            <a:tailEnd/>
          </a:ln>
        </p:spPr>
        <p:txBody>
          <a:bodyPr wrap="square">
            <a:prstTxWarp prst="textNoShape">
              <a:avLst/>
            </a:prstTxWarp>
            <a:spAutoFit/>
          </a:bodyPr>
          <a:lstStyle/>
          <a:p>
            <a:pPr algn="ctr" eaLnBrk="0" hangingPunct="0">
              <a:spcBef>
                <a:spcPct val="50000"/>
              </a:spcBef>
            </a:pPr>
            <a:r>
              <a:rPr lang="en-US" sz="2800" i="1" dirty="0" smtClean="0">
                <a:solidFill>
                  <a:srgbClr val="262626"/>
                </a:solidFill>
                <a:latin typeface="Arial"/>
                <a:cs typeface="Arial"/>
              </a:rPr>
              <a:t>Systems Immunology</a:t>
            </a:r>
          </a:p>
          <a:p>
            <a:pPr algn="ctr" eaLnBrk="0" hangingPunct="0">
              <a:spcBef>
                <a:spcPct val="50000"/>
              </a:spcBef>
            </a:pPr>
            <a:r>
              <a:rPr lang="en-US" sz="2800" i="1" dirty="0" smtClean="0">
                <a:solidFill>
                  <a:srgbClr val="262626"/>
                </a:solidFill>
                <a:latin typeface="Arial"/>
                <a:cs typeface="Arial"/>
              </a:rPr>
              <a:t>April 12, 2013</a:t>
            </a:r>
            <a:endParaRPr lang="en-US" sz="2800" i="1" dirty="0">
              <a:solidFill>
                <a:srgbClr val="262626"/>
              </a:solidFill>
              <a:latin typeface="Arial"/>
              <a:cs typeface="Arial"/>
            </a:endParaRPr>
          </a:p>
        </p:txBody>
      </p:sp>
      <p:pic>
        <p:nvPicPr>
          <p:cNvPr id="15366" name="Picture 10" descr="bwhLogo"/>
          <p:cNvPicPr>
            <a:picLocks noChangeAspect="1" noChangeArrowheads="1"/>
          </p:cNvPicPr>
          <p:nvPr/>
        </p:nvPicPr>
        <p:blipFill>
          <a:blip r:embed="rId4"/>
          <a:srcRect/>
          <a:stretch>
            <a:fillRect/>
          </a:stretch>
        </p:blipFill>
        <p:spPr bwMode="auto">
          <a:xfrm>
            <a:off x="304800" y="5943600"/>
            <a:ext cx="2830513" cy="685800"/>
          </a:xfrm>
          <a:prstGeom prst="rect">
            <a:avLst/>
          </a:prstGeom>
          <a:noFill/>
          <a:ln w="9525">
            <a:noFill/>
            <a:miter lim="800000"/>
            <a:headEnd/>
            <a:tailEnd/>
          </a:ln>
        </p:spPr>
      </p:pic>
      <p:pic>
        <p:nvPicPr>
          <p:cNvPr id="15367" name="Picture 11" descr="homelogo"/>
          <p:cNvPicPr>
            <a:picLocks noChangeAspect="1" noChangeArrowheads="1"/>
          </p:cNvPicPr>
          <p:nvPr/>
        </p:nvPicPr>
        <p:blipFill>
          <a:blip r:embed="rId5"/>
          <a:srcRect/>
          <a:stretch>
            <a:fillRect/>
          </a:stretch>
        </p:blipFill>
        <p:spPr bwMode="auto">
          <a:xfrm>
            <a:off x="6488113" y="5976938"/>
            <a:ext cx="2198687" cy="620712"/>
          </a:xfrm>
          <a:prstGeom prst="rect">
            <a:avLst/>
          </a:prstGeom>
          <a:noFill/>
          <a:ln w="9525">
            <a:noFill/>
            <a:miter lim="800000"/>
            <a:headEnd/>
            <a:tailEnd/>
          </a:ln>
        </p:spPr>
      </p:pic>
      <p:pic>
        <p:nvPicPr>
          <p:cNvPr id="15368" name="Picture 8" descr="images.jpeg"/>
          <p:cNvPicPr>
            <a:picLocks noChangeAspect="1"/>
          </p:cNvPicPr>
          <p:nvPr/>
        </p:nvPicPr>
        <p:blipFill>
          <a:blip r:embed="rId6"/>
          <a:srcRect/>
          <a:stretch>
            <a:fillRect/>
          </a:stretch>
        </p:blipFill>
        <p:spPr bwMode="auto">
          <a:xfrm>
            <a:off x="3408363" y="5867400"/>
            <a:ext cx="838200" cy="838200"/>
          </a:xfrm>
          <a:prstGeom prst="rect">
            <a:avLst/>
          </a:prstGeom>
          <a:noFill/>
          <a:ln w="9525">
            <a:noFill/>
            <a:miter lim="800000"/>
            <a:headEnd/>
            <a:tailEnd/>
          </a:ln>
        </p:spPr>
      </p:pic>
      <p:sp>
        <p:nvSpPr>
          <p:cNvPr id="15369" name="TextBox 9"/>
          <p:cNvSpPr txBox="1">
            <a:spLocks noChangeArrowheads="1"/>
          </p:cNvSpPr>
          <p:nvPr/>
        </p:nvSpPr>
        <p:spPr bwMode="auto">
          <a:xfrm>
            <a:off x="4246563" y="5994400"/>
            <a:ext cx="2078037" cy="584200"/>
          </a:xfrm>
          <a:prstGeom prst="rect">
            <a:avLst/>
          </a:prstGeom>
          <a:noFill/>
          <a:ln w="9525">
            <a:noFill/>
            <a:miter lim="800000"/>
            <a:headEnd/>
            <a:tailEnd/>
          </a:ln>
        </p:spPr>
        <p:txBody>
          <a:bodyPr wrap="none">
            <a:prstTxWarp prst="textNoShape">
              <a:avLst/>
            </a:prstTxWarp>
            <a:spAutoFit/>
          </a:bodyPr>
          <a:lstStyle/>
          <a:p>
            <a:pPr eaLnBrk="0" hangingPunct="0"/>
            <a:r>
              <a:rPr lang="en-US" sz="1600">
                <a:solidFill>
                  <a:srgbClr val="595959"/>
                </a:solidFill>
                <a:latin typeface="Baskerville" charset="0"/>
                <a:ea typeface="Baskerville" charset="0"/>
                <a:cs typeface="Baskerville" charset="0"/>
              </a:rPr>
              <a:t>HARVARD</a:t>
            </a:r>
          </a:p>
          <a:p>
            <a:pPr eaLnBrk="0" hangingPunct="0"/>
            <a:r>
              <a:rPr lang="en-US" sz="1600">
                <a:solidFill>
                  <a:srgbClr val="595959"/>
                </a:solidFill>
                <a:latin typeface="Baskerville" charset="0"/>
                <a:ea typeface="Baskerville" charset="0"/>
                <a:cs typeface="Baskerville" charset="0"/>
              </a:rPr>
              <a:t>MEDICAL SCHOOL</a:t>
            </a:r>
          </a:p>
        </p:txBody>
      </p:sp>
      <p:pic>
        <p:nvPicPr>
          <p:cNvPr id="10" name="Picture 9" descr="plengegen.jpg"/>
          <p:cNvPicPr>
            <a:picLocks noChangeAspect="1"/>
          </p:cNvPicPr>
          <p:nvPr/>
        </p:nvPicPr>
        <p:blipFill rotWithShape="1">
          <a:blip r:embed="rId7" cstate="print">
            <a:alphaModFix/>
            <a:extLst>
              <a:ext uri="{28A0092B-C50C-407E-A947-70E740481C1C}">
                <a14:useLocalDpi xmlns:a14="http://schemas.microsoft.com/office/drawing/2010/main"/>
              </a:ext>
            </a:extLst>
          </a:blip>
          <a:srcRect/>
          <a:stretch/>
        </p:blipFill>
        <p:spPr>
          <a:xfrm>
            <a:off x="1003896" y="2544840"/>
            <a:ext cx="3239929" cy="2956077"/>
          </a:xfrm>
          <a:prstGeom prst="rect">
            <a:avLst/>
          </a:prstGeom>
          <a:ln>
            <a:solidFill>
              <a:srgbClr val="4F81BD"/>
            </a:solidFill>
          </a:ln>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06400" y="304800"/>
            <a:ext cx="8737600" cy="1143000"/>
          </a:xfrm>
        </p:spPr>
        <p:txBody>
          <a:bodyPr/>
          <a:lstStyle/>
          <a:p>
            <a:r>
              <a:rPr lang="en-US" dirty="0" err="1" smtClean="0">
                <a:latin typeface="Trebuchet MS" charset="0"/>
                <a:ea typeface="Trebuchet MS" charset="0"/>
                <a:cs typeface="Trebuchet MS" charset="0"/>
              </a:rPr>
              <a:t>Mendelian</a:t>
            </a:r>
            <a:r>
              <a:rPr lang="en-US" dirty="0" smtClean="0">
                <a:latin typeface="Trebuchet MS" charset="0"/>
                <a:ea typeface="Trebuchet MS" charset="0"/>
                <a:cs typeface="Trebuchet MS" charset="0"/>
              </a:rPr>
              <a:t> traits</a:t>
            </a:r>
            <a:endParaRPr lang="en-US" i="1" dirty="0" smtClean="0">
              <a:latin typeface="Trebuchet MS" charset="0"/>
              <a:ea typeface="Trebuchet MS" charset="0"/>
              <a:cs typeface="Trebuchet MS" charset="0"/>
            </a:endParaRPr>
          </a:p>
        </p:txBody>
      </p:sp>
      <p:sp>
        <p:nvSpPr>
          <p:cNvPr id="35843" name="Text Box 3"/>
          <p:cNvSpPr txBox="1">
            <a:spLocks noChangeArrowheads="1"/>
          </p:cNvSpPr>
          <p:nvPr/>
        </p:nvSpPr>
        <p:spPr bwMode="auto">
          <a:xfrm>
            <a:off x="3636963" y="3657600"/>
            <a:ext cx="2511425" cy="830263"/>
          </a:xfrm>
          <a:prstGeom prst="rect">
            <a:avLst/>
          </a:prstGeom>
          <a:noFill/>
          <a:ln w="9525">
            <a:noFill/>
            <a:miter lim="800000"/>
            <a:headEnd/>
            <a:tailEnd/>
          </a:ln>
        </p:spPr>
        <p:txBody>
          <a:bodyPr wrap="none">
            <a:prstTxWarp prst="textNoShape">
              <a:avLst/>
            </a:prstTxWarp>
            <a:spAutoFit/>
          </a:bodyPr>
          <a:lstStyle/>
          <a:p>
            <a:pPr eaLnBrk="0" hangingPunct="0"/>
            <a:r>
              <a:rPr lang="en-US" sz="4800" b="1" i="1">
                <a:solidFill>
                  <a:srgbClr val="C0504D"/>
                </a:solidFill>
                <a:latin typeface="Trebuchet MS" charset="0"/>
                <a:ea typeface="Trebuchet MS" charset="0"/>
                <a:cs typeface="Trebuchet MS" charset="0"/>
              </a:rPr>
              <a:t>Disease</a:t>
            </a:r>
          </a:p>
        </p:txBody>
      </p:sp>
      <p:sp>
        <p:nvSpPr>
          <p:cNvPr id="35844" name="Text Box 4"/>
          <p:cNvSpPr txBox="1">
            <a:spLocks noChangeArrowheads="1"/>
          </p:cNvSpPr>
          <p:nvPr/>
        </p:nvSpPr>
        <p:spPr bwMode="auto">
          <a:xfrm>
            <a:off x="3387725" y="1981200"/>
            <a:ext cx="2828925" cy="830263"/>
          </a:xfrm>
          <a:prstGeom prst="rect">
            <a:avLst/>
          </a:prstGeom>
          <a:noFill/>
          <a:ln w="9525">
            <a:noFill/>
            <a:miter lim="800000"/>
            <a:headEnd/>
            <a:tailEnd/>
          </a:ln>
        </p:spPr>
        <p:txBody>
          <a:bodyPr wrap="none">
            <a:prstTxWarp prst="textNoShape">
              <a:avLst/>
            </a:prstTxWarp>
            <a:spAutoFit/>
          </a:bodyPr>
          <a:lstStyle/>
          <a:p>
            <a:pPr eaLnBrk="0" hangingPunct="0"/>
            <a:r>
              <a:rPr lang="en-US" sz="4800" dirty="0">
                <a:solidFill>
                  <a:schemeClr val="accent2"/>
                </a:solidFill>
                <a:latin typeface="Trebuchet MS" charset="0"/>
                <a:ea typeface="Trebuchet MS" charset="0"/>
                <a:cs typeface="Trebuchet MS" charset="0"/>
              </a:rPr>
              <a:t>Genotype</a:t>
            </a:r>
          </a:p>
        </p:txBody>
      </p:sp>
      <p:sp>
        <p:nvSpPr>
          <p:cNvPr id="35845" name="Text Box 5"/>
          <p:cNvSpPr txBox="1">
            <a:spLocks noChangeArrowheads="1"/>
          </p:cNvSpPr>
          <p:nvPr/>
        </p:nvSpPr>
        <p:spPr bwMode="auto">
          <a:xfrm>
            <a:off x="2971800" y="5341938"/>
            <a:ext cx="3660775" cy="830262"/>
          </a:xfrm>
          <a:prstGeom prst="rect">
            <a:avLst/>
          </a:prstGeom>
          <a:noFill/>
          <a:ln w="9525">
            <a:noFill/>
            <a:miter lim="800000"/>
            <a:headEnd/>
            <a:tailEnd/>
          </a:ln>
        </p:spPr>
        <p:txBody>
          <a:bodyPr wrap="none">
            <a:prstTxWarp prst="textNoShape">
              <a:avLst/>
            </a:prstTxWarp>
            <a:spAutoFit/>
          </a:bodyPr>
          <a:lstStyle/>
          <a:p>
            <a:pPr eaLnBrk="0" hangingPunct="0"/>
            <a:r>
              <a:rPr lang="en-US" sz="4800">
                <a:solidFill>
                  <a:schemeClr val="accent2"/>
                </a:solidFill>
                <a:latin typeface="Trebuchet MS" charset="0"/>
                <a:ea typeface="Trebuchet MS" charset="0"/>
                <a:cs typeface="Trebuchet MS" charset="0"/>
              </a:rPr>
              <a:t>Environment</a:t>
            </a:r>
          </a:p>
        </p:txBody>
      </p:sp>
      <p:sp>
        <p:nvSpPr>
          <p:cNvPr id="35867" name="Line 6"/>
          <p:cNvSpPr>
            <a:spLocks noChangeShapeType="1"/>
          </p:cNvSpPr>
          <p:nvPr/>
        </p:nvSpPr>
        <p:spPr bwMode="auto">
          <a:xfrm>
            <a:off x="4800600" y="2819400"/>
            <a:ext cx="0" cy="722313"/>
          </a:xfrm>
          <a:prstGeom prst="line">
            <a:avLst/>
          </a:prstGeom>
          <a:noFill/>
          <a:ln w="152400" cmpd="sng">
            <a:solidFill>
              <a:schemeClr val="tx1"/>
            </a:solidFill>
            <a:round/>
            <a:headEnd/>
            <a:tailEnd type="triangle" w="med" len="med"/>
          </a:ln>
        </p:spPr>
        <p:txBody>
          <a:bodyPr wrap="none" anchor="ctr">
            <a:prstTxWarp prst="textNoShape">
              <a:avLst/>
            </a:prstTxWarp>
          </a:bodyPr>
          <a:lstStyle/>
          <a:p>
            <a:endParaRPr lang="en-US">
              <a:ln w="76200" cmpd="sng">
                <a:solidFill>
                  <a:schemeClr val="tx1"/>
                </a:solidFill>
              </a:ln>
            </a:endParaRPr>
          </a:p>
        </p:txBody>
      </p:sp>
      <p:sp>
        <p:nvSpPr>
          <p:cNvPr id="35869" name="Line 8"/>
          <p:cNvSpPr>
            <a:spLocks noChangeShapeType="1"/>
          </p:cNvSpPr>
          <p:nvPr/>
        </p:nvSpPr>
        <p:spPr bwMode="auto">
          <a:xfrm>
            <a:off x="5310188" y="3008313"/>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70" name="Line 9"/>
          <p:cNvSpPr>
            <a:spLocks noChangeShapeType="1"/>
          </p:cNvSpPr>
          <p:nvPr/>
        </p:nvSpPr>
        <p:spPr bwMode="auto">
          <a:xfrm>
            <a:off x="5513388" y="3008313"/>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71" name="Line 10"/>
          <p:cNvSpPr>
            <a:spLocks noChangeShapeType="1"/>
          </p:cNvSpPr>
          <p:nvPr/>
        </p:nvSpPr>
        <p:spPr bwMode="auto">
          <a:xfrm>
            <a:off x="4090988" y="3008313"/>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59" name="Line 14"/>
          <p:cNvSpPr>
            <a:spLocks noChangeShapeType="1"/>
          </p:cNvSpPr>
          <p:nvPr/>
        </p:nvSpPr>
        <p:spPr bwMode="auto">
          <a:xfrm flipV="1">
            <a:off x="4903788" y="476885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60" name="Line 15"/>
          <p:cNvSpPr>
            <a:spLocks noChangeShapeType="1"/>
          </p:cNvSpPr>
          <p:nvPr/>
        </p:nvSpPr>
        <p:spPr bwMode="auto">
          <a:xfrm flipV="1">
            <a:off x="5106988" y="476885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66" name="Line 21"/>
          <p:cNvSpPr>
            <a:spLocks noChangeShapeType="1"/>
          </p:cNvSpPr>
          <p:nvPr/>
        </p:nvSpPr>
        <p:spPr bwMode="auto">
          <a:xfrm flipV="1">
            <a:off x="4700588" y="476885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49" name="Text Box 23"/>
          <p:cNvSpPr txBox="1">
            <a:spLocks noChangeArrowheads="1"/>
          </p:cNvSpPr>
          <p:nvPr/>
        </p:nvSpPr>
        <p:spPr bwMode="auto">
          <a:xfrm>
            <a:off x="6802438" y="3657600"/>
            <a:ext cx="2189162" cy="830263"/>
          </a:xfrm>
          <a:prstGeom prst="rect">
            <a:avLst/>
          </a:prstGeom>
          <a:noFill/>
          <a:ln w="9525">
            <a:noFill/>
            <a:miter lim="800000"/>
            <a:headEnd/>
            <a:tailEnd/>
          </a:ln>
        </p:spPr>
        <p:txBody>
          <a:bodyPr wrap="none">
            <a:prstTxWarp prst="textNoShape">
              <a:avLst/>
            </a:prstTxWarp>
            <a:spAutoFit/>
          </a:bodyPr>
          <a:lstStyle/>
          <a:p>
            <a:pPr eaLnBrk="0" hangingPunct="0"/>
            <a:r>
              <a:rPr lang="en-US" sz="4800">
                <a:solidFill>
                  <a:schemeClr val="accent2"/>
                </a:solidFill>
                <a:latin typeface="Trebuchet MS" charset="0"/>
                <a:ea typeface="Trebuchet MS" charset="0"/>
                <a:cs typeface="Trebuchet MS" charset="0"/>
              </a:rPr>
              <a:t>Chance</a:t>
            </a:r>
          </a:p>
        </p:txBody>
      </p:sp>
      <p:grpSp>
        <p:nvGrpSpPr>
          <p:cNvPr id="35851" name="Group 33"/>
          <p:cNvGrpSpPr>
            <a:grpSpLocks/>
          </p:cNvGrpSpPr>
          <p:nvPr/>
        </p:nvGrpSpPr>
        <p:grpSpPr bwMode="auto">
          <a:xfrm>
            <a:off x="6162675" y="4048005"/>
            <a:ext cx="542925" cy="196850"/>
            <a:chOff x="5934075" y="4171950"/>
            <a:chExt cx="542925" cy="196850"/>
          </a:xfrm>
        </p:grpSpPr>
        <p:sp>
          <p:nvSpPr>
            <p:cNvPr id="35853" name="Line 27"/>
            <p:cNvSpPr>
              <a:spLocks noChangeShapeType="1"/>
            </p:cNvSpPr>
            <p:nvPr/>
          </p:nvSpPr>
          <p:spPr bwMode="auto">
            <a:xfrm flipH="1" flipV="1">
              <a:off x="5934075" y="4171950"/>
              <a:ext cx="542925" cy="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54" name="Line 28"/>
            <p:cNvSpPr>
              <a:spLocks noChangeShapeType="1"/>
            </p:cNvSpPr>
            <p:nvPr/>
          </p:nvSpPr>
          <p:spPr bwMode="auto">
            <a:xfrm flipH="1" flipV="1">
              <a:off x="5934075" y="4368800"/>
              <a:ext cx="542925" cy="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grpSp>
      <p:sp>
        <p:nvSpPr>
          <p:cNvPr id="35852" name="Line 9"/>
          <p:cNvSpPr>
            <a:spLocks noChangeShapeType="1"/>
          </p:cNvSpPr>
          <p:nvPr/>
        </p:nvSpPr>
        <p:spPr bwMode="auto">
          <a:xfrm>
            <a:off x="685800" y="1295400"/>
            <a:ext cx="7848600" cy="0"/>
          </a:xfrm>
          <a:prstGeom prst="line">
            <a:avLst/>
          </a:prstGeom>
          <a:noFill/>
          <a:ln w="57150">
            <a:solidFill>
              <a:schemeClr val="accent2"/>
            </a:solidFill>
            <a:round/>
            <a:headEnd/>
            <a:tailEnd/>
          </a:ln>
        </p:spPr>
        <p:txBody>
          <a:bodyPr wrap="none" anchor="ctr">
            <a:prstTxWarp prst="textNoShape">
              <a:avLst/>
            </a:prstTxWarp>
          </a:bodyPr>
          <a:lstStyle/>
          <a:p>
            <a:endParaRPr lang="en-US"/>
          </a:p>
        </p:txBody>
      </p:sp>
      <p:sp>
        <p:nvSpPr>
          <p:cNvPr id="3" name="TextBox 2"/>
          <p:cNvSpPr txBox="1"/>
          <p:nvPr/>
        </p:nvSpPr>
        <p:spPr>
          <a:xfrm>
            <a:off x="152400" y="2590800"/>
            <a:ext cx="2971800" cy="2677656"/>
          </a:xfrm>
          <a:prstGeom prst="rect">
            <a:avLst/>
          </a:prstGeom>
          <a:solidFill>
            <a:schemeClr val="bg1">
              <a:lumMod val="95000"/>
            </a:schemeClr>
          </a:solidFill>
          <a:ln>
            <a:solidFill>
              <a:srgbClr val="4F81BD"/>
            </a:solidFill>
          </a:ln>
        </p:spPr>
        <p:txBody>
          <a:bodyPr wrap="square" rtlCol="0">
            <a:spAutoFit/>
          </a:bodyPr>
          <a:lstStyle/>
          <a:p>
            <a:pPr marL="342900" indent="-342900">
              <a:buFontTx/>
              <a:buChar char="-"/>
            </a:pPr>
            <a:r>
              <a:rPr lang="en-US" sz="2400" dirty="0" smtClean="0"/>
              <a:t>Rare mutations in few genes</a:t>
            </a:r>
          </a:p>
          <a:p>
            <a:pPr marL="342900" indent="-342900">
              <a:buFontTx/>
              <a:buChar char="-"/>
            </a:pPr>
            <a:r>
              <a:rPr lang="en-US" sz="2400" dirty="0" smtClean="0"/>
              <a:t>Highly penetrant</a:t>
            </a:r>
          </a:p>
          <a:p>
            <a:pPr marL="342900" indent="-342900">
              <a:buFontTx/>
              <a:buChar char="-"/>
            </a:pPr>
            <a:r>
              <a:rPr lang="en-US" sz="2400" dirty="0" smtClean="0"/>
              <a:t>Often protein-coding</a:t>
            </a:r>
          </a:p>
          <a:p>
            <a:pPr marL="342900" indent="-342900">
              <a:buFontTx/>
              <a:buChar char="-"/>
            </a:pPr>
            <a:r>
              <a:rPr lang="en-US" sz="2400" dirty="0" smtClean="0"/>
              <a:t>Major biological impact</a:t>
            </a:r>
            <a:endParaRPr lang="en-US" sz="2400" dirty="0"/>
          </a:p>
        </p:txBody>
      </p:sp>
    </p:spTree>
    <p:extLst>
      <p:ext uri="{BB962C8B-B14F-4D97-AF65-F5344CB8AC3E}">
        <p14:creationId xmlns:p14="http://schemas.microsoft.com/office/powerpoint/2010/main" val="368398061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06400" y="304800"/>
            <a:ext cx="8737600" cy="1143000"/>
          </a:xfrm>
        </p:spPr>
        <p:txBody>
          <a:bodyPr/>
          <a:lstStyle/>
          <a:p>
            <a:r>
              <a:rPr lang="en-US" dirty="0" smtClean="0">
                <a:latin typeface="Trebuchet MS" charset="0"/>
                <a:ea typeface="Trebuchet MS" charset="0"/>
                <a:cs typeface="Trebuchet MS" charset="0"/>
              </a:rPr>
              <a:t>Complex traits</a:t>
            </a:r>
            <a:endParaRPr lang="en-US" i="1" dirty="0" smtClean="0">
              <a:latin typeface="Trebuchet MS" charset="0"/>
              <a:ea typeface="Trebuchet MS" charset="0"/>
              <a:cs typeface="Trebuchet MS" charset="0"/>
            </a:endParaRPr>
          </a:p>
        </p:txBody>
      </p:sp>
      <p:sp>
        <p:nvSpPr>
          <p:cNvPr id="35843" name="Text Box 3"/>
          <p:cNvSpPr txBox="1">
            <a:spLocks noChangeArrowheads="1"/>
          </p:cNvSpPr>
          <p:nvPr/>
        </p:nvSpPr>
        <p:spPr bwMode="auto">
          <a:xfrm>
            <a:off x="3636963" y="3657600"/>
            <a:ext cx="2511425" cy="830263"/>
          </a:xfrm>
          <a:prstGeom prst="rect">
            <a:avLst/>
          </a:prstGeom>
          <a:noFill/>
          <a:ln w="9525">
            <a:noFill/>
            <a:miter lim="800000"/>
            <a:headEnd/>
            <a:tailEnd/>
          </a:ln>
        </p:spPr>
        <p:txBody>
          <a:bodyPr wrap="none">
            <a:prstTxWarp prst="textNoShape">
              <a:avLst/>
            </a:prstTxWarp>
            <a:spAutoFit/>
          </a:bodyPr>
          <a:lstStyle/>
          <a:p>
            <a:pPr eaLnBrk="0" hangingPunct="0"/>
            <a:r>
              <a:rPr lang="en-US" sz="4800" b="1" i="1">
                <a:solidFill>
                  <a:srgbClr val="C0504D"/>
                </a:solidFill>
                <a:latin typeface="Trebuchet MS" charset="0"/>
                <a:ea typeface="Trebuchet MS" charset="0"/>
                <a:cs typeface="Trebuchet MS" charset="0"/>
              </a:rPr>
              <a:t>Disease</a:t>
            </a:r>
          </a:p>
        </p:txBody>
      </p:sp>
      <p:sp>
        <p:nvSpPr>
          <p:cNvPr id="35844" name="Text Box 4"/>
          <p:cNvSpPr txBox="1">
            <a:spLocks noChangeArrowheads="1"/>
          </p:cNvSpPr>
          <p:nvPr/>
        </p:nvSpPr>
        <p:spPr bwMode="auto">
          <a:xfrm>
            <a:off x="3387725" y="1981200"/>
            <a:ext cx="2828925" cy="830263"/>
          </a:xfrm>
          <a:prstGeom prst="rect">
            <a:avLst/>
          </a:prstGeom>
          <a:noFill/>
          <a:ln w="9525">
            <a:noFill/>
            <a:miter lim="800000"/>
            <a:headEnd/>
            <a:tailEnd/>
          </a:ln>
        </p:spPr>
        <p:txBody>
          <a:bodyPr wrap="none">
            <a:prstTxWarp prst="textNoShape">
              <a:avLst/>
            </a:prstTxWarp>
            <a:spAutoFit/>
          </a:bodyPr>
          <a:lstStyle/>
          <a:p>
            <a:pPr eaLnBrk="0" hangingPunct="0"/>
            <a:r>
              <a:rPr lang="en-US" sz="4800">
                <a:solidFill>
                  <a:schemeClr val="accent2"/>
                </a:solidFill>
                <a:latin typeface="Trebuchet MS" charset="0"/>
                <a:ea typeface="Trebuchet MS" charset="0"/>
                <a:cs typeface="Trebuchet MS" charset="0"/>
              </a:rPr>
              <a:t>Genotype</a:t>
            </a:r>
          </a:p>
        </p:txBody>
      </p:sp>
      <p:sp>
        <p:nvSpPr>
          <p:cNvPr id="35845" name="Text Box 5"/>
          <p:cNvSpPr txBox="1">
            <a:spLocks noChangeArrowheads="1"/>
          </p:cNvSpPr>
          <p:nvPr/>
        </p:nvSpPr>
        <p:spPr bwMode="auto">
          <a:xfrm>
            <a:off x="2971800" y="5341938"/>
            <a:ext cx="3660775" cy="830262"/>
          </a:xfrm>
          <a:prstGeom prst="rect">
            <a:avLst/>
          </a:prstGeom>
          <a:noFill/>
          <a:ln w="9525">
            <a:noFill/>
            <a:miter lim="800000"/>
            <a:headEnd/>
            <a:tailEnd/>
          </a:ln>
        </p:spPr>
        <p:txBody>
          <a:bodyPr wrap="none">
            <a:prstTxWarp prst="textNoShape">
              <a:avLst/>
            </a:prstTxWarp>
            <a:spAutoFit/>
          </a:bodyPr>
          <a:lstStyle/>
          <a:p>
            <a:pPr eaLnBrk="0" hangingPunct="0"/>
            <a:r>
              <a:rPr lang="en-US" sz="4800">
                <a:solidFill>
                  <a:schemeClr val="accent2"/>
                </a:solidFill>
                <a:latin typeface="Trebuchet MS" charset="0"/>
                <a:ea typeface="Trebuchet MS" charset="0"/>
                <a:cs typeface="Trebuchet MS" charset="0"/>
              </a:rPr>
              <a:t>Environment</a:t>
            </a:r>
          </a:p>
        </p:txBody>
      </p:sp>
      <p:grpSp>
        <p:nvGrpSpPr>
          <p:cNvPr id="35846" name="Group 31"/>
          <p:cNvGrpSpPr>
            <a:grpSpLocks/>
          </p:cNvGrpSpPr>
          <p:nvPr/>
        </p:nvGrpSpPr>
        <p:grpSpPr bwMode="auto">
          <a:xfrm>
            <a:off x="4090988" y="3008313"/>
            <a:ext cx="1422400" cy="533400"/>
            <a:chOff x="3929063" y="3124200"/>
            <a:chExt cx="1422400" cy="533400"/>
          </a:xfrm>
        </p:grpSpPr>
        <p:sp>
          <p:nvSpPr>
            <p:cNvPr id="35867" name="Line 6"/>
            <p:cNvSpPr>
              <a:spLocks noChangeShapeType="1"/>
            </p:cNvSpPr>
            <p:nvPr/>
          </p:nvSpPr>
          <p:spPr bwMode="auto">
            <a:xfrm>
              <a:off x="4741863" y="31242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68" name="Line 7"/>
            <p:cNvSpPr>
              <a:spLocks noChangeShapeType="1"/>
            </p:cNvSpPr>
            <p:nvPr/>
          </p:nvSpPr>
          <p:spPr bwMode="auto">
            <a:xfrm>
              <a:off x="4945063" y="31242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69" name="Line 8"/>
            <p:cNvSpPr>
              <a:spLocks noChangeShapeType="1"/>
            </p:cNvSpPr>
            <p:nvPr/>
          </p:nvSpPr>
          <p:spPr bwMode="auto">
            <a:xfrm>
              <a:off x="5148263" y="31242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70" name="Line 9"/>
            <p:cNvSpPr>
              <a:spLocks noChangeShapeType="1"/>
            </p:cNvSpPr>
            <p:nvPr/>
          </p:nvSpPr>
          <p:spPr bwMode="auto">
            <a:xfrm>
              <a:off x="5351463" y="31242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71" name="Line 10"/>
            <p:cNvSpPr>
              <a:spLocks noChangeShapeType="1"/>
            </p:cNvSpPr>
            <p:nvPr/>
          </p:nvSpPr>
          <p:spPr bwMode="auto">
            <a:xfrm>
              <a:off x="3929063" y="31242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72" name="Line 11"/>
            <p:cNvSpPr>
              <a:spLocks noChangeShapeType="1"/>
            </p:cNvSpPr>
            <p:nvPr/>
          </p:nvSpPr>
          <p:spPr bwMode="auto">
            <a:xfrm>
              <a:off x="4132263" y="31242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73" name="Line 12"/>
            <p:cNvSpPr>
              <a:spLocks noChangeShapeType="1"/>
            </p:cNvSpPr>
            <p:nvPr/>
          </p:nvSpPr>
          <p:spPr bwMode="auto">
            <a:xfrm>
              <a:off x="4335463" y="31242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74" name="Line 13"/>
            <p:cNvSpPr>
              <a:spLocks noChangeShapeType="1"/>
            </p:cNvSpPr>
            <p:nvPr/>
          </p:nvSpPr>
          <p:spPr bwMode="auto">
            <a:xfrm>
              <a:off x="4538663" y="31242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grpSp>
      <p:grpSp>
        <p:nvGrpSpPr>
          <p:cNvPr id="35847" name="Group 30"/>
          <p:cNvGrpSpPr>
            <a:grpSpLocks/>
          </p:cNvGrpSpPr>
          <p:nvPr/>
        </p:nvGrpSpPr>
        <p:grpSpPr bwMode="auto">
          <a:xfrm>
            <a:off x="4090988" y="4768850"/>
            <a:ext cx="1422400" cy="533400"/>
            <a:chOff x="3929063" y="4800600"/>
            <a:chExt cx="1422400" cy="533400"/>
          </a:xfrm>
        </p:grpSpPr>
        <p:sp>
          <p:nvSpPr>
            <p:cNvPr id="35859" name="Line 14"/>
            <p:cNvSpPr>
              <a:spLocks noChangeShapeType="1"/>
            </p:cNvSpPr>
            <p:nvPr/>
          </p:nvSpPr>
          <p:spPr bwMode="auto">
            <a:xfrm flipV="1">
              <a:off x="4741863" y="48006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60" name="Line 15"/>
            <p:cNvSpPr>
              <a:spLocks noChangeShapeType="1"/>
            </p:cNvSpPr>
            <p:nvPr/>
          </p:nvSpPr>
          <p:spPr bwMode="auto">
            <a:xfrm flipV="1">
              <a:off x="4945063" y="48006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61" name="Line 16"/>
            <p:cNvSpPr>
              <a:spLocks noChangeShapeType="1"/>
            </p:cNvSpPr>
            <p:nvPr/>
          </p:nvSpPr>
          <p:spPr bwMode="auto">
            <a:xfrm flipV="1">
              <a:off x="5148263" y="48006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62" name="Line 17"/>
            <p:cNvSpPr>
              <a:spLocks noChangeShapeType="1"/>
            </p:cNvSpPr>
            <p:nvPr/>
          </p:nvSpPr>
          <p:spPr bwMode="auto">
            <a:xfrm flipV="1">
              <a:off x="5351463" y="48006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63" name="Line 18"/>
            <p:cNvSpPr>
              <a:spLocks noChangeShapeType="1"/>
            </p:cNvSpPr>
            <p:nvPr/>
          </p:nvSpPr>
          <p:spPr bwMode="auto">
            <a:xfrm flipV="1">
              <a:off x="3929063" y="48006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64" name="Line 19"/>
            <p:cNvSpPr>
              <a:spLocks noChangeShapeType="1"/>
            </p:cNvSpPr>
            <p:nvPr/>
          </p:nvSpPr>
          <p:spPr bwMode="auto">
            <a:xfrm flipV="1">
              <a:off x="4132263" y="48006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65" name="Line 20"/>
            <p:cNvSpPr>
              <a:spLocks noChangeShapeType="1"/>
            </p:cNvSpPr>
            <p:nvPr/>
          </p:nvSpPr>
          <p:spPr bwMode="auto">
            <a:xfrm flipV="1">
              <a:off x="4335463" y="48006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66" name="Line 21"/>
            <p:cNvSpPr>
              <a:spLocks noChangeShapeType="1"/>
            </p:cNvSpPr>
            <p:nvPr/>
          </p:nvSpPr>
          <p:spPr bwMode="auto">
            <a:xfrm flipV="1">
              <a:off x="4538663" y="48006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grpSp>
      <p:sp>
        <p:nvSpPr>
          <p:cNvPr id="35849" name="Text Box 23"/>
          <p:cNvSpPr txBox="1">
            <a:spLocks noChangeArrowheads="1"/>
          </p:cNvSpPr>
          <p:nvPr/>
        </p:nvSpPr>
        <p:spPr bwMode="auto">
          <a:xfrm>
            <a:off x="6802438" y="3657600"/>
            <a:ext cx="2189162" cy="830263"/>
          </a:xfrm>
          <a:prstGeom prst="rect">
            <a:avLst/>
          </a:prstGeom>
          <a:noFill/>
          <a:ln w="9525">
            <a:noFill/>
            <a:miter lim="800000"/>
            <a:headEnd/>
            <a:tailEnd/>
          </a:ln>
        </p:spPr>
        <p:txBody>
          <a:bodyPr wrap="none">
            <a:prstTxWarp prst="textNoShape">
              <a:avLst/>
            </a:prstTxWarp>
            <a:spAutoFit/>
          </a:bodyPr>
          <a:lstStyle/>
          <a:p>
            <a:pPr eaLnBrk="0" hangingPunct="0"/>
            <a:r>
              <a:rPr lang="en-US" sz="4800">
                <a:solidFill>
                  <a:schemeClr val="accent2"/>
                </a:solidFill>
                <a:latin typeface="Trebuchet MS" charset="0"/>
                <a:ea typeface="Trebuchet MS" charset="0"/>
                <a:cs typeface="Trebuchet MS" charset="0"/>
              </a:rPr>
              <a:t>Chance</a:t>
            </a:r>
          </a:p>
        </p:txBody>
      </p:sp>
      <p:grpSp>
        <p:nvGrpSpPr>
          <p:cNvPr id="35851" name="Group 33"/>
          <p:cNvGrpSpPr>
            <a:grpSpLocks/>
          </p:cNvGrpSpPr>
          <p:nvPr/>
        </p:nvGrpSpPr>
        <p:grpSpPr bwMode="auto">
          <a:xfrm>
            <a:off x="6162675" y="3932238"/>
            <a:ext cx="542925" cy="381000"/>
            <a:chOff x="5934075" y="3987800"/>
            <a:chExt cx="542925" cy="381000"/>
          </a:xfrm>
        </p:grpSpPr>
        <p:sp>
          <p:nvSpPr>
            <p:cNvPr id="35853" name="Line 27"/>
            <p:cNvSpPr>
              <a:spLocks noChangeShapeType="1"/>
            </p:cNvSpPr>
            <p:nvPr/>
          </p:nvSpPr>
          <p:spPr bwMode="auto">
            <a:xfrm flipH="1" flipV="1">
              <a:off x="5934075" y="4171950"/>
              <a:ext cx="542925" cy="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54" name="Line 28"/>
            <p:cNvSpPr>
              <a:spLocks noChangeShapeType="1"/>
            </p:cNvSpPr>
            <p:nvPr/>
          </p:nvSpPr>
          <p:spPr bwMode="auto">
            <a:xfrm flipH="1" flipV="1">
              <a:off x="5934075" y="4368800"/>
              <a:ext cx="542925" cy="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55" name="Line 29"/>
            <p:cNvSpPr>
              <a:spLocks noChangeShapeType="1"/>
            </p:cNvSpPr>
            <p:nvPr/>
          </p:nvSpPr>
          <p:spPr bwMode="auto">
            <a:xfrm flipH="1" flipV="1">
              <a:off x="5934075" y="3987800"/>
              <a:ext cx="542925" cy="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grpSp>
      <p:sp>
        <p:nvSpPr>
          <p:cNvPr id="35852" name="Line 9"/>
          <p:cNvSpPr>
            <a:spLocks noChangeShapeType="1"/>
          </p:cNvSpPr>
          <p:nvPr/>
        </p:nvSpPr>
        <p:spPr bwMode="auto">
          <a:xfrm>
            <a:off x="685800" y="1295400"/>
            <a:ext cx="7848600" cy="0"/>
          </a:xfrm>
          <a:prstGeom prst="line">
            <a:avLst/>
          </a:prstGeom>
          <a:noFill/>
          <a:ln w="57150">
            <a:solidFill>
              <a:schemeClr val="accent2"/>
            </a:solidFill>
            <a:round/>
            <a:headEnd/>
            <a:tailEnd/>
          </a:ln>
        </p:spPr>
        <p:txBody>
          <a:bodyPr wrap="none" anchor="ctr">
            <a:prstTxWarp prst="textNoShape">
              <a:avLst/>
            </a:prstTxWarp>
          </a:bodyPr>
          <a:lstStyle/>
          <a:p>
            <a:endParaRPr lang="en-US"/>
          </a:p>
        </p:txBody>
      </p:sp>
      <p:sp>
        <p:nvSpPr>
          <p:cNvPr id="36" name="TextBox 35"/>
          <p:cNvSpPr txBox="1"/>
          <p:nvPr/>
        </p:nvSpPr>
        <p:spPr>
          <a:xfrm>
            <a:off x="152400" y="2590800"/>
            <a:ext cx="2971800" cy="2677656"/>
          </a:xfrm>
          <a:prstGeom prst="rect">
            <a:avLst/>
          </a:prstGeom>
          <a:solidFill>
            <a:schemeClr val="bg1">
              <a:lumMod val="95000"/>
            </a:schemeClr>
          </a:solidFill>
          <a:ln>
            <a:solidFill>
              <a:srgbClr val="4F81BD"/>
            </a:solidFill>
          </a:ln>
        </p:spPr>
        <p:txBody>
          <a:bodyPr wrap="square" rtlCol="0">
            <a:spAutoFit/>
          </a:bodyPr>
          <a:lstStyle/>
          <a:p>
            <a:pPr marL="342900" indent="-342900">
              <a:buFontTx/>
              <a:buChar char="-"/>
            </a:pPr>
            <a:r>
              <a:rPr lang="en-US" sz="2400" dirty="0" smtClean="0"/>
              <a:t>Many common and rare alleles</a:t>
            </a:r>
          </a:p>
          <a:p>
            <a:pPr marL="342900" indent="-342900">
              <a:buFontTx/>
              <a:buChar char="-"/>
            </a:pPr>
            <a:r>
              <a:rPr lang="en-US" sz="2400" dirty="0" smtClean="0"/>
              <a:t>Low penetrance</a:t>
            </a:r>
          </a:p>
          <a:p>
            <a:pPr marL="342900" indent="-342900">
              <a:buFontTx/>
              <a:buChar char="-"/>
            </a:pPr>
            <a:r>
              <a:rPr lang="en-US" sz="2400" dirty="0" smtClean="0"/>
              <a:t>Non-coding more than coding</a:t>
            </a:r>
          </a:p>
          <a:p>
            <a:pPr marL="342900" indent="-342900">
              <a:buFontTx/>
              <a:buChar char="-"/>
            </a:pPr>
            <a:r>
              <a:rPr lang="en-US" sz="2400" dirty="0" smtClean="0"/>
              <a:t>High variability in biological impact</a:t>
            </a:r>
            <a:endParaRPr lang="en-US" sz="2400" dirty="0"/>
          </a:p>
        </p:txBody>
      </p:sp>
    </p:spTree>
    <p:extLst>
      <p:ext uri="{BB962C8B-B14F-4D97-AF65-F5344CB8AC3E}">
        <p14:creationId xmlns:p14="http://schemas.microsoft.com/office/powerpoint/2010/main" val="332335595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Line 5"/>
          <p:cNvSpPr>
            <a:spLocks noChangeShapeType="1"/>
          </p:cNvSpPr>
          <p:nvPr/>
        </p:nvSpPr>
        <p:spPr bwMode="auto">
          <a:xfrm>
            <a:off x="457200" y="1246431"/>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12" name="Rectangle 4"/>
          <p:cNvSpPr>
            <a:spLocks noGrp="1" noChangeArrowheads="1"/>
          </p:cNvSpPr>
          <p:nvPr>
            <p:ph type="title"/>
          </p:nvPr>
        </p:nvSpPr>
        <p:spPr>
          <a:xfrm>
            <a:off x="381000" y="10896"/>
            <a:ext cx="8458200" cy="1143000"/>
          </a:xfrm>
        </p:spPr>
        <p:txBody>
          <a:bodyPr>
            <a:normAutofit fontScale="90000"/>
          </a:bodyPr>
          <a:lstStyle/>
          <a:p>
            <a:pPr eaLnBrk="1" hangingPunct="1"/>
            <a:r>
              <a:rPr lang="en-US" dirty="0" smtClean="0">
                <a:latin typeface="Arial"/>
                <a:cs typeface="Arial"/>
              </a:rPr>
              <a:t>How to test rare </a:t>
            </a:r>
            <a:r>
              <a:rPr lang="en-US" dirty="0" err="1" smtClean="0">
                <a:latin typeface="Arial"/>
                <a:cs typeface="Arial"/>
              </a:rPr>
              <a:t>vs</a:t>
            </a:r>
            <a:r>
              <a:rPr lang="en-US" dirty="0" smtClean="0">
                <a:latin typeface="Arial"/>
                <a:cs typeface="Arial"/>
              </a:rPr>
              <a:t> common variants for association with human traits?</a:t>
            </a:r>
            <a:endParaRPr lang="en-US" i="1" dirty="0" smtClean="0">
              <a:latin typeface="Arial"/>
              <a:cs typeface="Arial"/>
            </a:endParaRPr>
          </a:p>
        </p:txBody>
      </p:sp>
      <p:pic>
        <p:nvPicPr>
          <p:cNvPr id="3" name="Picture 2" descr="url.jpe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086429" y="1970451"/>
            <a:ext cx="6371771" cy="4049349"/>
          </a:xfrm>
          <a:prstGeom prst="rect">
            <a:avLst/>
          </a:prstGeom>
        </p:spPr>
      </p:pic>
    </p:spTree>
    <p:extLst>
      <p:ext uri="{BB962C8B-B14F-4D97-AF65-F5344CB8AC3E}">
        <p14:creationId xmlns:p14="http://schemas.microsoft.com/office/powerpoint/2010/main" val="191518618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Line 5"/>
          <p:cNvSpPr>
            <a:spLocks noChangeShapeType="1"/>
          </p:cNvSpPr>
          <p:nvPr/>
        </p:nvSpPr>
        <p:spPr bwMode="auto">
          <a:xfrm>
            <a:off x="457200" y="1246431"/>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12" name="Rectangle 4"/>
          <p:cNvSpPr>
            <a:spLocks noGrp="1" noChangeArrowheads="1"/>
          </p:cNvSpPr>
          <p:nvPr>
            <p:ph type="title"/>
          </p:nvPr>
        </p:nvSpPr>
        <p:spPr>
          <a:xfrm>
            <a:off x="381000" y="10896"/>
            <a:ext cx="8458200" cy="1143000"/>
          </a:xfrm>
        </p:spPr>
        <p:txBody>
          <a:bodyPr>
            <a:normAutofit fontScale="90000"/>
          </a:bodyPr>
          <a:lstStyle/>
          <a:p>
            <a:pPr eaLnBrk="1" hangingPunct="1"/>
            <a:r>
              <a:rPr lang="en-US" dirty="0" smtClean="0">
                <a:latin typeface="Arial"/>
                <a:cs typeface="Arial"/>
              </a:rPr>
              <a:t>How to test rare </a:t>
            </a:r>
            <a:r>
              <a:rPr lang="en-US" dirty="0" err="1" smtClean="0">
                <a:latin typeface="Arial"/>
                <a:cs typeface="Arial"/>
              </a:rPr>
              <a:t>vs</a:t>
            </a:r>
            <a:r>
              <a:rPr lang="en-US" dirty="0" smtClean="0">
                <a:latin typeface="Arial"/>
                <a:cs typeface="Arial"/>
              </a:rPr>
              <a:t> common variants for association with human traits?</a:t>
            </a:r>
            <a:endParaRPr lang="en-US" i="1" dirty="0" smtClean="0">
              <a:latin typeface="Arial"/>
              <a:cs typeface="Arial"/>
            </a:endParaRPr>
          </a:p>
        </p:txBody>
      </p:sp>
      <p:pic>
        <p:nvPicPr>
          <p:cNvPr id="3" name="Picture 2" descr="url.jpe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086429" y="1970451"/>
            <a:ext cx="6371771" cy="4049349"/>
          </a:xfrm>
          <a:prstGeom prst="rect">
            <a:avLst/>
          </a:prstGeom>
        </p:spPr>
      </p:pic>
      <p:sp>
        <p:nvSpPr>
          <p:cNvPr id="6" name="TextBox 5"/>
          <p:cNvSpPr txBox="1"/>
          <p:nvPr/>
        </p:nvSpPr>
        <p:spPr>
          <a:xfrm>
            <a:off x="609600" y="2438400"/>
            <a:ext cx="640770" cy="400110"/>
          </a:xfrm>
          <a:prstGeom prst="rect">
            <a:avLst/>
          </a:prstGeom>
          <a:solidFill>
            <a:srgbClr val="886349">
              <a:alpha val="20000"/>
            </a:srgbClr>
          </a:solidFill>
        </p:spPr>
        <p:txBody>
          <a:bodyPr wrap="none" rtlCol="0">
            <a:spAutoFit/>
          </a:bodyPr>
          <a:lstStyle/>
          <a:p>
            <a:r>
              <a:rPr lang="en-US" dirty="0" smtClean="0"/>
              <a:t>rare</a:t>
            </a:r>
            <a:endParaRPr lang="en-US" dirty="0"/>
          </a:p>
        </p:txBody>
      </p:sp>
      <p:sp>
        <p:nvSpPr>
          <p:cNvPr id="7" name="TextBox 6"/>
          <p:cNvSpPr txBox="1"/>
          <p:nvPr/>
        </p:nvSpPr>
        <p:spPr>
          <a:xfrm>
            <a:off x="609600" y="3762345"/>
            <a:ext cx="1182535" cy="400110"/>
          </a:xfrm>
          <a:prstGeom prst="rect">
            <a:avLst/>
          </a:prstGeom>
          <a:solidFill>
            <a:srgbClr val="886349">
              <a:alpha val="54000"/>
            </a:srgbClr>
          </a:solidFill>
        </p:spPr>
        <p:txBody>
          <a:bodyPr wrap="none" rtlCol="0">
            <a:spAutoFit/>
          </a:bodyPr>
          <a:lstStyle/>
          <a:p>
            <a:r>
              <a:rPr lang="en-US" dirty="0" smtClean="0"/>
              <a:t>Low-</a:t>
            </a:r>
            <a:r>
              <a:rPr lang="en-US" dirty="0" err="1" smtClean="0"/>
              <a:t>freq</a:t>
            </a:r>
            <a:endParaRPr lang="en-US" dirty="0"/>
          </a:p>
        </p:txBody>
      </p:sp>
      <p:sp>
        <p:nvSpPr>
          <p:cNvPr id="8" name="TextBox 7"/>
          <p:cNvSpPr txBox="1"/>
          <p:nvPr/>
        </p:nvSpPr>
        <p:spPr>
          <a:xfrm>
            <a:off x="609600" y="5086290"/>
            <a:ext cx="1168133" cy="400110"/>
          </a:xfrm>
          <a:prstGeom prst="rect">
            <a:avLst/>
          </a:prstGeom>
          <a:solidFill>
            <a:srgbClr val="886349"/>
          </a:solidFill>
        </p:spPr>
        <p:txBody>
          <a:bodyPr wrap="none" rtlCol="0">
            <a:spAutoFit/>
          </a:bodyPr>
          <a:lstStyle/>
          <a:p>
            <a:r>
              <a:rPr lang="en-US" dirty="0" smtClean="0"/>
              <a:t>common</a:t>
            </a:r>
            <a:endParaRPr lang="en-US" dirty="0"/>
          </a:p>
        </p:txBody>
      </p:sp>
      <p:sp>
        <p:nvSpPr>
          <p:cNvPr id="4" name="Rectangle 3"/>
          <p:cNvSpPr/>
          <p:nvPr/>
        </p:nvSpPr>
        <p:spPr bwMode="auto">
          <a:xfrm>
            <a:off x="304800" y="2057400"/>
            <a:ext cx="1676400" cy="39624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Tree>
    <p:extLst>
      <p:ext uri="{BB962C8B-B14F-4D97-AF65-F5344CB8AC3E}">
        <p14:creationId xmlns:p14="http://schemas.microsoft.com/office/powerpoint/2010/main" val="2891825838"/>
      </p:ext>
    </p:extLst>
  </p:cSld>
  <p:clrMapOvr>
    <a:masterClrMapping/>
  </p:clrMapOvr>
  <p:transition xmlns:p14="http://schemas.microsoft.com/office/powerpoint/2010/main" advTm="3000">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afterEffect">
                                  <p:stCondLst>
                                    <p:cond delay="0"/>
                                  </p:stCondLst>
                                  <p:childTnLst>
                                    <p:animMotion origin="layout" path="M 0.4082 0.43353 L 5.06768E-6 1.40343E-6 " pathEditMode="fixed" ptsTypes="AA">
                                      <p:cBhvr>
                                        <p:cTn id="6" dur="2000" fill="hold"/>
                                        <p:tgtEl>
                                          <p:spTgt spid="6"/>
                                        </p:tgtEl>
                                        <p:attrNameLst>
                                          <p:attrName>ppt_x</p:attrName>
                                          <p:attrName>ppt_y</p:attrName>
                                        </p:attrNameLst>
                                      </p:cBhvr>
                                    </p:animMotion>
                                  </p:childTnLst>
                                </p:cTn>
                              </p:par>
                              <p:par>
                                <p:cTn id="7" presetID="0" presetClass="path" presetSubtype="0" accel="50000" decel="50000" fill="hold" grpId="0" nodeType="withEffect">
                                  <p:stCondLst>
                                    <p:cond delay="0"/>
                                  </p:stCondLst>
                                  <p:childTnLst>
                                    <p:animMotion origin="layout" path="M 0.52482 0.23344 L 7.3898E-6 4.60862E-6 " pathEditMode="relative" ptsTypes="AA">
                                      <p:cBhvr>
                                        <p:cTn id="8" dur="2000" fill="hold"/>
                                        <p:tgtEl>
                                          <p:spTgt spid="7"/>
                                        </p:tgtEl>
                                        <p:attrNameLst>
                                          <p:attrName>ppt_x</p:attrName>
                                          <p:attrName>ppt_y</p:attrName>
                                        </p:attrNameLst>
                                      </p:cBhvr>
                                    </p:animMotion>
                                  </p:childTnLst>
                                </p:cTn>
                              </p:par>
                              <p:par>
                                <p:cTn id="9" presetID="0" presetClass="path" presetSubtype="0" accel="50000" decel="50000" fill="hold" grpId="0" nodeType="withEffect">
                                  <p:stCondLst>
                                    <p:cond delay="0"/>
                                  </p:stCondLst>
                                  <p:childTnLst>
                                    <p:animMotion origin="layout" path="M 0.70808 0.03335 L 3.18639E-6 2.33905E-6 " pathEditMode="fixed" ptsTypes="AA">
                                      <p:cBhvr>
                                        <p:cTn id="10" dur="2000" fill="hold"/>
                                        <p:tgtEl>
                                          <p:spTgt spid="8"/>
                                        </p:tgtEl>
                                        <p:attrNameLst>
                                          <p:attrName>ppt_x</p:attrName>
                                          <p:attrName>ppt_y</p:attrName>
                                        </p:attrNameLst>
                                      </p:cBhvr>
                                    </p:animMotion>
                                  </p:childTnLst>
                                </p:cTn>
                              </p:par>
                              <p:par>
                                <p:cTn id="11" presetID="1" presetClass="exit" presetSubtype="0" fill="hold" grpId="0" nodeType="withEffect">
                                  <p:stCondLst>
                                    <p:cond delay="0"/>
                                  </p:stCondLst>
                                  <p:childTnLst>
                                    <p:set>
                                      <p:cBhvr>
                                        <p:cTn id="12" dur="1" fill="hold">
                                          <p:stCondLst>
                                            <p:cond delay="1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Line 5"/>
          <p:cNvSpPr>
            <a:spLocks noChangeShapeType="1"/>
          </p:cNvSpPr>
          <p:nvPr/>
        </p:nvSpPr>
        <p:spPr bwMode="auto">
          <a:xfrm>
            <a:off x="457200" y="1246431"/>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12" name="Rectangle 4"/>
          <p:cNvSpPr>
            <a:spLocks noGrp="1" noChangeArrowheads="1"/>
          </p:cNvSpPr>
          <p:nvPr>
            <p:ph type="title"/>
          </p:nvPr>
        </p:nvSpPr>
        <p:spPr>
          <a:xfrm>
            <a:off x="381000" y="10896"/>
            <a:ext cx="8458200" cy="1143000"/>
          </a:xfrm>
        </p:spPr>
        <p:txBody>
          <a:bodyPr>
            <a:normAutofit fontScale="90000"/>
          </a:bodyPr>
          <a:lstStyle/>
          <a:p>
            <a:pPr eaLnBrk="1" hangingPunct="1"/>
            <a:r>
              <a:rPr lang="en-US" dirty="0" smtClean="0">
                <a:latin typeface="Arial"/>
                <a:cs typeface="Arial"/>
              </a:rPr>
              <a:t>How to test rare </a:t>
            </a:r>
            <a:r>
              <a:rPr lang="en-US" dirty="0" err="1" smtClean="0">
                <a:latin typeface="Arial"/>
                <a:cs typeface="Arial"/>
              </a:rPr>
              <a:t>vs</a:t>
            </a:r>
            <a:r>
              <a:rPr lang="en-US" dirty="0" smtClean="0">
                <a:latin typeface="Arial"/>
                <a:cs typeface="Arial"/>
              </a:rPr>
              <a:t> common variants for association with human traits?</a:t>
            </a:r>
            <a:endParaRPr lang="en-US" i="1" dirty="0" smtClean="0">
              <a:latin typeface="Arial"/>
              <a:cs typeface="Arial"/>
            </a:endParaRPr>
          </a:p>
        </p:txBody>
      </p:sp>
      <p:grpSp>
        <p:nvGrpSpPr>
          <p:cNvPr id="2" name="Group 1"/>
          <p:cNvGrpSpPr/>
          <p:nvPr/>
        </p:nvGrpSpPr>
        <p:grpSpPr>
          <a:xfrm>
            <a:off x="609600" y="2438400"/>
            <a:ext cx="1182535" cy="3048000"/>
            <a:chOff x="609600" y="2438400"/>
            <a:chExt cx="1182535" cy="3048000"/>
          </a:xfrm>
        </p:grpSpPr>
        <p:sp>
          <p:nvSpPr>
            <p:cNvPr id="6" name="TextBox 5"/>
            <p:cNvSpPr txBox="1"/>
            <p:nvPr/>
          </p:nvSpPr>
          <p:spPr>
            <a:xfrm>
              <a:off x="609600" y="2438400"/>
              <a:ext cx="640770" cy="400110"/>
            </a:xfrm>
            <a:prstGeom prst="rect">
              <a:avLst/>
            </a:prstGeom>
            <a:solidFill>
              <a:srgbClr val="886349">
                <a:alpha val="20000"/>
              </a:srgbClr>
            </a:solidFill>
          </p:spPr>
          <p:txBody>
            <a:bodyPr wrap="none" rtlCol="0">
              <a:spAutoFit/>
            </a:bodyPr>
            <a:lstStyle/>
            <a:p>
              <a:r>
                <a:rPr lang="en-US" dirty="0" smtClean="0"/>
                <a:t>rare</a:t>
              </a:r>
              <a:endParaRPr lang="en-US" dirty="0"/>
            </a:p>
          </p:txBody>
        </p:sp>
        <p:sp>
          <p:nvSpPr>
            <p:cNvPr id="7" name="TextBox 6"/>
            <p:cNvSpPr txBox="1"/>
            <p:nvPr/>
          </p:nvSpPr>
          <p:spPr>
            <a:xfrm>
              <a:off x="609600" y="3762345"/>
              <a:ext cx="1182535" cy="400110"/>
            </a:xfrm>
            <a:prstGeom prst="rect">
              <a:avLst/>
            </a:prstGeom>
            <a:solidFill>
              <a:srgbClr val="886349">
                <a:alpha val="54000"/>
              </a:srgbClr>
            </a:solidFill>
          </p:spPr>
          <p:txBody>
            <a:bodyPr wrap="none" rtlCol="0">
              <a:spAutoFit/>
            </a:bodyPr>
            <a:lstStyle/>
            <a:p>
              <a:r>
                <a:rPr lang="en-US" dirty="0" smtClean="0"/>
                <a:t>Low-</a:t>
              </a:r>
              <a:r>
                <a:rPr lang="en-US" dirty="0" err="1" smtClean="0"/>
                <a:t>freq</a:t>
              </a:r>
              <a:endParaRPr lang="en-US" dirty="0"/>
            </a:p>
          </p:txBody>
        </p:sp>
        <p:sp>
          <p:nvSpPr>
            <p:cNvPr id="8" name="TextBox 7"/>
            <p:cNvSpPr txBox="1"/>
            <p:nvPr/>
          </p:nvSpPr>
          <p:spPr>
            <a:xfrm>
              <a:off x="609600" y="5086290"/>
              <a:ext cx="1168133" cy="400110"/>
            </a:xfrm>
            <a:prstGeom prst="rect">
              <a:avLst/>
            </a:prstGeom>
            <a:solidFill>
              <a:srgbClr val="886349"/>
            </a:solidFill>
          </p:spPr>
          <p:txBody>
            <a:bodyPr wrap="none" rtlCol="0">
              <a:spAutoFit/>
            </a:bodyPr>
            <a:lstStyle/>
            <a:p>
              <a:r>
                <a:rPr lang="en-US" dirty="0" smtClean="0"/>
                <a:t>common</a:t>
              </a:r>
              <a:endParaRPr lang="en-US" dirty="0"/>
            </a:p>
          </p:txBody>
        </p:sp>
      </p:grpSp>
      <p:sp>
        <p:nvSpPr>
          <p:cNvPr id="4" name="TextBox 3"/>
          <p:cNvSpPr txBox="1"/>
          <p:nvPr/>
        </p:nvSpPr>
        <p:spPr>
          <a:xfrm>
            <a:off x="2883879" y="2286000"/>
            <a:ext cx="5334000" cy="707886"/>
          </a:xfrm>
          <a:prstGeom prst="rect">
            <a:avLst/>
          </a:prstGeom>
          <a:noFill/>
        </p:spPr>
        <p:txBody>
          <a:bodyPr wrap="square" rtlCol="0">
            <a:spAutoFit/>
          </a:bodyPr>
          <a:lstStyle/>
          <a:p>
            <a:r>
              <a:rPr lang="en-US" dirty="0" smtClean="0"/>
              <a:t>Query and test in the </a:t>
            </a:r>
            <a:r>
              <a:rPr lang="en-US" i="1" dirty="0" smtClean="0"/>
              <a:t>same</a:t>
            </a:r>
            <a:r>
              <a:rPr lang="en-US" dirty="0" smtClean="0"/>
              <a:t> population using </a:t>
            </a:r>
            <a:r>
              <a:rPr lang="en-US" u="sng" dirty="0" smtClean="0"/>
              <a:t>sequencing</a:t>
            </a:r>
            <a:r>
              <a:rPr lang="en-US" dirty="0" smtClean="0"/>
              <a:t> technology</a:t>
            </a:r>
            <a:endParaRPr lang="en-US" dirty="0"/>
          </a:p>
        </p:txBody>
      </p:sp>
      <p:sp>
        <p:nvSpPr>
          <p:cNvPr id="10" name="TextBox 9"/>
          <p:cNvSpPr txBox="1"/>
          <p:nvPr/>
        </p:nvSpPr>
        <p:spPr>
          <a:xfrm>
            <a:off x="2883879" y="3602890"/>
            <a:ext cx="5334000" cy="707886"/>
          </a:xfrm>
          <a:prstGeom prst="rect">
            <a:avLst/>
          </a:prstGeom>
          <a:noFill/>
        </p:spPr>
        <p:txBody>
          <a:bodyPr wrap="square" rtlCol="0">
            <a:spAutoFit/>
          </a:bodyPr>
          <a:lstStyle/>
          <a:p>
            <a:r>
              <a:rPr lang="en-US" dirty="0" smtClean="0"/>
              <a:t>Catalogue in a </a:t>
            </a:r>
            <a:r>
              <a:rPr lang="en-US" i="1" dirty="0" smtClean="0"/>
              <a:t>large</a:t>
            </a:r>
            <a:r>
              <a:rPr lang="en-US" dirty="0" smtClean="0"/>
              <a:t> population (e.g., 1000 Genomes), test using </a:t>
            </a:r>
            <a:r>
              <a:rPr lang="en-US" u="sng" dirty="0" smtClean="0"/>
              <a:t>genotyping</a:t>
            </a:r>
            <a:r>
              <a:rPr lang="en-US" dirty="0" smtClean="0"/>
              <a:t> technology</a:t>
            </a:r>
            <a:endParaRPr lang="en-US" dirty="0"/>
          </a:p>
        </p:txBody>
      </p:sp>
      <p:sp>
        <p:nvSpPr>
          <p:cNvPr id="13" name="TextBox 12"/>
          <p:cNvSpPr txBox="1"/>
          <p:nvPr/>
        </p:nvSpPr>
        <p:spPr>
          <a:xfrm>
            <a:off x="2883879" y="4913924"/>
            <a:ext cx="5334000" cy="707886"/>
          </a:xfrm>
          <a:prstGeom prst="rect">
            <a:avLst/>
          </a:prstGeom>
          <a:noFill/>
        </p:spPr>
        <p:txBody>
          <a:bodyPr wrap="square" rtlCol="0">
            <a:spAutoFit/>
          </a:bodyPr>
          <a:lstStyle/>
          <a:p>
            <a:r>
              <a:rPr lang="en-US" dirty="0" smtClean="0"/>
              <a:t>Catalogue in a </a:t>
            </a:r>
            <a:r>
              <a:rPr lang="en-US" i="1" dirty="0" smtClean="0"/>
              <a:t>small </a:t>
            </a:r>
            <a:r>
              <a:rPr lang="en-US" dirty="0" smtClean="0"/>
              <a:t>population (e.g., </a:t>
            </a:r>
            <a:r>
              <a:rPr lang="en-US" dirty="0" err="1" smtClean="0"/>
              <a:t>HapMap</a:t>
            </a:r>
            <a:r>
              <a:rPr lang="en-US" dirty="0" smtClean="0"/>
              <a:t>), test using </a:t>
            </a:r>
            <a:r>
              <a:rPr lang="en-US" u="sng" dirty="0" smtClean="0"/>
              <a:t>genotyping</a:t>
            </a:r>
            <a:r>
              <a:rPr lang="en-US" dirty="0" smtClean="0"/>
              <a:t> technology</a:t>
            </a:r>
            <a:endParaRPr lang="en-US" dirty="0"/>
          </a:p>
        </p:txBody>
      </p:sp>
    </p:spTree>
    <p:extLst>
      <p:ext uri="{BB962C8B-B14F-4D97-AF65-F5344CB8AC3E}">
        <p14:creationId xmlns:p14="http://schemas.microsoft.com/office/powerpoint/2010/main" val="282413248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5170" name="Text Box 2"/>
          <p:cNvSpPr txBox="1">
            <a:spLocks noChangeArrowheads="1"/>
          </p:cNvSpPr>
          <p:nvPr/>
        </p:nvSpPr>
        <p:spPr bwMode="auto">
          <a:xfrm>
            <a:off x="482600" y="365125"/>
            <a:ext cx="6342978" cy="646331"/>
          </a:xfrm>
          <a:prstGeom prst="rect">
            <a:avLst/>
          </a:prstGeom>
          <a:noFill/>
          <a:ln w="9525">
            <a:noFill/>
            <a:miter lim="800000"/>
            <a:headEnd/>
            <a:tailEnd/>
          </a:ln>
          <a:effectLst/>
        </p:spPr>
        <p:txBody>
          <a:bodyPr wrap="none">
            <a:prstTxWarp prst="textNoShape">
              <a:avLst/>
            </a:prstTxWarp>
            <a:spAutoFit/>
          </a:bodyPr>
          <a:lstStyle/>
          <a:p>
            <a:r>
              <a:rPr lang="en-US" sz="3600" dirty="0">
                <a:solidFill>
                  <a:schemeClr val="tx2"/>
                </a:solidFill>
                <a:latin typeface="Arial"/>
                <a:cs typeface="Arial"/>
              </a:rPr>
              <a:t>Family-based linkage analysis</a:t>
            </a:r>
          </a:p>
        </p:txBody>
      </p:sp>
      <p:grpSp>
        <p:nvGrpSpPr>
          <p:cNvPr id="775172" name="Group 4"/>
          <p:cNvGrpSpPr>
            <a:grpSpLocks/>
          </p:cNvGrpSpPr>
          <p:nvPr/>
        </p:nvGrpSpPr>
        <p:grpSpPr bwMode="auto">
          <a:xfrm>
            <a:off x="4468813" y="2112963"/>
            <a:ext cx="4392612" cy="2782843"/>
            <a:chOff x="382" y="844"/>
            <a:chExt cx="3586" cy="2020"/>
          </a:xfrm>
        </p:grpSpPr>
        <p:sp>
          <p:nvSpPr>
            <p:cNvPr id="775173" name="Line 5"/>
            <p:cNvSpPr>
              <a:spLocks noChangeShapeType="1"/>
            </p:cNvSpPr>
            <p:nvPr/>
          </p:nvSpPr>
          <p:spPr bwMode="auto">
            <a:xfrm>
              <a:off x="1032" y="1088"/>
              <a:ext cx="512" cy="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75174" name="Rectangle 6"/>
            <p:cNvSpPr>
              <a:spLocks noChangeArrowheads="1"/>
            </p:cNvSpPr>
            <p:nvPr/>
          </p:nvSpPr>
          <p:spPr bwMode="auto">
            <a:xfrm>
              <a:off x="696" y="920"/>
              <a:ext cx="352" cy="344"/>
            </a:xfrm>
            <a:prstGeom prst="rect">
              <a:avLst/>
            </a:prstGeom>
            <a:solidFill>
              <a:srgbClr val="800000"/>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5175" name="Oval 7"/>
            <p:cNvSpPr>
              <a:spLocks noChangeArrowheads="1"/>
            </p:cNvSpPr>
            <p:nvPr/>
          </p:nvSpPr>
          <p:spPr bwMode="auto">
            <a:xfrm>
              <a:off x="1440" y="928"/>
              <a:ext cx="352" cy="360"/>
            </a:xfrm>
            <a:prstGeom prst="ellipse">
              <a:avLst/>
            </a:prstGeom>
            <a:solidFill>
              <a:srgbClr val="3366FF"/>
            </a:solidFill>
            <a:ln w="9525">
              <a:solidFill>
                <a:schemeClr val="tx1"/>
              </a:solidFill>
              <a:round/>
              <a:headEnd/>
              <a:tailEnd/>
            </a:ln>
            <a:effectLst/>
          </p:spPr>
          <p:txBody>
            <a:bodyPr wrap="none" anchor="ctr">
              <a:prstTxWarp prst="textNoShape">
                <a:avLst/>
              </a:prstTxWarp>
            </a:bodyPr>
            <a:lstStyle/>
            <a:p>
              <a:endParaRPr lang="en-US"/>
            </a:p>
          </p:txBody>
        </p:sp>
        <p:sp>
          <p:nvSpPr>
            <p:cNvPr id="775176" name="Line 8"/>
            <p:cNvSpPr>
              <a:spLocks noChangeShapeType="1"/>
            </p:cNvSpPr>
            <p:nvPr/>
          </p:nvSpPr>
          <p:spPr bwMode="auto">
            <a:xfrm>
              <a:off x="1256" y="1088"/>
              <a:ext cx="0" cy="536"/>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75177" name="Line 9"/>
            <p:cNvSpPr>
              <a:spLocks noChangeShapeType="1"/>
            </p:cNvSpPr>
            <p:nvPr/>
          </p:nvSpPr>
          <p:spPr bwMode="auto">
            <a:xfrm>
              <a:off x="840" y="1640"/>
              <a:ext cx="2952" cy="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75178" name="Line 10"/>
            <p:cNvSpPr>
              <a:spLocks noChangeShapeType="1"/>
            </p:cNvSpPr>
            <p:nvPr/>
          </p:nvSpPr>
          <p:spPr bwMode="auto">
            <a:xfrm>
              <a:off x="832" y="1640"/>
              <a:ext cx="0" cy="304"/>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75179" name="Rectangle 11"/>
            <p:cNvSpPr>
              <a:spLocks noChangeArrowheads="1"/>
            </p:cNvSpPr>
            <p:nvPr/>
          </p:nvSpPr>
          <p:spPr bwMode="auto">
            <a:xfrm>
              <a:off x="648" y="1952"/>
              <a:ext cx="352" cy="344"/>
            </a:xfrm>
            <a:prstGeom prst="rect">
              <a:avLst/>
            </a:prstGeom>
            <a:solidFill>
              <a:srgbClr val="800000"/>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5180" name="Line 12"/>
            <p:cNvSpPr>
              <a:spLocks noChangeShapeType="1"/>
            </p:cNvSpPr>
            <p:nvPr/>
          </p:nvSpPr>
          <p:spPr bwMode="auto">
            <a:xfrm>
              <a:off x="1256" y="1640"/>
              <a:ext cx="0" cy="304"/>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75181" name="Line 13"/>
            <p:cNvSpPr>
              <a:spLocks noChangeShapeType="1"/>
            </p:cNvSpPr>
            <p:nvPr/>
          </p:nvSpPr>
          <p:spPr bwMode="auto">
            <a:xfrm>
              <a:off x="1680" y="1640"/>
              <a:ext cx="0" cy="304"/>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75182" name="Line 14"/>
            <p:cNvSpPr>
              <a:spLocks noChangeShapeType="1"/>
            </p:cNvSpPr>
            <p:nvPr/>
          </p:nvSpPr>
          <p:spPr bwMode="auto">
            <a:xfrm>
              <a:off x="2104" y="1640"/>
              <a:ext cx="0" cy="304"/>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75183" name="Rectangle 15"/>
            <p:cNvSpPr>
              <a:spLocks noChangeArrowheads="1"/>
            </p:cNvSpPr>
            <p:nvPr/>
          </p:nvSpPr>
          <p:spPr bwMode="auto">
            <a:xfrm>
              <a:off x="1920" y="1952"/>
              <a:ext cx="352" cy="344"/>
            </a:xfrm>
            <a:prstGeom prst="rect">
              <a:avLst/>
            </a:prstGeom>
            <a:solidFill>
              <a:srgbClr val="800000"/>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5184" name="Line 16"/>
            <p:cNvSpPr>
              <a:spLocks noChangeShapeType="1"/>
            </p:cNvSpPr>
            <p:nvPr/>
          </p:nvSpPr>
          <p:spPr bwMode="auto">
            <a:xfrm>
              <a:off x="2528" y="1640"/>
              <a:ext cx="0" cy="304"/>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75185" name="Line 17"/>
            <p:cNvSpPr>
              <a:spLocks noChangeShapeType="1"/>
            </p:cNvSpPr>
            <p:nvPr/>
          </p:nvSpPr>
          <p:spPr bwMode="auto">
            <a:xfrm>
              <a:off x="2952" y="1640"/>
              <a:ext cx="0" cy="304"/>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75186" name="Rectangle 18"/>
            <p:cNvSpPr>
              <a:spLocks noChangeArrowheads="1"/>
            </p:cNvSpPr>
            <p:nvPr/>
          </p:nvSpPr>
          <p:spPr bwMode="auto">
            <a:xfrm>
              <a:off x="2768" y="1952"/>
              <a:ext cx="352" cy="344"/>
            </a:xfrm>
            <a:prstGeom prst="rect">
              <a:avLst/>
            </a:prstGeom>
            <a:solidFill>
              <a:srgbClr val="3366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5187" name="Line 19"/>
            <p:cNvSpPr>
              <a:spLocks noChangeShapeType="1"/>
            </p:cNvSpPr>
            <p:nvPr/>
          </p:nvSpPr>
          <p:spPr bwMode="auto">
            <a:xfrm>
              <a:off x="3376" y="1640"/>
              <a:ext cx="0" cy="304"/>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75188" name="Line 20"/>
            <p:cNvSpPr>
              <a:spLocks noChangeShapeType="1"/>
            </p:cNvSpPr>
            <p:nvPr/>
          </p:nvSpPr>
          <p:spPr bwMode="auto">
            <a:xfrm>
              <a:off x="3800" y="1640"/>
              <a:ext cx="0" cy="304"/>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75189" name="Rectangle 21"/>
            <p:cNvSpPr>
              <a:spLocks noChangeArrowheads="1"/>
            </p:cNvSpPr>
            <p:nvPr/>
          </p:nvSpPr>
          <p:spPr bwMode="auto">
            <a:xfrm>
              <a:off x="3616" y="1952"/>
              <a:ext cx="352" cy="344"/>
            </a:xfrm>
            <a:prstGeom prst="rect">
              <a:avLst/>
            </a:prstGeom>
            <a:solidFill>
              <a:srgbClr val="3366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5190" name="Oval 22"/>
            <p:cNvSpPr>
              <a:spLocks noChangeArrowheads="1"/>
            </p:cNvSpPr>
            <p:nvPr/>
          </p:nvSpPr>
          <p:spPr bwMode="auto">
            <a:xfrm>
              <a:off x="1088" y="1936"/>
              <a:ext cx="352" cy="360"/>
            </a:xfrm>
            <a:prstGeom prst="ellipse">
              <a:avLst/>
            </a:prstGeom>
            <a:solidFill>
              <a:srgbClr val="3366FF"/>
            </a:solidFill>
            <a:ln w="9525">
              <a:solidFill>
                <a:schemeClr val="tx1"/>
              </a:solidFill>
              <a:round/>
              <a:headEnd/>
              <a:tailEnd/>
            </a:ln>
            <a:effectLst/>
          </p:spPr>
          <p:txBody>
            <a:bodyPr wrap="none" anchor="ctr">
              <a:prstTxWarp prst="textNoShape">
                <a:avLst/>
              </a:prstTxWarp>
            </a:bodyPr>
            <a:lstStyle/>
            <a:p>
              <a:endParaRPr lang="en-US"/>
            </a:p>
          </p:txBody>
        </p:sp>
        <p:sp>
          <p:nvSpPr>
            <p:cNvPr id="775191" name="Oval 23"/>
            <p:cNvSpPr>
              <a:spLocks noChangeArrowheads="1"/>
            </p:cNvSpPr>
            <p:nvPr/>
          </p:nvSpPr>
          <p:spPr bwMode="auto">
            <a:xfrm>
              <a:off x="1488" y="1936"/>
              <a:ext cx="352" cy="360"/>
            </a:xfrm>
            <a:prstGeom prst="ellipse">
              <a:avLst/>
            </a:prstGeom>
            <a:solidFill>
              <a:srgbClr val="800000"/>
            </a:solidFill>
            <a:ln w="9525">
              <a:solidFill>
                <a:schemeClr val="tx1"/>
              </a:solidFill>
              <a:round/>
              <a:headEnd/>
              <a:tailEnd/>
            </a:ln>
            <a:effectLst/>
          </p:spPr>
          <p:txBody>
            <a:bodyPr wrap="none" anchor="ctr">
              <a:prstTxWarp prst="textNoShape">
                <a:avLst/>
              </a:prstTxWarp>
            </a:bodyPr>
            <a:lstStyle/>
            <a:p>
              <a:endParaRPr lang="en-US"/>
            </a:p>
          </p:txBody>
        </p:sp>
        <p:sp>
          <p:nvSpPr>
            <p:cNvPr id="775192" name="Oval 24"/>
            <p:cNvSpPr>
              <a:spLocks noChangeArrowheads="1"/>
            </p:cNvSpPr>
            <p:nvPr/>
          </p:nvSpPr>
          <p:spPr bwMode="auto">
            <a:xfrm>
              <a:off x="2344" y="1936"/>
              <a:ext cx="352" cy="360"/>
            </a:xfrm>
            <a:prstGeom prst="ellipse">
              <a:avLst/>
            </a:prstGeom>
            <a:solidFill>
              <a:srgbClr val="3366FF"/>
            </a:solidFill>
            <a:ln w="9525">
              <a:solidFill>
                <a:schemeClr val="tx1"/>
              </a:solidFill>
              <a:round/>
              <a:headEnd/>
              <a:tailEnd/>
            </a:ln>
            <a:effectLst/>
          </p:spPr>
          <p:txBody>
            <a:bodyPr wrap="none" anchor="ctr">
              <a:prstTxWarp prst="textNoShape">
                <a:avLst/>
              </a:prstTxWarp>
            </a:bodyPr>
            <a:lstStyle/>
            <a:p>
              <a:endParaRPr lang="en-US"/>
            </a:p>
          </p:txBody>
        </p:sp>
        <p:sp>
          <p:nvSpPr>
            <p:cNvPr id="775193" name="Oval 25"/>
            <p:cNvSpPr>
              <a:spLocks noChangeArrowheads="1"/>
            </p:cNvSpPr>
            <p:nvPr/>
          </p:nvSpPr>
          <p:spPr bwMode="auto">
            <a:xfrm>
              <a:off x="3200" y="1936"/>
              <a:ext cx="352" cy="360"/>
            </a:xfrm>
            <a:prstGeom prst="ellipse">
              <a:avLst/>
            </a:prstGeom>
            <a:solidFill>
              <a:srgbClr val="800000"/>
            </a:solidFill>
            <a:ln w="9525">
              <a:solidFill>
                <a:schemeClr val="tx1"/>
              </a:solidFill>
              <a:round/>
              <a:headEnd/>
              <a:tailEnd/>
            </a:ln>
            <a:effectLst/>
          </p:spPr>
          <p:txBody>
            <a:bodyPr wrap="none" anchor="ctr">
              <a:prstTxWarp prst="textNoShape">
                <a:avLst/>
              </a:prstTxWarp>
            </a:bodyPr>
            <a:lstStyle/>
            <a:p>
              <a:endParaRPr lang="en-US"/>
            </a:p>
          </p:txBody>
        </p:sp>
        <p:sp>
          <p:nvSpPr>
            <p:cNvPr id="775194" name="Text Box 26"/>
            <p:cNvSpPr txBox="1">
              <a:spLocks noChangeArrowheads="1"/>
            </p:cNvSpPr>
            <p:nvPr/>
          </p:nvSpPr>
          <p:spPr bwMode="auto">
            <a:xfrm>
              <a:off x="382" y="844"/>
              <a:ext cx="306" cy="514"/>
            </a:xfrm>
            <a:prstGeom prst="rect">
              <a:avLst/>
            </a:prstGeom>
            <a:noFill/>
            <a:ln w="9525">
              <a:noFill/>
              <a:miter lim="800000"/>
              <a:headEnd/>
              <a:tailEnd/>
            </a:ln>
            <a:effectLst/>
          </p:spPr>
          <p:txBody>
            <a:bodyPr wrap="none">
              <a:prstTxWarp prst="textNoShape">
                <a:avLst/>
              </a:prstTxWarp>
              <a:spAutoFit/>
            </a:bodyPr>
            <a:lstStyle/>
            <a:p>
              <a:r>
                <a:rPr lang="en-US" u="sng" dirty="0">
                  <a:solidFill>
                    <a:srgbClr val="000000"/>
                  </a:solidFill>
                  <a:latin typeface="Gill Sans" pitchFamily="-65" charset="0"/>
                </a:rPr>
                <a:t>A</a:t>
              </a:r>
              <a:endParaRPr lang="en-US" dirty="0">
                <a:solidFill>
                  <a:srgbClr val="000000"/>
                </a:solidFill>
                <a:latin typeface="Gill Sans" pitchFamily="-65" charset="0"/>
              </a:endParaRPr>
            </a:p>
            <a:p>
              <a:r>
                <a:rPr lang="en-US" b="1" dirty="0">
                  <a:solidFill>
                    <a:srgbClr val="8B1630"/>
                  </a:solidFill>
                  <a:latin typeface="Gill Sans" pitchFamily="-65" charset="0"/>
                </a:rPr>
                <a:t>C</a:t>
              </a:r>
              <a:endParaRPr lang="en-US" dirty="0">
                <a:solidFill>
                  <a:srgbClr val="8B1630"/>
                </a:solidFill>
                <a:latin typeface="Gill Sans" pitchFamily="-65" charset="0"/>
              </a:endParaRPr>
            </a:p>
          </p:txBody>
        </p:sp>
        <p:sp>
          <p:nvSpPr>
            <p:cNvPr id="775195" name="Text Box 27"/>
            <p:cNvSpPr txBox="1">
              <a:spLocks noChangeArrowheads="1"/>
            </p:cNvSpPr>
            <p:nvPr/>
          </p:nvSpPr>
          <p:spPr bwMode="auto">
            <a:xfrm>
              <a:off x="1837" y="875"/>
              <a:ext cx="257" cy="514"/>
            </a:xfrm>
            <a:prstGeom prst="rect">
              <a:avLst/>
            </a:prstGeom>
            <a:noFill/>
            <a:ln w="9525">
              <a:noFill/>
              <a:miter lim="800000"/>
              <a:headEnd/>
              <a:tailEnd/>
            </a:ln>
            <a:effectLst/>
          </p:spPr>
          <p:txBody>
            <a:bodyPr>
              <a:prstTxWarp prst="textNoShape">
                <a:avLst/>
              </a:prstTxWarp>
              <a:spAutoFit/>
            </a:bodyPr>
            <a:lstStyle/>
            <a:p>
              <a:r>
                <a:rPr lang="en-US" u="sng" dirty="0" smtClean="0">
                  <a:solidFill>
                    <a:srgbClr val="000000"/>
                  </a:solidFill>
                  <a:latin typeface="Gill Sans" pitchFamily="-65" charset="0"/>
                </a:rPr>
                <a:t>A</a:t>
              </a:r>
              <a:r>
                <a:rPr lang="en-US" dirty="0" smtClean="0">
                  <a:solidFill>
                    <a:srgbClr val="000000"/>
                  </a:solidFill>
                  <a:latin typeface="Gill Sans" pitchFamily="-65" charset="0"/>
                </a:rPr>
                <a:t>A</a:t>
              </a:r>
              <a:endParaRPr lang="en-US" dirty="0">
                <a:solidFill>
                  <a:srgbClr val="000000"/>
                </a:solidFill>
                <a:latin typeface="Gill Sans" pitchFamily="-65" charset="0"/>
              </a:endParaRPr>
            </a:p>
          </p:txBody>
        </p:sp>
        <p:sp>
          <p:nvSpPr>
            <p:cNvPr id="775196" name="Text Box 28"/>
            <p:cNvSpPr txBox="1">
              <a:spLocks noChangeArrowheads="1"/>
            </p:cNvSpPr>
            <p:nvPr/>
          </p:nvSpPr>
          <p:spPr bwMode="auto">
            <a:xfrm>
              <a:off x="702" y="2350"/>
              <a:ext cx="306" cy="514"/>
            </a:xfrm>
            <a:prstGeom prst="rect">
              <a:avLst/>
            </a:prstGeom>
            <a:noFill/>
            <a:ln w="9525">
              <a:noFill/>
              <a:miter lim="800000"/>
              <a:headEnd/>
              <a:tailEnd/>
            </a:ln>
            <a:effectLst/>
          </p:spPr>
          <p:txBody>
            <a:bodyPr wrap="none">
              <a:prstTxWarp prst="textNoShape">
                <a:avLst/>
              </a:prstTxWarp>
              <a:spAutoFit/>
            </a:bodyPr>
            <a:lstStyle/>
            <a:p>
              <a:r>
                <a:rPr lang="en-US" u="sng" dirty="0">
                  <a:latin typeface="Gill Sans" pitchFamily="-65" charset="0"/>
                </a:rPr>
                <a:t>A</a:t>
              </a:r>
              <a:endParaRPr lang="en-US" dirty="0">
                <a:latin typeface="Gill Sans" pitchFamily="-65" charset="0"/>
              </a:endParaRPr>
            </a:p>
            <a:p>
              <a:r>
                <a:rPr lang="en-US" b="1" dirty="0">
                  <a:solidFill>
                    <a:srgbClr val="8B1630"/>
                  </a:solidFill>
                  <a:latin typeface="Gill Sans" pitchFamily="-65" charset="0"/>
                </a:rPr>
                <a:t>C</a:t>
              </a:r>
              <a:endParaRPr lang="en-US" dirty="0">
                <a:solidFill>
                  <a:srgbClr val="8B1630"/>
                </a:solidFill>
                <a:latin typeface="Gill Sans" pitchFamily="-65" charset="0"/>
              </a:endParaRPr>
            </a:p>
          </p:txBody>
        </p:sp>
        <p:sp>
          <p:nvSpPr>
            <p:cNvPr id="775197" name="Text Box 29"/>
            <p:cNvSpPr txBox="1">
              <a:spLocks noChangeArrowheads="1"/>
            </p:cNvSpPr>
            <p:nvPr/>
          </p:nvSpPr>
          <p:spPr bwMode="auto">
            <a:xfrm>
              <a:off x="1548" y="2350"/>
              <a:ext cx="306" cy="514"/>
            </a:xfrm>
            <a:prstGeom prst="rect">
              <a:avLst/>
            </a:prstGeom>
            <a:noFill/>
            <a:ln w="9525">
              <a:noFill/>
              <a:miter lim="800000"/>
              <a:headEnd/>
              <a:tailEnd/>
            </a:ln>
            <a:effectLst/>
          </p:spPr>
          <p:txBody>
            <a:bodyPr wrap="none">
              <a:prstTxWarp prst="textNoShape">
                <a:avLst/>
              </a:prstTxWarp>
              <a:spAutoFit/>
            </a:bodyPr>
            <a:lstStyle/>
            <a:p>
              <a:r>
                <a:rPr lang="en-US" u="sng" dirty="0">
                  <a:latin typeface="Gill Sans" pitchFamily="-65" charset="0"/>
                </a:rPr>
                <a:t>A</a:t>
              </a:r>
              <a:endParaRPr lang="en-US" dirty="0">
                <a:latin typeface="Gill Sans" pitchFamily="-65" charset="0"/>
              </a:endParaRPr>
            </a:p>
            <a:p>
              <a:r>
                <a:rPr lang="en-US" b="1" dirty="0">
                  <a:solidFill>
                    <a:srgbClr val="8B1630"/>
                  </a:solidFill>
                  <a:latin typeface="Gill Sans" pitchFamily="-65" charset="0"/>
                </a:rPr>
                <a:t>C</a:t>
              </a:r>
              <a:endParaRPr lang="en-US" dirty="0">
                <a:solidFill>
                  <a:srgbClr val="8B1630"/>
                </a:solidFill>
                <a:latin typeface="Gill Sans" pitchFamily="-65" charset="0"/>
              </a:endParaRPr>
            </a:p>
          </p:txBody>
        </p:sp>
        <p:sp>
          <p:nvSpPr>
            <p:cNvPr id="775198" name="Text Box 30"/>
            <p:cNvSpPr txBox="1">
              <a:spLocks noChangeArrowheads="1"/>
            </p:cNvSpPr>
            <p:nvPr/>
          </p:nvSpPr>
          <p:spPr bwMode="auto">
            <a:xfrm>
              <a:off x="1973" y="2350"/>
              <a:ext cx="306" cy="514"/>
            </a:xfrm>
            <a:prstGeom prst="rect">
              <a:avLst/>
            </a:prstGeom>
            <a:noFill/>
            <a:ln w="9525">
              <a:noFill/>
              <a:miter lim="800000"/>
              <a:headEnd/>
              <a:tailEnd/>
            </a:ln>
            <a:effectLst/>
          </p:spPr>
          <p:txBody>
            <a:bodyPr wrap="none">
              <a:prstTxWarp prst="textNoShape">
                <a:avLst/>
              </a:prstTxWarp>
              <a:spAutoFit/>
            </a:bodyPr>
            <a:lstStyle/>
            <a:p>
              <a:r>
                <a:rPr lang="en-US" u="sng" dirty="0">
                  <a:latin typeface="Gill Sans" pitchFamily="-65" charset="0"/>
                </a:rPr>
                <a:t>A</a:t>
              </a:r>
              <a:endParaRPr lang="en-US" dirty="0">
                <a:latin typeface="Gill Sans" pitchFamily="-65" charset="0"/>
              </a:endParaRPr>
            </a:p>
            <a:p>
              <a:r>
                <a:rPr lang="en-US" b="1" dirty="0">
                  <a:solidFill>
                    <a:srgbClr val="8B1630"/>
                  </a:solidFill>
                  <a:latin typeface="Gill Sans" pitchFamily="-65" charset="0"/>
                </a:rPr>
                <a:t>C</a:t>
              </a:r>
              <a:endParaRPr lang="en-US" dirty="0">
                <a:solidFill>
                  <a:srgbClr val="8B1630"/>
                </a:solidFill>
                <a:latin typeface="Gill Sans" pitchFamily="-65" charset="0"/>
              </a:endParaRPr>
            </a:p>
          </p:txBody>
        </p:sp>
        <p:sp>
          <p:nvSpPr>
            <p:cNvPr id="775199" name="Text Box 31"/>
            <p:cNvSpPr txBox="1">
              <a:spLocks noChangeArrowheads="1"/>
            </p:cNvSpPr>
            <p:nvPr/>
          </p:nvSpPr>
          <p:spPr bwMode="auto">
            <a:xfrm>
              <a:off x="3246" y="2350"/>
              <a:ext cx="306" cy="514"/>
            </a:xfrm>
            <a:prstGeom prst="rect">
              <a:avLst/>
            </a:prstGeom>
            <a:noFill/>
            <a:ln w="9525">
              <a:noFill/>
              <a:miter lim="800000"/>
              <a:headEnd/>
              <a:tailEnd/>
            </a:ln>
            <a:effectLst/>
          </p:spPr>
          <p:txBody>
            <a:bodyPr wrap="none">
              <a:prstTxWarp prst="textNoShape">
                <a:avLst/>
              </a:prstTxWarp>
              <a:spAutoFit/>
            </a:bodyPr>
            <a:lstStyle/>
            <a:p>
              <a:r>
                <a:rPr lang="en-US" u="sng" dirty="0">
                  <a:latin typeface="Gill Sans" pitchFamily="-65" charset="0"/>
                </a:rPr>
                <a:t>A</a:t>
              </a:r>
              <a:endParaRPr lang="en-US" dirty="0">
                <a:latin typeface="Gill Sans" pitchFamily="-65" charset="0"/>
              </a:endParaRPr>
            </a:p>
            <a:p>
              <a:r>
                <a:rPr lang="en-US" b="1" dirty="0">
                  <a:solidFill>
                    <a:srgbClr val="8B1630"/>
                  </a:solidFill>
                  <a:latin typeface="Gill Sans" pitchFamily="-65" charset="0"/>
                </a:rPr>
                <a:t>C</a:t>
              </a:r>
              <a:endParaRPr lang="en-US" dirty="0">
                <a:solidFill>
                  <a:srgbClr val="8B1630"/>
                </a:solidFill>
                <a:latin typeface="Gill Sans" pitchFamily="-65" charset="0"/>
              </a:endParaRPr>
            </a:p>
          </p:txBody>
        </p:sp>
        <p:sp>
          <p:nvSpPr>
            <p:cNvPr id="775200" name="Text Box 32"/>
            <p:cNvSpPr txBox="1">
              <a:spLocks noChangeArrowheads="1"/>
            </p:cNvSpPr>
            <p:nvPr/>
          </p:nvSpPr>
          <p:spPr bwMode="auto">
            <a:xfrm>
              <a:off x="3678" y="2341"/>
              <a:ext cx="255" cy="514"/>
            </a:xfrm>
            <a:prstGeom prst="rect">
              <a:avLst/>
            </a:prstGeom>
            <a:noFill/>
            <a:ln w="9525">
              <a:noFill/>
              <a:miter lim="800000"/>
              <a:headEnd/>
              <a:tailEnd/>
            </a:ln>
            <a:effectLst/>
          </p:spPr>
          <p:txBody>
            <a:bodyPr>
              <a:prstTxWarp prst="textNoShape">
                <a:avLst/>
              </a:prstTxWarp>
              <a:spAutoFit/>
            </a:bodyPr>
            <a:lstStyle/>
            <a:p>
              <a:r>
                <a:rPr lang="en-US" u="sng" dirty="0" smtClean="0">
                  <a:latin typeface="Gill Sans" pitchFamily="-65" charset="0"/>
                </a:rPr>
                <a:t>A</a:t>
              </a:r>
              <a:r>
                <a:rPr lang="en-US" dirty="0" smtClean="0">
                  <a:latin typeface="Gill Sans" pitchFamily="-65" charset="0"/>
                </a:rPr>
                <a:t>A</a:t>
              </a:r>
              <a:endParaRPr lang="en-US" dirty="0">
                <a:latin typeface="Gill Sans" pitchFamily="-65" charset="0"/>
              </a:endParaRPr>
            </a:p>
          </p:txBody>
        </p:sp>
        <p:sp>
          <p:nvSpPr>
            <p:cNvPr id="775201" name="Text Box 33"/>
            <p:cNvSpPr txBox="1">
              <a:spLocks noChangeArrowheads="1"/>
            </p:cNvSpPr>
            <p:nvPr/>
          </p:nvSpPr>
          <p:spPr bwMode="auto">
            <a:xfrm>
              <a:off x="2798" y="2341"/>
              <a:ext cx="258" cy="514"/>
            </a:xfrm>
            <a:prstGeom prst="rect">
              <a:avLst/>
            </a:prstGeom>
            <a:noFill/>
            <a:ln w="9525">
              <a:noFill/>
              <a:miter lim="800000"/>
              <a:headEnd/>
              <a:tailEnd/>
            </a:ln>
            <a:effectLst/>
          </p:spPr>
          <p:txBody>
            <a:bodyPr>
              <a:prstTxWarp prst="textNoShape">
                <a:avLst/>
              </a:prstTxWarp>
              <a:spAutoFit/>
            </a:bodyPr>
            <a:lstStyle/>
            <a:p>
              <a:r>
                <a:rPr lang="en-US" u="sng" dirty="0" smtClean="0">
                  <a:latin typeface="Gill Sans" pitchFamily="-65" charset="0"/>
                </a:rPr>
                <a:t>A</a:t>
              </a:r>
              <a:r>
                <a:rPr lang="en-US" dirty="0" smtClean="0">
                  <a:latin typeface="Gill Sans" pitchFamily="-65" charset="0"/>
                </a:rPr>
                <a:t>A</a:t>
              </a:r>
              <a:endParaRPr lang="en-US" dirty="0">
                <a:latin typeface="Gill Sans" pitchFamily="-65" charset="0"/>
              </a:endParaRPr>
            </a:p>
          </p:txBody>
        </p:sp>
        <p:sp>
          <p:nvSpPr>
            <p:cNvPr id="775202" name="Text Box 34"/>
            <p:cNvSpPr txBox="1">
              <a:spLocks noChangeArrowheads="1"/>
            </p:cNvSpPr>
            <p:nvPr/>
          </p:nvSpPr>
          <p:spPr bwMode="auto">
            <a:xfrm>
              <a:off x="2382" y="2341"/>
              <a:ext cx="256" cy="514"/>
            </a:xfrm>
            <a:prstGeom prst="rect">
              <a:avLst/>
            </a:prstGeom>
            <a:noFill/>
            <a:ln w="9525">
              <a:noFill/>
              <a:miter lim="800000"/>
              <a:headEnd/>
              <a:tailEnd/>
            </a:ln>
            <a:effectLst/>
          </p:spPr>
          <p:txBody>
            <a:bodyPr>
              <a:prstTxWarp prst="textNoShape">
                <a:avLst/>
              </a:prstTxWarp>
              <a:spAutoFit/>
            </a:bodyPr>
            <a:lstStyle/>
            <a:p>
              <a:r>
                <a:rPr lang="en-US" u="sng" dirty="0" smtClean="0">
                  <a:latin typeface="Gill Sans" pitchFamily="-65" charset="0"/>
                </a:rPr>
                <a:t>A</a:t>
              </a:r>
              <a:r>
                <a:rPr lang="en-US" dirty="0" smtClean="0">
                  <a:latin typeface="Gill Sans" pitchFamily="-65" charset="0"/>
                </a:rPr>
                <a:t>A</a:t>
              </a:r>
              <a:endParaRPr lang="en-US" dirty="0">
                <a:latin typeface="Gill Sans" pitchFamily="-65" charset="0"/>
              </a:endParaRPr>
            </a:p>
          </p:txBody>
        </p:sp>
        <p:sp>
          <p:nvSpPr>
            <p:cNvPr id="775203" name="Text Box 35"/>
            <p:cNvSpPr txBox="1">
              <a:spLocks noChangeArrowheads="1"/>
            </p:cNvSpPr>
            <p:nvPr/>
          </p:nvSpPr>
          <p:spPr bwMode="auto">
            <a:xfrm>
              <a:off x="1141" y="2341"/>
              <a:ext cx="257" cy="514"/>
            </a:xfrm>
            <a:prstGeom prst="rect">
              <a:avLst/>
            </a:prstGeom>
            <a:noFill/>
            <a:ln w="9525">
              <a:noFill/>
              <a:miter lim="800000"/>
              <a:headEnd/>
              <a:tailEnd/>
            </a:ln>
            <a:effectLst/>
          </p:spPr>
          <p:txBody>
            <a:bodyPr>
              <a:prstTxWarp prst="textNoShape">
                <a:avLst/>
              </a:prstTxWarp>
              <a:spAutoFit/>
            </a:bodyPr>
            <a:lstStyle/>
            <a:p>
              <a:r>
                <a:rPr lang="en-US" u="sng" dirty="0" smtClean="0">
                  <a:latin typeface="Gill Sans" pitchFamily="-65" charset="0"/>
                </a:rPr>
                <a:t>A</a:t>
              </a:r>
              <a:r>
                <a:rPr lang="en-US" dirty="0" smtClean="0">
                  <a:latin typeface="Gill Sans" pitchFamily="-65" charset="0"/>
                </a:rPr>
                <a:t>A</a:t>
              </a:r>
              <a:endParaRPr lang="en-US" dirty="0">
                <a:latin typeface="Gill Sans" pitchFamily="-65" charset="0"/>
              </a:endParaRPr>
            </a:p>
          </p:txBody>
        </p:sp>
      </p:grpSp>
      <p:pic>
        <p:nvPicPr>
          <p:cNvPr id="775204" name="Picture 36"/>
          <p:cNvPicPr>
            <a:picLocks noChangeAspect="1" noChangeArrowheads="1"/>
          </p:cNvPicPr>
          <p:nvPr/>
        </p:nvPicPr>
        <p:blipFill>
          <a:blip r:embed="rId3"/>
          <a:srcRect/>
          <a:stretch>
            <a:fillRect/>
          </a:stretch>
        </p:blipFill>
        <p:spPr bwMode="auto">
          <a:xfrm>
            <a:off x="250825" y="2106613"/>
            <a:ext cx="3821113" cy="2959100"/>
          </a:xfrm>
          <a:prstGeom prst="rect">
            <a:avLst/>
          </a:prstGeom>
          <a:noFill/>
        </p:spPr>
      </p:pic>
      <p:grpSp>
        <p:nvGrpSpPr>
          <p:cNvPr id="775205" name="Group 37"/>
          <p:cNvGrpSpPr>
            <a:grpSpLocks/>
          </p:cNvGrpSpPr>
          <p:nvPr/>
        </p:nvGrpSpPr>
        <p:grpSpPr bwMode="auto">
          <a:xfrm>
            <a:off x="754063" y="3213100"/>
            <a:ext cx="2894012" cy="3230563"/>
            <a:chOff x="534" y="2024"/>
            <a:chExt cx="2053" cy="2035"/>
          </a:xfrm>
        </p:grpSpPr>
        <p:sp>
          <p:nvSpPr>
            <p:cNvPr id="775206" name="Line 38"/>
            <p:cNvSpPr>
              <a:spLocks noChangeShapeType="1"/>
            </p:cNvSpPr>
            <p:nvPr/>
          </p:nvSpPr>
          <p:spPr bwMode="auto">
            <a:xfrm flipH="1">
              <a:off x="808" y="2024"/>
              <a:ext cx="1416" cy="1752"/>
            </a:xfrm>
            <a:prstGeom prst="line">
              <a:avLst/>
            </a:prstGeom>
            <a:noFill/>
            <a:ln w="28575">
              <a:solidFill>
                <a:schemeClr val="tx1"/>
              </a:solidFill>
              <a:round/>
              <a:headEnd type="stealth" w="med" len="med"/>
              <a:tailEnd/>
            </a:ln>
            <a:effectLst/>
          </p:spPr>
          <p:txBody>
            <a:bodyPr wrap="none" anchor="ctr">
              <a:prstTxWarp prst="textNoShape">
                <a:avLst/>
              </a:prstTxWarp>
            </a:bodyPr>
            <a:lstStyle/>
            <a:p>
              <a:endParaRPr lang="en-US"/>
            </a:p>
          </p:txBody>
        </p:sp>
        <p:sp>
          <p:nvSpPr>
            <p:cNvPr id="775207" name="Line 39"/>
            <p:cNvSpPr>
              <a:spLocks noChangeShapeType="1"/>
            </p:cNvSpPr>
            <p:nvPr/>
          </p:nvSpPr>
          <p:spPr bwMode="auto">
            <a:xfrm flipH="1">
              <a:off x="1896" y="2064"/>
              <a:ext cx="416" cy="1728"/>
            </a:xfrm>
            <a:prstGeom prst="line">
              <a:avLst/>
            </a:prstGeom>
            <a:noFill/>
            <a:ln w="28575">
              <a:solidFill>
                <a:schemeClr val="tx1"/>
              </a:solidFill>
              <a:round/>
              <a:headEnd type="stealth" w="med" len="med"/>
              <a:tailEnd/>
            </a:ln>
            <a:effectLst/>
          </p:spPr>
          <p:txBody>
            <a:bodyPr wrap="none" anchor="ctr">
              <a:prstTxWarp prst="textNoShape">
                <a:avLst/>
              </a:prstTxWarp>
            </a:bodyPr>
            <a:lstStyle/>
            <a:p>
              <a:endParaRPr lang="en-US"/>
            </a:p>
          </p:txBody>
        </p:sp>
        <p:sp>
          <p:nvSpPr>
            <p:cNvPr id="775208" name="Text Box 40"/>
            <p:cNvSpPr txBox="1">
              <a:spLocks noChangeArrowheads="1"/>
            </p:cNvSpPr>
            <p:nvPr/>
          </p:nvSpPr>
          <p:spPr bwMode="auto">
            <a:xfrm>
              <a:off x="534" y="3771"/>
              <a:ext cx="489" cy="288"/>
            </a:xfrm>
            <a:prstGeom prst="rect">
              <a:avLst/>
            </a:prstGeom>
            <a:noFill/>
            <a:ln w="9525">
              <a:noFill/>
              <a:miter lim="800000"/>
              <a:headEnd/>
              <a:tailEnd/>
            </a:ln>
            <a:effectLst/>
          </p:spPr>
          <p:txBody>
            <a:bodyPr wrap="none">
              <a:prstTxWarp prst="textNoShape">
                <a:avLst/>
              </a:prstTxWarp>
              <a:spAutoFit/>
            </a:bodyPr>
            <a:lstStyle/>
            <a:p>
              <a:r>
                <a:rPr lang="en-US">
                  <a:latin typeface="Gill Sans" pitchFamily="-65" charset="0"/>
                </a:rPr>
                <a:t>A/C</a:t>
              </a:r>
            </a:p>
          </p:txBody>
        </p:sp>
        <p:sp>
          <p:nvSpPr>
            <p:cNvPr id="775209" name="Text Box 41"/>
            <p:cNvSpPr txBox="1">
              <a:spLocks noChangeArrowheads="1"/>
            </p:cNvSpPr>
            <p:nvPr/>
          </p:nvSpPr>
          <p:spPr bwMode="auto">
            <a:xfrm>
              <a:off x="1246" y="3763"/>
              <a:ext cx="1341" cy="288"/>
            </a:xfrm>
            <a:prstGeom prst="rect">
              <a:avLst/>
            </a:prstGeom>
            <a:noFill/>
            <a:ln w="9525">
              <a:noFill/>
              <a:miter lim="800000"/>
              <a:headEnd/>
              <a:tailEnd/>
            </a:ln>
            <a:effectLst/>
          </p:spPr>
          <p:txBody>
            <a:bodyPr wrap="none">
              <a:prstTxWarp prst="textNoShape">
                <a:avLst/>
              </a:prstTxWarp>
              <a:spAutoFit/>
            </a:bodyPr>
            <a:lstStyle/>
            <a:p>
              <a:r>
                <a:rPr lang="en-US">
                  <a:latin typeface="Gill Sans" pitchFamily="-65" charset="0"/>
                </a:rPr>
                <a:t>Disease Gene</a:t>
              </a:r>
            </a:p>
          </p:txBody>
        </p:sp>
      </p:grpSp>
      <p:sp>
        <p:nvSpPr>
          <p:cNvPr id="42" name="Line 5"/>
          <p:cNvSpPr>
            <a:spLocks noChangeShapeType="1"/>
          </p:cNvSpPr>
          <p:nvPr/>
        </p:nvSpPr>
        <p:spPr bwMode="auto">
          <a:xfrm>
            <a:off x="457200" y="1246431"/>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 name="Right Arrow 1"/>
          <p:cNvSpPr/>
          <p:nvPr/>
        </p:nvSpPr>
        <p:spPr bwMode="auto">
          <a:xfrm>
            <a:off x="3657600" y="5943600"/>
            <a:ext cx="1524000" cy="533400"/>
          </a:xfrm>
          <a:prstGeom prst="rightArrow">
            <a:avLst/>
          </a:prstGeom>
          <a:solidFill>
            <a:schemeClr val="tx1">
              <a:lumMod val="75000"/>
              <a:lumOff val="2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3" name="TextBox 2"/>
          <p:cNvSpPr txBox="1"/>
          <p:nvPr/>
        </p:nvSpPr>
        <p:spPr>
          <a:xfrm>
            <a:off x="5486400" y="5257800"/>
            <a:ext cx="3048000" cy="1323439"/>
          </a:xfrm>
          <a:prstGeom prst="rect">
            <a:avLst/>
          </a:prstGeom>
          <a:noFill/>
        </p:spPr>
        <p:txBody>
          <a:bodyPr wrap="square" rtlCol="0">
            <a:spAutoFit/>
          </a:bodyPr>
          <a:lstStyle/>
          <a:p>
            <a:r>
              <a:rPr lang="en-US" dirty="0" smtClean="0"/>
              <a:t>Sequence genes in the region of linkage (shared among affected family members), and….</a:t>
            </a:r>
            <a:endParaRPr lang="en-US" dirty="0"/>
          </a:p>
        </p:txBody>
      </p:sp>
    </p:spTree>
    <p:extLst>
      <p:ext uri="{BB962C8B-B14F-4D97-AF65-F5344CB8AC3E}">
        <p14:creationId xmlns:p14="http://schemas.microsoft.com/office/powerpoint/2010/main" val="267731132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76194" name="Object 2"/>
          <p:cNvGraphicFramePr>
            <a:graphicFrameLocks noChangeAspect="1"/>
          </p:cNvGraphicFramePr>
          <p:nvPr/>
        </p:nvGraphicFramePr>
        <p:xfrm>
          <a:off x="228600" y="990600"/>
          <a:ext cx="4678363" cy="5486400"/>
        </p:xfrm>
        <a:graphic>
          <a:graphicData uri="http://schemas.openxmlformats.org/presentationml/2006/ole">
            <mc:AlternateContent xmlns:mc="http://schemas.openxmlformats.org/markup-compatibility/2006">
              <mc:Choice xmlns:v="urn:schemas-microsoft-com:vml" Requires="v">
                <p:oleObj spid="_x0000_s11503" name="Document" r:id="rId4" imgW="5486400" imgH="6434328" progId="Word.Document.8">
                  <p:embed/>
                </p:oleObj>
              </mc:Choice>
              <mc:Fallback>
                <p:oleObj name="Document" r:id="rId4" imgW="5486400" imgH="6434328"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990600"/>
                        <a:ext cx="4678363"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76195" name="Object 3"/>
          <p:cNvGraphicFramePr>
            <a:graphicFrameLocks noChangeAspect="1"/>
          </p:cNvGraphicFramePr>
          <p:nvPr/>
        </p:nvGraphicFramePr>
        <p:xfrm>
          <a:off x="4451350" y="990600"/>
          <a:ext cx="4692650" cy="5503863"/>
        </p:xfrm>
        <a:graphic>
          <a:graphicData uri="http://schemas.openxmlformats.org/presentationml/2006/ole">
            <mc:AlternateContent xmlns:mc="http://schemas.openxmlformats.org/markup-compatibility/2006">
              <mc:Choice xmlns:v="urn:schemas-microsoft-com:vml" Requires="v">
                <p:oleObj spid="_x0000_s11504" name="Document" r:id="rId6" imgW="5486400" imgH="6434328" progId="Word.Document.8">
                  <p:embed/>
                </p:oleObj>
              </mc:Choice>
              <mc:Fallback>
                <p:oleObj name="Document" r:id="rId6" imgW="5486400" imgH="6434328" progId="Word.Document.8">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51350" y="990600"/>
                        <a:ext cx="4692650" cy="5503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776196" name="Rectangle 4"/>
          <p:cNvSpPr>
            <a:spLocks noChangeArrowheads="1"/>
          </p:cNvSpPr>
          <p:nvPr/>
        </p:nvSpPr>
        <p:spPr bwMode="auto">
          <a:xfrm>
            <a:off x="2209800" y="3886200"/>
            <a:ext cx="228600" cy="152400"/>
          </a:xfrm>
          <a:prstGeom prst="rect">
            <a:avLst/>
          </a:prstGeom>
          <a:noFill/>
          <a:ln w="38100">
            <a:solidFill>
              <a:srgbClr val="FF0000"/>
            </a:solidFill>
            <a:miter lim="800000"/>
            <a:headEnd/>
            <a:tailEnd/>
          </a:ln>
          <a:effectLst/>
        </p:spPr>
        <p:txBody>
          <a:bodyPr wrap="none" anchor="ctr">
            <a:prstTxWarp prst="textNoShape">
              <a:avLst/>
            </a:prstTxWarp>
          </a:bodyPr>
          <a:lstStyle/>
          <a:p>
            <a:endParaRPr lang="en-US"/>
          </a:p>
        </p:txBody>
      </p:sp>
      <p:sp>
        <p:nvSpPr>
          <p:cNvPr id="776197" name="Oval 5"/>
          <p:cNvSpPr>
            <a:spLocks noChangeArrowheads="1"/>
          </p:cNvSpPr>
          <p:nvPr/>
        </p:nvSpPr>
        <p:spPr bwMode="auto">
          <a:xfrm>
            <a:off x="3581400" y="1981200"/>
            <a:ext cx="1981200" cy="1905000"/>
          </a:xfrm>
          <a:prstGeom prst="ellipse">
            <a:avLst/>
          </a:prstGeom>
          <a:solidFill>
            <a:schemeClr val="bg1">
              <a:lumMod val="75000"/>
            </a:schemeClr>
          </a:solidFill>
          <a:ln w="28575">
            <a:solidFill>
              <a:srgbClr val="000000"/>
            </a:solidFill>
            <a:round/>
            <a:headEnd/>
            <a:tailEnd/>
          </a:ln>
          <a:effectLst/>
        </p:spPr>
        <p:txBody>
          <a:bodyPr wrap="none" anchor="ctr">
            <a:prstTxWarp prst="textNoShape">
              <a:avLst/>
            </a:prstTxWarp>
          </a:bodyPr>
          <a:lstStyle/>
          <a:p>
            <a:pPr algn="ctr"/>
            <a:endParaRPr lang="en-US"/>
          </a:p>
        </p:txBody>
      </p:sp>
      <p:sp>
        <p:nvSpPr>
          <p:cNvPr id="776198" name="Text Box 6"/>
          <p:cNvSpPr txBox="1">
            <a:spLocks noChangeArrowheads="1"/>
          </p:cNvSpPr>
          <p:nvPr/>
        </p:nvSpPr>
        <p:spPr bwMode="auto">
          <a:xfrm>
            <a:off x="3810000" y="2473325"/>
            <a:ext cx="3581400" cy="854075"/>
          </a:xfrm>
          <a:prstGeom prst="rect">
            <a:avLst/>
          </a:prstGeom>
          <a:noFill/>
          <a:ln w="9525">
            <a:noFill/>
            <a:miter lim="800000"/>
            <a:headEnd/>
            <a:tailEnd/>
          </a:ln>
          <a:effectLst/>
        </p:spPr>
        <p:txBody>
          <a:bodyPr>
            <a:prstTxWarp prst="textNoShape">
              <a:avLst/>
            </a:prstTxWarp>
            <a:spAutoFit/>
          </a:bodyPr>
          <a:lstStyle/>
          <a:p>
            <a:pPr>
              <a:lnSpc>
                <a:spcPct val="50000"/>
              </a:lnSpc>
              <a:spcBef>
                <a:spcPct val="50000"/>
              </a:spcBef>
            </a:pPr>
            <a:r>
              <a:rPr lang="en-US" sz="2000">
                <a:latin typeface="Courier" pitchFamily="-65" charset="0"/>
              </a:rPr>
              <a:t>agaatttcat</a:t>
            </a:r>
          </a:p>
          <a:p>
            <a:pPr>
              <a:lnSpc>
                <a:spcPct val="50000"/>
              </a:lnSpc>
              <a:spcBef>
                <a:spcPct val="50000"/>
              </a:spcBef>
            </a:pPr>
            <a:r>
              <a:rPr lang="en-US" sz="2000">
                <a:latin typeface="Courier" pitchFamily="-65" charset="0"/>
              </a:rPr>
              <a:t>at</a:t>
            </a:r>
            <a:r>
              <a:rPr lang="en-US" sz="2000" b="1">
                <a:latin typeface="Courier" pitchFamily="-65" charset="0"/>
              </a:rPr>
              <a:t>CTT</a:t>
            </a:r>
            <a:r>
              <a:rPr lang="en-US" sz="2000">
                <a:latin typeface="Courier" pitchFamily="-65" charset="0"/>
              </a:rPr>
              <a:t>tggtg</a:t>
            </a:r>
          </a:p>
          <a:p>
            <a:pPr>
              <a:lnSpc>
                <a:spcPct val="50000"/>
              </a:lnSpc>
              <a:spcBef>
                <a:spcPct val="50000"/>
              </a:spcBef>
            </a:pPr>
            <a:r>
              <a:rPr lang="en-US" sz="2000">
                <a:latin typeface="Courier" pitchFamily="-65" charset="0"/>
              </a:rPr>
              <a:t>gaagaggaca</a:t>
            </a:r>
            <a:endParaRPr lang="en-US"/>
          </a:p>
        </p:txBody>
      </p:sp>
      <p:sp>
        <p:nvSpPr>
          <p:cNvPr id="776199" name="Rectangle 7"/>
          <p:cNvSpPr>
            <a:spLocks noChangeArrowheads="1"/>
          </p:cNvSpPr>
          <p:nvPr/>
        </p:nvSpPr>
        <p:spPr bwMode="auto">
          <a:xfrm>
            <a:off x="4114800" y="2679700"/>
            <a:ext cx="609600" cy="355600"/>
          </a:xfrm>
          <a:prstGeom prst="rect">
            <a:avLst/>
          </a:prstGeom>
          <a:noFill/>
          <a:ln w="38100">
            <a:solidFill>
              <a:srgbClr val="FF0000"/>
            </a:solidFill>
            <a:miter lim="800000"/>
            <a:headEnd/>
            <a:tailEnd/>
          </a:ln>
          <a:effectLst/>
        </p:spPr>
        <p:txBody>
          <a:bodyPr wrap="none" anchor="ctr">
            <a:prstTxWarp prst="textNoShape">
              <a:avLst/>
            </a:prstTxWarp>
          </a:bodyPr>
          <a:lstStyle/>
          <a:p>
            <a:endParaRPr lang="en-US"/>
          </a:p>
        </p:txBody>
      </p:sp>
      <p:sp>
        <p:nvSpPr>
          <p:cNvPr id="776200" name="Line 8"/>
          <p:cNvSpPr>
            <a:spLocks noChangeShapeType="1"/>
          </p:cNvSpPr>
          <p:nvPr/>
        </p:nvSpPr>
        <p:spPr bwMode="auto">
          <a:xfrm flipV="1">
            <a:off x="2209800" y="2286000"/>
            <a:ext cx="1600200" cy="1600200"/>
          </a:xfrm>
          <a:prstGeom prst="line">
            <a:avLst/>
          </a:prstGeom>
          <a:noFill/>
          <a:ln w="38100">
            <a:solidFill>
              <a:srgbClr val="000000"/>
            </a:solidFill>
            <a:round/>
            <a:headEnd/>
            <a:tailEnd/>
          </a:ln>
          <a:effectLst/>
        </p:spPr>
        <p:txBody>
          <a:bodyPr wrap="none" anchor="ctr">
            <a:prstTxWarp prst="textNoShape">
              <a:avLst/>
            </a:prstTxWarp>
          </a:bodyPr>
          <a:lstStyle/>
          <a:p>
            <a:endParaRPr lang="en-US"/>
          </a:p>
        </p:txBody>
      </p:sp>
      <p:sp>
        <p:nvSpPr>
          <p:cNvPr id="776201" name="Line 9"/>
          <p:cNvSpPr>
            <a:spLocks noChangeShapeType="1"/>
          </p:cNvSpPr>
          <p:nvPr/>
        </p:nvSpPr>
        <p:spPr bwMode="auto">
          <a:xfrm flipV="1">
            <a:off x="2438400" y="3886200"/>
            <a:ext cx="2209800" cy="152400"/>
          </a:xfrm>
          <a:prstGeom prst="line">
            <a:avLst/>
          </a:prstGeom>
          <a:noFill/>
          <a:ln w="38100">
            <a:solidFill>
              <a:srgbClr val="000000"/>
            </a:solidFill>
            <a:round/>
            <a:headEnd/>
            <a:tailEnd/>
          </a:ln>
          <a:effectLst/>
        </p:spPr>
        <p:txBody>
          <a:bodyPr wrap="none" anchor="ctr">
            <a:prstTxWarp prst="textNoShape">
              <a:avLst/>
            </a:prstTxWarp>
          </a:bodyPr>
          <a:lstStyle/>
          <a:p>
            <a:endParaRPr lang="en-US"/>
          </a:p>
        </p:txBody>
      </p:sp>
      <p:sp>
        <p:nvSpPr>
          <p:cNvPr id="776202" name="Text Box 10"/>
          <p:cNvSpPr txBox="1">
            <a:spLocks noChangeArrowheads="1"/>
          </p:cNvSpPr>
          <p:nvPr/>
        </p:nvSpPr>
        <p:spPr bwMode="auto">
          <a:xfrm>
            <a:off x="152400" y="211138"/>
            <a:ext cx="4718810" cy="646331"/>
          </a:xfrm>
          <a:prstGeom prst="rect">
            <a:avLst/>
          </a:prstGeom>
          <a:noFill/>
          <a:ln w="9525">
            <a:noFill/>
            <a:miter lim="800000"/>
            <a:headEnd/>
            <a:tailEnd/>
          </a:ln>
          <a:effectLst/>
        </p:spPr>
        <p:txBody>
          <a:bodyPr wrap="none">
            <a:prstTxWarp prst="textNoShape">
              <a:avLst/>
            </a:prstTxWarp>
            <a:spAutoFit/>
          </a:bodyPr>
          <a:lstStyle/>
          <a:p>
            <a:r>
              <a:rPr lang="en-US" sz="3600" dirty="0">
                <a:latin typeface="Gill Sans" pitchFamily="-65" charset="0"/>
              </a:rPr>
              <a:t>Cystic Fibrosis Mutation</a:t>
            </a:r>
          </a:p>
        </p:txBody>
      </p:sp>
      <p:sp>
        <p:nvSpPr>
          <p:cNvPr id="776205" name="Text Box 13"/>
          <p:cNvSpPr txBox="1">
            <a:spLocks noChangeArrowheads="1"/>
          </p:cNvSpPr>
          <p:nvPr/>
        </p:nvSpPr>
        <p:spPr bwMode="auto">
          <a:xfrm>
            <a:off x="3141669" y="1295400"/>
            <a:ext cx="2908304" cy="400050"/>
          </a:xfrm>
          <a:prstGeom prst="rect">
            <a:avLst/>
          </a:prstGeom>
          <a:solidFill>
            <a:schemeClr val="bg1"/>
          </a:solidFill>
          <a:ln w="38100">
            <a:solidFill>
              <a:schemeClr val="tx1"/>
            </a:solidFill>
            <a:miter lim="800000"/>
            <a:headEnd/>
            <a:tailEnd/>
          </a:ln>
          <a:effectLst/>
        </p:spPr>
        <p:txBody>
          <a:bodyPr wrap="none">
            <a:prstTxWarp prst="textNoShape">
              <a:avLst/>
            </a:prstTxWarp>
            <a:spAutoFit/>
          </a:bodyPr>
          <a:lstStyle/>
          <a:p>
            <a:pPr algn="ctr"/>
            <a:r>
              <a:rPr lang="en-US" dirty="0"/>
              <a:t>“Smoking gun</a:t>
            </a:r>
            <a:r>
              <a:rPr lang="en-US" dirty="0" smtClean="0"/>
              <a:t>” mutation</a:t>
            </a:r>
            <a:endParaRPr lang="en-US" dirty="0"/>
          </a:p>
        </p:txBody>
      </p:sp>
    </p:spTree>
    <p:extLst>
      <p:ext uri="{BB962C8B-B14F-4D97-AF65-F5344CB8AC3E}">
        <p14:creationId xmlns:p14="http://schemas.microsoft.com/office/powerpoint/2010/main" val="135157357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5410" name="Picture 2"/>
          <p:cNvPicPr>
            <a:picLocks noChangeAspect="1" noChangeArrowheads="1"/>
          </p:cNvPicPr>
          <p:nvPr/>
        </p:nvPicPr>
        <p:blipFill>
          <a:blip r:embed="rId3"/>
          <a:srcRect/>
          <a:stretch>
            <a:fillRect/>
          </a:stretch>
        </p:blipFill>
        <p:spPr bwMode="auto">
          <a:xfrm>
            <a:off x="355600" y="2209800"/>
            <a:ext cx="3544888" cy="703263"/>
          </a:xfrm>
          <a:prstGeom prst="rect">
            <a:avLst/>
          </a:prstGeom>
          <a:noFill/>
          <a:ln w="9525">
            <a:noFill/>
            <a:miter lim="800000"/>
            <a:headEnd/>
            <a:tailEnd/>
          </a:ln>
          <a:effectLst/>
        </p:spPr>
      </p:pic>
      <p:sp>
        <p:nvSpPr>
          <p:cNvPr id="785411" name="Line 3"/>
          <p:cNvSpPr>
            <a:spLocks noChangeShapeType="1"/>
          </p:cNvSpPr>
          <p:nvPr/>
        </p:nvSpPr>
        <p:spPr bwMode="auto">
          <a:xfrm flipH="1">
            <a:off x="203200" y="2895600"/>
            <a:ext cx="2895600" cy="152400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85412" name="Line 4"/>
          <p:cNvSpPr>
            <a:spLocks noChangeShapeType="1"/>
          </p:cNvSpPr>
          <p:nvPr/>
        </p:nvSpPr>
        <p:spPr bwMode="auto">
          <a:xfrm>
            <a:off x="3098800" y="2895600"/>
            <a:ext cx="1447800" cy="152400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85413" name="Rectangle 5"/>
          <p:cNvSpPr>
            <a:spLocks noChangeArrowheads="1"/>
          </p:cNvSpPr>
          <p:nvPr/>
        </p:nvSpPr>
        <p:spPr bwMode="auto">
          <a:xfrm>
            <a:off x="228600" y="4470400"/>
            <a:ext cx="4368800" cy="304800"/>
          </a:xfrm>
          <a:prstGeom prst="rect">
            <a:avLst/>
          </a:prstGeom>
          <a:solidFill>
            <a:srgbClr val="FFC488"/>
          </a:solidFill>
          <a:ln w="9525">
            <a:noFill/>
            <a:miter lim="800000"/>
            <a:headEnd/>
            <a:tailEnd/>
          </a:ln>
        </p:spPr>
        <p:txBody>
          <a:bodyPr>
            <a:prstTxWarp prst="textNoShape">
              <a:avLst/>
            </a:prstTxWarp>
          </a:bodyPr>
          <a:lstStyle/>
          <a:p>
            <a:endParaRPr lang="en-US"/>
          </a:p>
        </p:txBody>
      </p:sp>
      <p:sp>
        <p:nvSpPr>
          <p:cNvPr id="785414" name="Rectangle 6"/>
          <p:cNvSpPr>
            <a:spLocks noChangeArrowheads="1"/>
          </p:cNvSpPr>
          <p:nvPr/>
        </p:nvSpPr>
        <p:spPr bwMode="auto">
          <a:xfrm>
            <a:off x="228600" y="4445000"/>
            <a:ext cx="4368800" cy="38100"/>
          </a:xfrm>
          <a:prstGeom prst="rect">
            <a:avLst/>
          </a:prstGeom>
          <a:solidFill>
            <a:srgbClr val="000000"/>
          </a:solidFill>
          <a:ln w="9525">
            <a:noFill/>
            <a:miter lim="800000"/>
            <a:headEnd/>
            <a:tailEnd/>
          </a:ln>
        </p:spPr>
        <p:txBody>
          <a:bodyPr>
            <a:prstTxWarp prst="textNoShape">
              <a:avLst/>
            </a:prstTxWarp>
          </a:bodyPr>
          <a:lstStyle/>
          <a:p>
            <a:endParaRPr lang="en-US"/>
          </a:p>
        </p:txBody>
      </p:sp>
      <p:sp>
        <p:nvSpPr>
          <p:cNvPr id="785415" name="Freeform 7"/>
          <p:cNvSpPr>
            <a:spLocks/>
          </p:cNvSpPr>
          <p:nvPr/>
        </p:nvSpPr>
        <p:spPr bwMode="auto">
          <a:xfrm>
            <a:off x="4584700" y="4445000"/>
            <a:ext cx="38100" cy="330200"/>
          </a:xfrm>
          <a:custGeom>
            <a:avLst/>
            <a:gdLst/>
            <a:ahLst/>
            <a:cxnLst>
              <a:cxn ang="0">
                <a:pos x="27" y="0"/>
              </a:cxn>
              <a:cxn ang="0">
                <a:pos x="27" y="16"/>
              </a:cxn>
              <a:cxn ang="0">
                <a:pos x="27" y="208"/>
              </a:cxn>
              <a:cxn ang="0">
                <a:pos x="0" y="208"/>
              </a:cxn>
              <a:cxn ang="0">
                <a:pos x="0" y="16"/>
              </a:cxn>
              <a:cxn ang="0">
                <a:pos x="9" y="0"/>
              </a:cxn>
              <a:cxn ang="0">
                <a:pos x="27" y="0"/>
              </a:cxn>
            </a:cxnLst>
            <a:rect l="0" t="0" r="r" b="b"/>
            <a:pathLst>
              <a:path w="27" h="208">
                <a:moveTo>
                  <a:pt x="27" y="0"/>
                </a:moveTo>
                <a:lnTo>
                  <a:pt x="27" y="16"/>
                </a:lnTo>
                <a:lnTo>
                  <a:pt x="27" y="208"/>
                </a:lnTo>
                <a:lnTo>
                  <a:pt x="0" y="208"/>
                </a:lnTo>
                <a:lnTo>
                  <a:pt x="0" y="16"/>
                </a:lnTo>
                <a:lnTo>
                  <a:pt x="9" y="0"/>
                </a:lnTo>
                <a:lnTo>
                  <a:pt x="27" y="0"/>
                </a:lnTo>
                <a:close/>
              </a:path>
            </a:pathLst>
          </a:custGeom>
          <a:solidFill>
            <a:srgbClr val="000000"/>
          </a:solidFill>
          <a:ln w="9525">
            <a:noFill/>
            <a:round/>
            <a:headEnd/>
            <a:tailEnd/>
          </a:ln>
        </p:spPr>
        <p:txBody>
          <a:bodyPr>
            <a:prstTxWarp prst="textNoShape">
              <a:avLst/>
            </a:prstTxWarp>
          </a:bodyPr>
          <a:lstStyle/>
          <a:p>
            <a:endParaRPr lang="en-US"/>
          </a:p>
        </p:txBody>
      </p:sp>
      <p:sp>
        <p:nvSpPr>
          <p:cNvPr id="785416" name="Freeform 8"/>
          <p:cNvSpPr>
            <a:spLocks/>
          </p:cNvSpPr>
          <p:nvPr/>
        </p:nvSpPr>
        <p:spPr bwMode="auto">
          <a:xfrm>
            <a:off x="228600" y="4762500"/>
            <a:ext cx="4394200" cy="38100"/>
          </a:xfrm>
          <a:custGeom>
            <a:avLst/>
            <a:gdLst/>
            <a:ahLst/>
            <a:cxnLst>
              <a:cxn ang="0">
                <a:pos x="3114" y="24"/>
              </a:cxn>
              <a:cxn ang="0">
                <a:pos x="3096" y="24"/>
              </a:cxn>
              <a:cxn ang="0">
                <a:pos x="0" y="24"/>
              </a:cxn>
              <a:cxn ang="0">
                <a:pos x="0" y="0"/>
              </a:cxn>
              <a:cxn ang="0">
                <a:pos x="3096" y="0"/>
              </a:cxn>
              <a:cxn ang="0">
                <a:pos x="3114" y="8"/>
              </a:cxn>
              <a:cxn ang="0">
                <a:pos x="3114" y="24"/>
              </a:cxn>
            </a:cxnLst>
            <a:rect l="0" t="0" r="r" b="b"/>
            <a:pathLst>
              <a:path w="3114" h="24">
                <a:moveTo>
                  <a:pt x="3114" y="24"/>
                </a:moveTo>
                <a:lnTo>
                  <a:pt x="3096" y="24"/>
                </a:lnTo>
                <a:lnTo>
                  <a:pt x="0" y="24"/>
                </a:lnTo>
                <a:lnTo>
                  <a:pt x="0" y="0"/>
                </a:lnTo>
                <a:lnTo>
                  <a:pt x="3096" y="0"/>
                </a:lnTo>
                <a:lnTo>
                  <a:pt x="3114" y="8"/>
                </a:lnTo>
                <a:lnTo>
                  <a:pt x="3114" y="24"/>
                </a:lnTo>
                <a:close/>
              </a:path>
            </a:pathLst>
          </a:custGeom>
          <a:solidFill>
            <a:srgbClr val="000000"/>
          </a:solidFill>
          <a:ln w="9525">
            <a:noFill/>
            <a:round/>
            <a:headEnd/>
            <a:tailEnd/>
          </a:ln>
        </p:spPr>
        <p:txBody>
          <a:bodyPr>
            <a:prstTxWarp prst="textNoShape">
              <a:avLst/>
            </a:prstTxWarp>
          </a:bodyPr>
          <a:lstStyle/>
          <a:p>
            <a:endParaRPr lang="en-US"/>
          </a:p>
        </p:txBody>
      </p:sp>
      <p:sp>
        <p:nvSpPr>
          <p:cNvPr id="785417" name="Freeform 9"/>
          <p:cNvSpPr>
            <a:spLocks/>
          </p:cNvSpPr>
          <p:nvPr/>
        </p:nvSpPr>
        <p:spPr bwMode="auto">
          <a:xfrm>
            <a:off x="203200" y="4470400"/>
            <a:ext cx="38100" cy="330200"/>
          </a:xfrm>
          <a:custGeom>
            <a:avLst/>
            <a:gdLst/>
            <a:ahLst/>
            <a:cxnLst>
              <a:cxn ang="0">
                <a:pos x="0" y="208"/>
              </a:cxn>
              <a:cxn ang="0">
                <a:pos x="0" y="192"/>
              </a:cxn>
              <a:cxn ang="0">
                <a:pos x="0" y="0"/>
              </a:cxn>
              <a:cxn ang="0">
                <a:pos x="27" y="0"/>
              </a:cxn>
              <a:cxn ang="0">
                <a:pos x="27" y="192"/>
              </a:cxn>
              <a:cxn ang="0">
                <a:pos x="18" y="208"/>
              </a:cxn>
              <a:cxn ang="0">
                <a:pos x="0" y="208"/>
              </a:cxn>
            </a:cxnLst>
            <a:rect l="0" t="0" r="r" b="b"/>
            <a:pathLst>
              <a:path w="27" h="208">
                <a:moveTo>
                  <a:pt x="0" y="208"/>
                </a:moveTo>
                <a:lnTo>
                  <a:pt x="0" y="192"/>
                </a:lnTo>
                <a:lnTo>
                  <a:pt x="0" y="0"/>
                </a:lnTo>
                <a:lnTo>
                  <a:pt x="27" y="0"/>
                </a:lnTo>
                <a:lnTo>
                  <a:pt x="27" y="192"/>
                </a:lnTo>
                <a:lnTo>
                  <a:pt x="18" y="208"/>
                </a:lnTo>
                <a:lnTo>
                  <a:pt x="0" y="208"/>
                </a:lnTo>
                <a:close/>
              </a:path>
            </a:pathLst>
          </a:custGeom>
          <a:solidFill>
            <a:srgbClr val="000000"/>
          </a:solidFill>
          <a:ln w="9525">
            <a:noFill/>
            <a:round/>
            <a:headEnd/>
            <a:tailEnd/>
          </a:ln>
        </p:spPr>
        <p:txBody>
          <a:bodyPr>
            <a:prstTxWarp prst="textNoShape">
              <a:avLst/>
            </a:prstTxWarp>
          </a:bodyPr>
          <a:lstStyle/>
          <a:p>
            <a:endParaRPr lang="en-US"/>
          </a:p>
        </p:txBody>
      </p:sp>
      <p:sp>
        <p:nvSpPr>
          <p:cNvPr id="785418" name="Freeform 10"/>
          <p:cNvSpPr>
            <a:spLocks/>
          </p:cNvSpPr>
          <p:nvPr/>
        </p:nvSpPr>
        <p:spPr bwMode="auto">
          <a:xfrm>
            <a:off x="203200" y="4445000"/>
            <a:ext cx="4394200" cy="38100"/>
          </a:xfrm>
          <a:custGeom>
            <a:avLst/>
            <a:gdLst/>
            <a:ahLst/>
            <a:cxnLst>
              <a:cxn ang="0">
                <a:pos x="0" y="0"/>
              </a:cxn>
              <a:cxn ang="0">
                <a:pos x="18" y="0"/>
              </a:cxn>
              <a:cxn ang="0">
                <a:pos x="3114" y="0"/>
              </a:cxn>
              <a:cxn ang="0">
                <a:pos x="3114" y="24"/>
              </a:cxn>
              <a:cxn ang="0">
                <a:pos x="18" y="24"/>
              </a:cxn>
              <a:cxn ang="0">
                <a:pos x="0" y="16"/>
              </a:cxn>
              <a:cxn ang="0">
                <a:pos x="0" y="0"/>
              </a:cxn>
            </a:cxnLst>
            <a:rect l="0" t="0" r="r" b="b"/>
            <a:pathLst>
              <a:path w="3114" h="24">
                <a:moveTo>
                  <a:pt x="0" y="0"/>
                </a:moveTo>
                <a:lnTo>
                  <a:pt x="18" y="0"/>
                </a:lnTo>
                <a:lnTo>
                  <a:pt x="3114" y="0"/>
                </a:lnTo>
                <a:lnTo>
                  <a:pt x="3114" y="24"/>
                </a:lnTo>
                <a:lnTo>
                  <a:pt x="18" y="24"/>
                </a:lnTo>
                <a:lnTo>
                  <a:pt x="0" y="16"/>
                </a:lnTo>
                <a:lnTo>
                  <a:pt x="0" y="0"/>
                </a:lnTo>
                <a:close/>
              </a:path>
            </a:pathLst>
          </a:custGeom>
          <a:solidFill>
            <a:srgbClr val="000000"/>
          </a:solidFill>
          <a:ln w="9525">
            <a:noFill/>
            <a:round/>
            <a:headEnd/>
            <a:tailEnd/>
          </a:ln>
        </p:spPr>
        <p:txBody>
          <a:bodyPr>
            <a:prstTxWarp prst="textNoShape">
              <a:avLst/>
            </a:prstTxWarp>
          </a:bodyPr>
          <a:lstStyle/>
          <a:p>
            <a:endParaRPr lang="en-US"/>
          </a:p>
        </p:txBody>
      </p:sp>
      <p:sp>
        <p:nvSpPr>
          <p:cNvPr id="785419" name="Text Box 11"/>
          <p:cNvSpPr txBox="1">
            <a:spLocks noChangeArrowheads="1"/>
          </p:cNvSpPr>
          <p:nvPr/>
        </p:nvSpPr>
        <p:spPr bwMode="auto">
          <a:xfrm>
            <a:off x="449649" y="381000"/>
            <a:ext cx="8237151" cy="584776"/>
          </a:xfrm>
          <a:prstGeom prst="rect">
            <a:avLst/>
          </a:prstGeom>
          <a:noFill/>
          <a:ln w="9525">
            <a:noFill/>
            <a:miter lim="800000"/>
            <a:headEnd/>
            <a:tailEnd/>
          </a:ln>
          <a:effectLst/>
        </p:spPr>
        <p:txBody>
          <a:bodyPr wrap="none">
            <a:prstTxWarp prst="textNoShape">
              <a:avLst/>
            </a:prstTxWarp>
            <a:spAutoFit/>
          </a:bodyPr>
          <a:lstStyle/>
          <a:p>
            <a:r>
              <a:rPr lang="en-US" sz="3200" dirty="0">
                <a:solidFill>
                  <a:schemeClr val="tx2"/>
                </a:solidFill>
              </a:rPr>
              <a:t>Examples of genes for single-gene diseases</a:t>
            </a:r>
          </a:p>
        </p:txBody>
      </p:sp>
      <p:sp>
        <p:nvSpPr>
          <p:cNvPr id="785420" name="Line 12"/>
          <p:cNvSpPr>
            <a:spLocks noChangeShapeType="1"/>
          </p:cNvSpPr>
          <p:nvPr/>
        </p:nvSpPr>
        <p:spPr bwMode="auto">
          <a:xfrm>
            <a:off x="381000" y="1143000"/>
            <a:ext cx="8458200" cy="0"/>
          </a:xfrm>
          <a:prstGeom prst="line">
            <a:avLst/>
          </a:prstGeom>
          <a:noFill/>
          <a:ln w="28575">
            <a:solidFill>
              <a:srgbClr val="FF0000"/>
            </a:solidFill>
            <a:round/>
            <a:headEnd/>
            <a:tailEnd/>
          </a:ln>
          <a:effectLst/>
        </p:spPr>
        <p:txBody>
          <a:bodyPr wrap="none" anchor="ctr">
            <a:prstTxWarp prst="textNoShape">
              <a:avLst/>
            </a:prstTxWarp>
          </a:bodyPr>
          <a:lstStyle/>
          <a:p>
            <a:endParaRPr lang="en-US"/>
          </a:p>
        </p:txBody>
      </p:sp>
      <p:sp>
        <p:nvSpPr>
          <p:cNvPr id="785421" name="Text Box 13"/>
          <p:cNvSpPr txBox="1">
            <a:spLocks noChangeArrowheads="1"/>
          </p:cNvSpPr>
          <p:nvPr/>
        </p:nvSpPr>
        <p:spPr bwMode="auto">
          <a:xfrm>
            <a:off x="4800600" y="1524000"/>
            <a:ext cx="4183063" cy="4462463"/>
          </a:xfrm>
          <a:prstGeom prst="rect">
            <a:avLst/>
          </a:prstGeom>
          <a:noFill/>
          <a:ln w="9525">
            <a:solidFill>
              <a:schemeClr val="tx1"/>
            </a:solidFill>
            <a:miter lim="800000"/>
            <a:headEnd/>
            <a:tailEnd/>
          </a:ln>
          <a:effectLst/>
        </p:spPr>
        <p:txBody>
          <a:bodyPr wrap="square">
            <a:prstTxWarp prst="textNoShape">
              <a:avLst/>
            </a:prstTxWarp>
            <a:spAutoFit/>
          </a:bodyPr>
          <a:lstStyle/>
          <a:p>
            <a:pPr>
              <a:spcBef>
                <a:spcPct val="50000"/>
              </a:spcBef>
            </a:pPr>
            <a:r>
              <a:rPr lang="en-US" sz="2200" u="sng" dirty="0"/>
              <a:t>Over </a:t>
            </a:r>
            <a:r>
              <a:rPr lang="en-US" sz="2200" u="sng" dirty="0" smtClean="0"/>
              <a:t>3,000 </a:t>
            </a:r>
            <a:r>
              <a:rPr lang="en-US" sz="2200" u="sng" dirty="0"/>
              <a:t>have been identified</a:t>
            </a:r>
          </a:p>
          <a:p>
            <a:pPr>
              <a:spcBef>
                <a:spcPct val="50000"/>
              </a:spcBef>
            </a:pPr>
            <a:r>
              <a:rPr lang="en-US" sz="2200" dirty="0"/>
              <a:t>Sickle cell anemia</a:t>
            </a:r>
          </a:p>
          <a:p>
            <a:pPr>
              <a:spcBef>
                <a:spcPct val="50000"/>
              </a:spcBef>
            </a:pPr>
            <a:r>
              <a:rPr lang="en-US" sz="2200" dirty="0"/>
              <a:t>Muscular </a:t>
            </a:r>
            <a:r>
              <a:rPr lang="en-US" sz="2200" dirty="0" smtClean="0"/>
              <a:t>dystrophy</a:t>
            </a:r>
            <a:endParaRPr lang="en-US" sz="2200" dirty="0"/>
          </a:p>
          <a:p>
            <a:pPr>
              <a:spcBef>
                <a:spcPct val="50000"/>
              </a:spcBef>
            </a:pPr>
            <a:r>
              <a:rPr lang="en-US" sz="2200" dirty="0"/>
              <a:t>Cystic fibrosis</a:t>
            </a:r>
          </a:p>
          <a:p>
            <a:pPr>
              <a:spcBef>
                <a:spcPct val="50000"/>
              </a:spcBef>
            </a:pPr>
            <a:r>
              <a:rPr lang="en-US" sz="2200" dirty="0" smtClean="0"/>
              <a:t>Huntington’s </a:t>
            </a:r>
            <a:r>
              <a:rPr lang="en-US" sz="2200" dirty="0"/>
              <a:t>Disease</a:t>
            </a:r>
          </a:p>
          <a:p>
            <a:pPr>
              <a:spcBef>
                <a:spcPct val="50000"/>
              </a:spcBef>
            </a:pPr>
            <a:r>
              <a:rPr lang="en-US" sz="2200" dirty="0"/>
              <a:t>Rare forms of many diseases</a:t>
            </a:r>
          </a:p>
          <a:p>
            <a:pPr>
              <a:spcBef>
                <a:spcPct val="50000"/>
              </a:spcBef>
            </a:pPr>
            <a:r>
              <a:rPr lang="en-US" sz="2200" dirty="0"/>
              <a:t>	diabetes</a:t>
            </a:r>
          </a:p>
          <a:p>
            <a:pPr>
              <a:spcBef>
                <a:spcPct val="50000"/>
              </a:spcBef>
            </a:pPr>
            <a:r>
              <a:rPr lang="en-US" sz="2200" dirty="0"/>
              <a:t>	high blood pressure</a:t>
            </a:r>
          </a:p>
          <a:p>
            <a:pPr>
              <a:spcBef>
                <a:spcPct val="50000"/>
              </a:spcBef>
            </a:pPr>
            <a:r>
              <a:rPr lang="en-US" sz="2200" dirty="0"/>
              <a:t>	breast cancer</a:t>
            </a:r>
          </a:p>
        </p:txBody>
      </p:sp>
      <p:sp>
        <p:nvSpPr>
          <p:cNvPr id="785422" name="AutoShape 14"/>
          <p:cNvSpPr>
            <a:spLocks noChangeArrowheads="1"/>
          </p:cNvSpPr>
          <p:nvPr/>
        </p:nvSpPr>
        <p:spPr bwMode="auto">
          <a:xfrm>
            <a:off x="2303463" y="3962400"/>
            <a:ext cx="473075" cy="838200"/>
          </a:xfrm>
          <a:prstGeom prst="star4">
            <a:avLst>
              <a:gd name="adj" fmla="val 12500"/>
            </a:avLst>
          </a:prstGeom>
          <a:solidFill>
            <a:schemeClr val="hlink"/>
          </a:solidFill>
          <a:ln w="9525">
            <a:solidFill>
              <a:schemeClr val="tx1"/>
            </a:solidFill>
            <a:miter lim="800000"/>
            <a:headEnd/>
            <a:tailEnd/>
          </a:ln>
          <a:effectLst/>
        </p:spPr>
        <p:txBody>
          <a:bodyPr wrap="none" anchor="ctr">
            <a:prstTxWarp prst="textNoShape">
              <a:avLst/>
            </a:prstTxWarp>
          </a:bodyPr>
          <a:lstStyle/>
          <a:p>
            <a:endParaRPr lang="en-US"/>
          </a:p>
        </p:txBody>
      </p:sp>
      <p:sp>
        <p:nvSpPr>
          <p:cNvPr id="16" name="Rectangle 5"/>
          <p:cNvSpPr>
            <a:spLocks noChangeArrowheads="1"/>
          </p:cNvSpPr>
          <p:nvPr/>
        </p:nvSpPr>
        <p:spPr bwMode="auto">
          <a:xfrm>
            <a:off x="254000" y="4927600"/>
            <a:ext cx="4368800" cy="304800"/>
          </a:xfrm>
          <a:prstGeom prst="rect">
            <a:avLst/>
          </a:prstGeom>
          <a:solidFill>
            <a:srgbClr val="FFC488"/>
          </a:solidFill>
          <a:ln w="9525">
            <a:noFill/>
            <a:miter lim="800000"/>
            <a:headEnd/>
            <a:tailEnd/>
          </a:ln>
        </p:spPr>
        <p:txBody>
          <a:bodyPr>
            <a:prstTxWarp prst="textNoShape">
              <a:avLst/>
            </a:prstTxWarp>
          </a:bodyPr>
          <a:lstStyle/>
          <a:p>
            <a:endParaRPr lang="en-US"/>
          </a:p>
        </p:txBody>
      </p:sp>
      <p:sp>
        <p:nvSpPr>
          <p:cNvPr id="17" name="Rectangle 6"/>
          <p:cNvSpPr>
            <a:spLocks noChangeArrowheads="1"/>
          </p:cNvSpPr>
          <p:nvPr/>
        </p:nvSpPr>
        <p:spPr bwMode="auto">
          <a:xfrm>
            <a:off x="254000" y="4902200"/>
            <a:ext cx="4368800" cy="38100"/>
          </a:xfrm>
          <a:prstGeom prst="rect">
            <a:avLst/>
          </a:prstGeom>
          <a:solidFill>
            <a:srgbClr val="000000"/>
          </a:solidFill>
          <a:ln w="9525">
            <a:noFill/>
            <a:miter lim="800000"/>
            <a:headEnd/>
            <a:tailEnd/>
          </a:ln>
        </p:spPr>
        <p:txBody>
          <a:bodyPr>
            <a:prstTxWarp prst="textNoShape">
              <a:avLst/>
            </a:prstTxWarp>
          </a:bodyPr>
          <a:lstStyle/>
          <a:p>
            <a:endParaRPr lang="en-US"/>
          </a:p>
        </p:txBody>
      </p:sp>
      <p:sp>
        <p:nvSpPr>
          <p:cNvPr id="18" name="Freeform 7"/>
          <p:cNvSpPr>
            <a:spLocks/>
          </p:cNvSpPr>
          <p:nvPr/>
        </p:nvSpPr>
        <p:spPr bwMode="auto">
          <a:xfrm>
            <a:off x="4610100" y="4902200"/>
            <a:ext cx="38100" cy="330200"/>
          </a:xfrm>
          <a:custGeom>
            <a:avLst/>
            <a:gdLst/>
            <a:ahLst/>
            <a:cxnLst>
              <a:cxn ang="0">
                <a:pos x="27" y="0"/>
              </a:cxn>
              <a:cxn ang="0">
                <a:pos x="27" y="16"/>
              </a:cxn>
              <a:cxn ang="0">
                <a:pos x="27" y="208"/>
              </a:cxn>
              <a:cxn ang="0">
                <a:pos x="0" y="208"/>
              </a:cxn>
              <a:cxn ang="0">
                <a:pos x="0" y="16"/>
              </a:cxn>
              <a:cxn ang="0">
                <a:pos x="9" y="0"/>
              </a:cxn>
              <a:cxn ang="0">
                <a:pos x="27" y="0"/>
              </a:cxn>
            </a:cxnLst>
            <a:rect l="0" t="0" r="r" b="b"/>
            <a:pathLst>
              <a:path w="27" h="208">
                <a:moveTo>
                  <a:pt x="27" y="0"/>
                </a:moveTo>
                <a:lnTo>
                  <a:pt x="27" y="16"/>
                </a:lnTo>
                <a:lnTo>
                  <a:pt x="27" y="208"/>
                </a:lnTo>
                <a:lnTo>
                  <a:pt x="0" y="208"/>
                </a:lnTo>
                <a:lnTo>
                  <a:pt x="0" y="16"/>
                </a:lnTo>
                <a:lnTo>
                  <a:pt x="9" y="0"/>
                </a:lnTo>
                <a:lnTo>
                  <a:pt x="27" y="0"/>
                </a:lnTo>
                <a:close/>
              </a:path>
            </a:pathLst>
          </a:custGeom>
          <a:solidFill>
            <a:srgbClr val="000000"/>
          </a:solidFill>
          <a:ln w="9525">
            <a:noFill/>
            <a:round/>
            <a:headEnd/>
            <a:tailEnd/>
          </a:ln>
        </p:spPr>
        <p:txBody>
          <a:bodyPr>
            <a:prstTxWarp prst="textNoShape">
              <a:avLst/>
            </a:prstTxWarp>
          </a:bodyPr>
          <a:lstStyle/>
          <a:p>
            <a:endParaRPr lang="en-US"/>
          </a:p>
        </p:txBody>
      </p:sp>
      <p:sp>
        <p:nvSpPr>
          <p:cNvPr id="19" name="Freeform 8"/>
          <p:cNvSpPr>
            <a:spLocks/>
          </p:cNvSpPr>
          <p:nvPr/>
        </p:nvSpPr>
        <p:spPr bwMode="auto">
          <a:xfrm>
            <a:off x="254000" y="5219700"/>
            <a:ext cx="4394200" cy="38100"/>
          </a:xfrm>
          <a:custGeom>
            <a:avLst/>
            <a:gdLst/>
            <a:ahLst/>
            <a:cxnLst>
              <a:cxn ang="0">
                <a:pos x="3114" y="24"/>
              </a:cxn>
              <a:cxn ang="0">
                <a:pos x="3096" y="24"/>
              </a:cxn>
              <a:cxn ang="0">
                <a:pos x="0" y="24"/>
              </a:cxn>
              <a:cxn ang="0">
                <a:pos x="0" y="0"/>
              </a:cxn>
              <a:cxn ang="0">
                <a:pos x="3096" y="0"/>
              </a:cxn>
              <a:cxn ang="0">
                <a:pos x="3114" y="8"/>
              </a:cxn>
              <a:cxn ang="0">
                <a:pos x="3114" y="24"/>
              </a:cxn>
            </a:cxnLst>
            <a:rect l="0" t="0" r="r" b="b"/>
            <a:pathLst>
              <a:path w="3114" h="24">
                <a:moveTo>
                  <a:pt x="3114" y="24"/>
                </a:moveTo>
                <a:lnTo>
                  <a:pt x="3096" y="24"/>
                </a:lnTo>
                <a:lnTo>
                  <a:pt x="0" y="24"/>
                </a:lnTo>
                <a:lnTo>
                  <a:pt x="0" y="0"/>
                </a:lnTo>
                <a:lnTo>
                  <a:pt x="3096" y="0"/>
                </a:lnTo>
                <a:lnTo>
                  <a:pt x="3114" y="8"/>
                </a:lnTo>
                <a:lnTo>
                  <a:pt x="3114" y="24"/>
                </a:lnTo>
                <a:close/>
              </a:path>
            </a:pathLst>
          </a:custGeom>
          <a:solidFill>
            <a:srgbClr val="000000"/>
          </a:solidFill>
          <a:ln w="9525">
            <a:noFill/>
            <a:round/>
            <a:headEnd/>
            <a:tailEnd/>
          </a:ln>
        </p:spPr>
        <p:txBody>
          <a:bodyPr>
            <a:prstTxWarp prst="textNoShape">
              <a:avLst/>
            </a:prstTxWarp>
          </a:bodyPr>
          <a:lstStyle/>
          <a:p>
            <a:endParaRPr lang="en-US"/>
          </a:p>
        </p:txBody>
      </p:sp>
      <p:sp>
        <p:nvSpPr>
          <p:cNvPr id="20" name="Freeform 9"/>
          <p:cNvSpPr>
            <a:spLocks/>
          </p:cNvSpPr>
          <p:nvPr/>
        </p:nvSpPr>
        <p:spPr bwMode="auto">
          <a:xfrm>
            <a:off x="228600" y="4927600"/>
            <a:ext cx="38100" cy="330200"/>
          </a:xfrm>
          <a:custGeom>
            <a:avLst/>
            <a:gdLst/>
            <a:ahLst/>
            <a:cxnLst>
              <a:cxn ang="0">
                <a:pos x="0" y="208"/>
              </a:cxn>
              <a:cxn ang="0">
                <a:pos x="0" y="192"/>
              </a:cxn>
              <a:cxn ang="0">
                <a:pos x="0" y="0"/>
              </a:cxn>
              <a:cxn ang="0">
                <a:pos x="27" y="0"/>
              </a:cxn>
              <a:cxn ang="0">
                <a:pos x="27" y="192"/>
              </a:cxn>
              <a:cxn ang="0">
                <a:pos x="18" y="208"/>
              </a:cxn>
              <a:cxn ang="0">
                <a:pos x="0" y="208"/>
              </a:cxn>
            </a:cxnLst>
            <a:rect l="0" t="0" r="r" b="b"/>
            <a:pathLst>
              <a:path w="27" h="208">
                <a:moveTo>
                  <a:pt x="0" y="208"/>
                </a:moveTo>
                <a:lnTo>
                  <a:pt x="0" y="192"/>
                </a:lnTo>
                <a:lnTo>
                  <a:pt x="0" y="0"/>
                </a:lnTo>
                <a:lnTo>
                  <a:pt x="27" y="0"/>
                </a:lnTo>
                <a:lnTo>
                  <a:pt x="27" y="192"/>
                </a:lnTo>
                <a:lnTo>
                  <a:pt x="18" y="208"/>
                </a:lnTo>
                <a:lnTo>
                  <a:pt x="0" y="208"/>
                </a:lnTo>
                <a:close/>
              </a:path>
            </a:pathLst>
          </a:custGeom>
          <a:solidFill>
            <a:srgbClr val="000000"/>
          </a:solidFill>
          <a:ln w="9525">
            <a:noFill/>
            <a:round/>
            <a:headEnd/>
            <a:tailEnd/>
          </a:ln>
        </p:spPr>
        <p:txBody>
          <a:bodyPr>
            <a:prstTxWarp prst="textNoShape">
              <a:avLst/>
            </a:prstTxWarp>
          </a:bodyPr>
          <a:lstStyle/>
          <a:p>
            <a:endParaRPr lang="en-US"/>
          </a:p>
        </p:txBody>
      </p:sp>
      <p:sp>
        <p:nvSpPr>
          <p:cNvPr id="21" name="Freeform 10"/>
          <p:cNvSpPr>
            <a:spLocks/>
          </p:cNvSpPr>
          <p:nvPr/>
        </p:nvSpPr>
        <p:spPr bwMode="auto">
          <a:xfrm>
            <a:off x="228600" y="4902200"/>
            <a:ext cx="4394200" cy="38100"/>
          </a:xfrm>
          <a:custGeom>
            <a:avLst/>
            <a:gdLst/>
            <a:ahLst/>
            <a:cxnLst>
              <a:cxn ang="0">
                <a:pos x="0" y="0"/>
              </a:cxn>
              <a:cxn ang="0">
                <a:pos x="18" y="0"/>
              </a:cxn>
              <a:cxn ang="0">
                <a:pos x="3114" y="0"/>
              </a:cxn>
              <a:cxn ang="0">
                <a:pos x="3114" y="24"/>
              </a:cxn>
              <a:cxn ang="0">
                <a:pos x="18" y="24"/>
              </a:cxn>
              <a:cxn ang="0">
                <a:pos x="0" y="16"/>
              </a:cxn>
              <a:cxn ang="0">
                <a:pos x="0" y="0"/>
              </a:cxn>
            </a:cxnLst>
            <a:rect l="0" t="0" r="r" b="b"/>
            <a:pathLst>
              <a:path w="3114" h="24">
                <a:moveTo>
                  <a:pt x="0" y="0"/>
                </a:moveTo>
                <a:lnTo>
                  <a:pt x="18" y="0"/>
                </a:lnTo>
                <a:lnTo>
                  <a:pt x="3114" y="0"/>
                </a:lnTo>
                <a:lnTo>
                  <a:pt x="3114" y="24"/>
                </a:lnTo>
                <a:lnTo>
                  <a:pt x="18" y="24"/>
                </a:lnTo>
                <a:lnTo>
                  <a:pt x="0" y="16"/>
                </a:lnTo>
                <a:lnTo>
                  <a:pt x="0" y="0"/>
                </a:lnTo>
                <a:close/>
              </a:path>
            </a:pathLst>
          </a:custGeom>
          <a:solidFill>
            <a:srgbClr val="000000"/>
          </a:solidFill>
          <a:ln w="9525">
            <a:noFill/>
            <a:round/>
            <a:headEnd/>
            <a:tailEnd/>
          </a:ln>
        </p:spPr>
        <p:txBody>
          <a:bodyPr>
            <a:prstTxWarp prst="textNoShape">
              <a:avLst/>
            </a:prstTxWarp>
          </a:bodyPr>
          <a:lstStyle/>
          <a:p>
            <a:endParaRPr lang="en-US"/>
          </a:p>
        </p:txBody>
      </p:sp>
    </p:spTree>
    <p:extLst>
      <p:ext uri="{BB962C8B-B14F-4D97-AF65-F5344CB8AC3E}">
        <p14:creationId xmlns:p14="http://schemas.microsoft.com/office/powerpoint/2010/main" val="418114661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06400" y="304800"/>
            <a:ext cx="8737600" cy="1143000"/>
          </a:xfrm>
        </p:spPr>
        <p:txBody>
          <a:bodyPr/>
          <a:lstStyle/>
          <a:p>
            <a:r>
              <a:rPr lang="en-US" dirty="0" smtClean="0">
                <a:latin typeface="Trebuchet MS" charset="0"/>
                <a:ea typeface="Trebuchet MS" charset="0"/>
                <a:cs typeface="Trebuchet MS" charset="0"/>
              </a:rPr>
              <a:t>Complex traits</a:t>
            </a:r>
            <a:endParaRPr lang="en-US" i="1" dirty="0" smtClean="0">
              <a:latin typeface="Trebuchet MS" charset="0"/>
              <a:ea typeface="Trebuchet MS" charset="0"/>
              <a:cs typeface="Trebuchet MS" charset="0"/>
            </a:endParaRPr>
          </a:p>
        </p:txBody>
      </p:sp>
      <p:sp>
        <p:nvSpPr>
          <p:cNvPr id="35843" name="Text Box 3"/>
          <p:cNvSpPr txBox="1">
            <a:spLocks noChangeArrowheads="1"/>
          </p:cNvSpPr>
          <p:nvPr/>
        </p:nvSpPr>
        <p:spPr bwMode="auto">
          <a:xfrm>
            <a:off x="3636963" y="3657600"/>
            <a:ext cx="2511425" cy="830263"/>
          </a:xfrm>
          <a:prstGeom prst="rect">
            <a:avLst/>
          </a:prstGeom>
          <a:noFill/>
          <a:ln w="9525">
            <a:noFill/>
            <a:miter lim="800000"/>
            <a:headEnd/>
            <a:tailEnd/>
          </a:ln>
        </p:spPr>
        <p:txBody>
          <a:bodyPr wrap="none">
            <a:prstTxWarp prst="textNoShape">
              <a:avLst/>
            </a:prstTxWarp>
            <a:spAutoFit/>
          </a:bodyPr>
          <a:lstStyle/>
          <a:p>
            <a:pPr eaLnBrk="0" hangingPunct="0"/>
            <a:r>
              <a:rPr lang="en-US" sz="4800" b="1" i="1">
                <a:solidFill>
                  <a:srgbClr val="C0504D"/>
                </a:solidFill>
                <a:latin typeface="Trebuchet MS" charset="0"/>
                <a:ea typeface="Trebuchet MS" charset="0"/>
                <a:cs typeface="Trebuchet MS" charset="0"/>
              </a:rPr>
              <a:t>Disease</a:t>
            </a:r>
          </a:p>
        </p:txBody>
      </p:sp>
      <p:sp>
        <p:nvSpPr>
          <p:cNvPr id="35844" name="Text Box 4"/>
          <p:cNvSpPr txBox="1">
            <a:spLocks noChangeArrowheads="1"/>
          </p:cNvSpPr>
          <p:nvPr/>
        </p:nvSpPr>
        <p:spPr bwMode="auto">
          <a:xfrm>
            <a:off x="3387725" y="1981200"/>
            <a:ext cx="2828925" cy="830263"/>
          </a:xfrm>
          <a:prstGeom prst="rect">
            <a:avLst/>
          </a:prstGeom>
          <a:noFill/>
          <a:ln w="9525">
            <a:noFill/>
            <a:miter lim="800000"/>
            <a:headEnd/>
            <a:tailEnd/>
          </a:ln>
        </p:spPr>
        <p:txBody>
          <a:bodyPr wrap="none">
            <a:prstTxWarp prst="textNoShape">
              <a:avLst/>
            </a:prstTxWarp>
            <a:spAutoFit/>
          </a:bodyPr>
          <a:lstStyle/>
          <a:p>
            <a:pPr eaLnBrk="0" hangingPunct="0"/>
            <a:r>
              <a:rPr lang="en-US" sz="4800">
                <a:solidFill>
                  <a:schemeClr val="accent2"/>
                </a:solidFill>
                <a:latin typeface="Trebuchet MS" charset="0"/>
                <a:ea typeface="Trebuchet MS" charset="0"/>
                <a:cs typeface="Trebuchet MS" charset="0"/>
              </a:rPr>
              <a:t>Genotype</a:t>
            </a:r>
          </a:p>
        </p:txBody>
      </p:sp>
      <p:sp>
        <p:nvSpPr>
          <p:cNvPr id="35845" name="Text Box 5"/>
          <p:cNvSpPr txBox="1">
            <a:spLocks noChangeArrowheads="1"/>
          </p:cNvSpPr>
          <p:nvPr/>
        </p:nvSpPr>
        <p:spPr bwMode="auto">
          <a:xfrm>
            <a:off x="2971800" y="5341938"/>
            <a:ext cx="3660775" cy="830262"/>
          </a:xfrm>
          <a:prstGeom prst="rect">
            <a:avLst/>
          </a:prstGeom>
          <a:noFill/>
          <a:ln w="9525">
            <a:noFill/>
            <a:miter lim="800000"/>
            <a:headEnd/>
            <a:tailEnd/>
          </a:ln>
        </p:spPr>
        <p:txBody>
          <a:bodyPr wrap="none">
            <a:prstTxWarp prst="textNoShape">
              <a:avLst/>
            </a:prstTxWarp>
            <a:spAutoFit/>
          </a:bodyPr>
          <a:lstStyle/>
          <a:p>
            <a:pPr eaLnBrk="0" hangingPunct="0"/>
            <a:r>
              <a:rPr lang="en-US" sz="4800">
                <a:solidFill>
                  <a:schemeClr val="accent2"/>
                </a:solidFill>
                <a:latin typeface="Trebuchet MS" charset="0"/>
                <a:ea typeface="Trebuchet MS" charset="0"/>
                <a:cs typeface="Trebuchet MS" charset="0"/>
              </a:rPr>
              <a:t>Environment</a:t>
            </a:r>
          </a:p>
        </p:txBody>
      </p:sp>
      <p:grpSp>
        <p:nvGrpSpPr>
          <p:cNvPr id="35846" name="Group 31"/>
          <p:cNvGrpSpPr>
            <a:grpSpLocks/>
          </p:cNvGrpSpPr>
          <p:nvPr/>
        </p:nvGrpSpPr>
        <p:grpSpPr bwMode="auto">
          <a:xfrm>
            <a:off x="4090988" y="3008313"/>
            <a:ext cx="1422400" cy="533400"/>
            <a:chOff x="3929063" y="3124200"/>
            <a:chExt cx="1422400" cy="533400"/>
          </a:xfrm>
        </p:grpSpPr>
        <p:sp>
          <p:nvSpPr>
            <p:cNvPr id="35867" name="Line 6"/>
            <p:cNvSpPr>
              <a:spLocks noChangeShapeType="1"/>
            </p:cNvSpPr>
            <p:nvPr/>
          </p:nvSpPr>
          <p:spPr bwMode="auto">
            <a:xfrm>
              <a:off x="4741863" y="31242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68" name="Line 7"/>
            <p:cNvSpPr>
              <a:spLocks noChangeShapeType="1"/>
            </p:cNvSpPr>
            <p:nvPr/>
          </p:nvSpPr>
          <p:spPr bwMode="auto">
            <a:xfrm>
              <a:off x="4945063" y="31242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69" name="Line 8"/>
            <p:cNvSpPr>
              <a:spLocks noChangeShapeType="1"/>
            </p:cNvSpPr>
            <p:nvPr/>
          </p:nvSpPr>
          <p:spPr bwMode="auto">
            <a:xfrm>
              <a:off x="5148263" y="31242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70" name="Line 9"/>
            <p:cNvSpPr>
              <a:spLocks noChangeShapeType="1"/>
            </p:cNvSpPr>
            <p:nvPr/>
          </p:nvSpPr>
          <p:spPr bwMode="auto">
            <a:xfrm>
              <a:off x="5351463" y="31242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71" name="Line 10"/>
            <p:cNvSpPr>
              <a:spLocks noChangeShapeType="1"/>
            </p:cNvSpPr>
            <p:nvPr/>
          </p:nvSpPr>
          <p:spPr bwMode="auto">
            <a:xfrm>
              <a:off x="3929063" y="31242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72" name="Line 11"/>
            <p:cNvSpPr>
              <a:spLocks noChangeShapeType="1"/>
            </p:cNvSpPr>
            <p:nvPr/>
          </p:nvSpPr>
          <p:spPr bwMode="auto">
            <a:xfrm>
              <a:off x="4132263" y="31242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73" name="Line 12"/>
            <p:cNvSpPr>
              <a:spLocks noChangeShapeType="1"/>
            </p:cNvSpPr>
            <p:nvPr/>
          </p:nvSpPr>
          <p:spPr bwMode="auto">
            <a:xfrm>
              <a:off x="4335463" y="31242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74" name="Line 13"/>
            <p:cNvSpPr>
              <a:spLocks noChangeShapeType="1"/>
            </p:cNvSpPr>
            <p:nvPr/>
          </p:nvSpPr>
          <p:spPr bwMode="auto">
            <a:xfrm>
              <a:off x="4538663" y="31242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grpSp>
      <p:grpSp>
        <p:nvGrpSpPr>
          <p:cNvPr id="35847" name="Group 30"/>
          <p:cNvGrpSpPr>
            <a:grpSpLocks/>
          </p:cNvGrpSpPr>
          <p:nvPr/>
        </p:nvGrpSpPr>
        <p:grpSpPr bwMode="auto">
          <a:xfrm>
            <a:off x="4090988" y="4768850"/>
            <a:ext cx="1422400" cy="533400"/>
            <a:chOff x="3929063" y="4800600"/>
            <a:chExt cx="1422400" cy="533400"/>
          </a:xfrm>
        </p:grpSpPr>
        <p:sp>
          <p:nvSpPr>
            <p:cNvPr id="35859" name="Line 14"/>
            <p:cNvSpPr>
              <a:spLocks noChangeShapeType="1"/>
            </p:cNvSpPr>
            <p:nvPr/>
          </p:nvSpPr>
          <p:spPr bwMode="auto">
            <a:xfrm flipV="1">
              <a:off x="4741863" y="48006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60" name="Line 15"/>
            <p:cNvSpPr>
              <a:spLocks noChangeShapeType="1"/>
            </p:cNvSpPr>
            <p:nvPr/>
          </p:nvSpPr>
          <p:spPr bwMode="auto">
            <a:xfrm flipV="1">
              <a:off x="4945063" y="48006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61" name="Line 16"/>
            <p:cNvSpPr>
              <a:spLocks noChangeShapeType="1"/>
            </p:cNvSpPr>
            <p:nvPr/>
          </p:nvSpPr>
          <p:spPr bwMode="auto">
            <a:xfrm flipV="1">
              <a:off x="5148263" y="48006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62" name="Line 17"/>
            <p:cNvSpPr>
              <a:spLocks noChangeShapeType="1"/>
            </p:cNvSpPr>
            <p:nvPr/>
          </p:nvSpPr>
          <p:spPr bwMode="auto">
            <a:xfrm flipV="1">
              <a:off x="5351463" y="48006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63" name="Line 18"/>
            <p:cNvSpPr>
              <a:spLocks noChangeShapeType="1"/>
            </p:cNvSpPr>
            <p:nvPr/>
          </p:nvSpPr>
          <p:spPr bwMode="auto">
            <a:xfrm flipV="1">
              <a:off x="3929063" y="48006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64" name="Line 19"/>
            <p:cNvSpPr>
              <a:spLocks noChangeShapeType="1"/>
            </p:cNvSpPr>
            <p:nvPr/>
          </p:nvSpPr>
          <p:spPr bwMode="auto">
            <a:xfrm flipV="1">
              <a:off x="4132263" y="48006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65" name="Line 20"/>
            <p:cNvSpPr>
              <a:spLocks noChangeShapeType="1"/>
            </p:cNvSpPr>
            <p:nvPr/>
          </p:nvSpPr>
          <p:spPr bwMode="auto">
            <a:xfrm flipV="1">
              <a:off x="4335463" y="48006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66" name="Line 21"/>
            <p:cNvSpPr>
              <a:spLocks noChangeShapeType="1"/>
            </p:cNvSpPr>
            <p:nvPr/>
          </p:nvSpPr>
          <p:spPr bwMode="auto">
            <a:xfrm flipV="1">
              <a:off x="4538663" y="480060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grpSp>
      <p:sp>
        <p:nvSpPr>
          <p:cNvPr id="35849" name="Text Box 23"/>
          <p:cNvSpPr txBox="1">
            <a:spLocks noChangeArrowheads="1"/>
          </p:cNvSpPr>
          <p:nvPr/>
        </p:nvSpPr>
        <p:spPr bwMode="auto">
          <a:xfrm>
            <a:off x="6802438" y="3657600"/>
            <a:ext cx="2189162" cy="830263"/>
          </a:xfrm>
          <a:prstGeom prst="rect">
            <a:avLst/>
          </a:prstGeom>
          <a:noFill/>
          <a:ln w="9525">
            <a:noFill/>
            <a:miter lim="800000"/>
            <a:headEnd/>
            <a:tailEnd/>
          </a:ln>
        </p:spPr>
        <p:txBody>
          <a:bodyPr wrap="none">
            <a:prstTxWarp prst="textNoShape">
              <a:avLst/>
            </a:prstTxWarp>
            <a:spAutoFit/>
          </a:bodyPr>
          <a:lstStyle/>
          <a:p>
            <a:pPr eaLnBrk="0" hangingPunct="0"/>
            <a:r>
              <a:rPr lang="en-US" sz="4800">
                <a:solidFill>
                  <a:schemeClr val="accent2"/>
                </a:solidFill>
                <a:latin typeface="Trebuchet MS" charset="0"/>
                <a:ea typeface="Trebuchet MS" charset="0"/>
                <a:cs typeface="Trebuchet MS" charset="0"/>
              </a:rPr>
              <a:t>Chance</a:t>
            </a:r>
          </a:p>
        </p:txBody>
      </p:sp>
      <p:grpSp>
        <p:nvGrpSpPr>
          <p:cNvPr id="35851" name="Group 33"/>
          <p:cNvGrpSpPr>
            <a:grpSpLocks/>
          </p:cNvGrpSpPr>
          <p:nvPr/>
        </p:nvGrpSpPr>
        <p:grpSpPr bwMode="auto">
          <a:xfrm>
            <a:off x="6162675" y="3932238"/>
            <a:ext cx="542925" cy="381000"/>
            <a:chOff x="5934075" y="3987800"/>
            <a:chExt cx="542925" cy="381000"/>
          </a:xfrm>
        </p:grpSpPr>
        <p:sp>
          <p:nvSpPr>
            <p:cNvPr id="35853" name="Line 27"/>
            <p:cNvSpPr>
              <a:spLocks noChangeShapeType="1"/>
            </p:cNvSpPr>
            <p:nvPr/>
          </p:nvSpPr>
          <p:spPr bwMode="auto">
            <a:xfrm flipH="1" flipV="1">
              <a:off x="5934075" y="4171950"/>
              <a:ext cx="542925" cy="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54" name="Line 28"/>
            <p:cNvSpPr>
              <a:spLocks noChangeShapeType="1"/>
            </p:cNvSpPr>
            <p:nvPr/>
          </p:nvSpPr>
          <p:spPr bwMode="auto">
            <a:xfrm flipH="1" flipV="1">
              <a:off x="5934075" y="4368800"/>
              <a:ext cx="542925" cy="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55" name="Line 29"/>
            <p:cNvSpPr>
              <a:spLocks noChangeShapeType="1"/>
            </p:cNvSpPr>
            <p:nvPr/>
          </p:nvSpPr>
          <p:spPr bwMode="auto">
            <a:xfrm flipH="1" flipV="1">
              <a:off x="5934075" y="3987800"/>
              <a:ext cx="542925" cy="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grpSp>
      <p:sp>
        <p:nvSpPr>
          <p:cNvPr id="35852" name="Line 9"/>
          <p:cNvSpPr>
            <a:spLocks noChangeShapeType="1"/>
          </p:cNvSpPr>
          <p:nvPr/>
        </p:nvSpPr>
        <p:spPr bwMode="auto">
          <a:xfrm>
            <a:off x="685800" y="1295400"/>
            <a:ext cx="7848600" cy="0"/>
          </a:xfrm>
          <a:prstGeom prst="line">
            <a:avLst/>
          </a:prstGeom>
          <a:noFill/>
          <a:ln w="57150">
            <a:solidFill>
              <a:schemeClr val="accent2"/>
            </a:solidFill>
            <a:round/>
            <a:headEnd/>
            <a:tailEnd/>
          </a:ln>
        </p:spPr>
        <p:txBody>
          <a:bodyPr wrap="none" anchor="ctr">
            <a:prstTxWarp prst="textNoShape">
              <a:avLst/>
            </a:prstTxWarp>
          </a:bodyPr>
          <a:lstStyle/>
          <a:p>
            <a:endParaRPr lang="en-US"/>
          </a:p>
        </p:txBody>
      </p:sp>
      <p:sp>
        <p:nvSpPr>
          <p:cNvPr id="36" name="TextBox 35"/>
          <p:cNvSpPr txBox="1"/>
          <p:nvPr/>
        </p:nvSpPr>
        <p:spPr>
          <a:xfrm>
            <a:off x="152400" y="2590800"/>
            <a:ext cx="2971800" cy="2677656"/>
          </a:xfrm>
          <a:prstGeom prst="rect">
            <a:avLst/>
          </a:prstGeom>
          <a:solidFill>
            <a:schemeClr val="bg1">
              <a:lumMod val="95000"/>
            </a:schemeClr>
          </a:solidFill>
          <a:ln>
            <a:solidFill>
              <a:srgbClr val="4F81BD"/>
            </a:solidFill>
          </a:ln>
        </p:spPr>
        <p:txBody>
          <a:bodyPr wrap="square" rtlCol="0">
            <a:spAutoFit/>
          </a:bodyPr>
          <a:lstStyle/>
          <a:p>
            <a:pPr marL="342900" indent="-342900">
              <a:buFontTx/>
              <a:buChar char="-"/>
            </a:pPr>
            <a:r>
              <a:rPr lang="en-US" sz="2400" dirty="0" smtClean="0"/>
              <a:t>Many common and rare alleles</a:t>
            </a:r>
          </a:p>
          <a:p>
            <a:pPr marL="342900" indent="-342900">
              <a:buFontTx/>
              <a:buChar char="-"/>
            </a:pPr>
            <a:r>
              <a:rPr lang="en-US" sz="2400" dirty="0" smtClean="0"/>
              <a:t>Low penetrance</a:t>
            </a:r>
          </a:p>
          <a:p>
            <a:pPr marL="342900" indent="-342900">
              <a:buFontTx/>
              <a:buChar char="-"/>
            </a:pPr>
            <a:r>
              <a:rPr lang="en-US" sz="2400" dirty="0" smtClean="0"/>
              <a:t>Non-coding more than coding</a:t>
            </a:r>
          </a:p>
          <a:p>
            <a:pPr marL="342900" indent="-342900">
              <a:buFontTx/>
              <a:buChar char="-"/>
            </a:pPr>
            <a:r>
              <a:rPr lang="en-US" sz="2400" dirty="0" smtClean="0"/>
              <a:t>High variability in biological impact</a:t>
            </a:r>
            <a:endParaRPr lang="en-US" sz="2400" dirty="0"/>
          </a:p>
        </p:txBody>
      </p:sp>
    </p:spTree>
    <p:extLst>
      <p:ext uri="{BB962C8B-B14F-4D97-AF65-F5344CB8AC3E}">
        <p14:creationId xmlns:p14="http://schemas.microsoft.com/office/powerpoint/2010/main" val="419550229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2226" name="Object 2"/>
          <p:cNvGraphicFramePr>
            <a:graphicFrameLocks noChangeAspect="1"/>
          </p:cNvGraphicFramePr>
          <p:nvPr/>
        </p:nvGraphicFramePr>
        <p:xfrm>
          <a:off x="228600" y="609600"/>
          <a:ext cx="4678363" cy="5486400"/>
        </p:xfrm>
        <a:graphic>
          <a:graphicData uri="http://schemas.openxmlformats.org/presentationml/2006/ole">
            <mc:AlternateContent xmlns:mc="http://schemas.openxmlformats.org/markup-compatibility/2006">
              <mc:Choice xmlns:v="urn:schemas-microsoft-com:vml" Requires="v">
                <p:oleObj spid="_x0000_s1175" name="Document" r:id="rId4" imgW="5486400" imgH="6434328" progId="Word.Document.8">
                  <p:embed/>
                </p:oleObj>
              </mc:Choice>
              <mc:Fallback>
                <p:oleObj name="Document" r:id="rId4" imgW="5486400" imgH="6434328"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609600"/>
                        <a:ext cx="4678363"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52227" name="Text Box 14"/>
          <p:cNvSpPr txBox="1">
            <a:spLocks noChangeArrowheads="1"/>
          </p:cNvSpPr>
          <p:nvPr/>
        </p:nvSpPr>
        <p:spPr bwMode="auto">
          <a:xfrm>
            <a:off x="2133600" y="3451225"/>
            <a:ext cx="390525" cy="246063"/>
          </a:xfrm>
          <a:prstGeom prst="rect">
            <a:avLst/>
          </a:prstGeom>
          <a:solidFill>
            <a:schemeClr val="bg1"/>
          </a:solidFill>
          <a:ln w="9525">
            <a:solidFill>
              <a:srgbClr val="FF0000"/>
            </a:solidFill>
            <a:miter lim="800000"/>
            <a:headEnd/>
            <a:tailEnd/>
          </a:ln>
        </p:spPr>
        <p:txBody>
          <a:bodyPr wrap="none">
            <a:prstTxWarp prst="textNoShape">
              <a:avLst/>
            </a:prstTxWarp>
            <a:spAutoFit/>
          </a:bodyPr>
          <a:lstStyle/>
          <a:p>
            <a:r>
              <a:rPr lang="en-US" sz="1000"/>
              <a:t>C/T</a:t>
            </a:r>
          </a:p>
        </p:txBody>
      </p:sp>
      <p:pic>
        <p:nvPicPr>
          <p:cNvPr id="52228" name="Picture 16" descr="SNP diagram.png"/>
          <p:cNvPicPr>
            <a:picLocks noChangeAspect="1"/>
          </p:cNvPicPr>
          <p:nvPr/>
        </p:nvPicPr>
        <p:blipFill>
          <a:blip r:embed="rId6"/>
          <a:srcRect/>
          <a:stretch>
            <a:fillRect/>
          </a:stretch>
        </p:blipFill>
        <p:spPr bwMode="auto">
          <a:xfrm>
            <a:off x="5638800" y="2819400"/>
            <a:ext cx="2970213" cy="3721100"/>
          </a:xfrm>
          <a:prstGeom prst="rect">
            <a:avLst/>
          </a:prstGeom>
          <a:noFill/>
          <a:ln w="9525">
            <a:noFill/>
            <a:miter lim="800000"/>
            <a:headEnd/>
            <a:tailEnd/>
          </a:ln>
        </p:spPr>
      </p:pic>
      <p:grpSp>
        <p:nvGrpSpPr>
          <p:cNvPr id="2" name="Group 19"/>
          <p:cNvGrpSpPr>
            <a:grpSpLocks/>
          </p:cNvGrpSpPr>
          <p:nvPr/>
        </p:nvGrpSpPr>
        <p:grpSpPr bwMode="auto">
          <a:xfrm>
            <a:off x="4114800" y="2819400"/>
            <a:ext cx="5064125" cy="3810000"/>
            <a:chOff x="-685800" y="2667000"/>
            <a:chExt cx="5064125" cy="3810000"/>
          </a:xfrm>
        </p:grpSpPr>
        <p:sp>
          <p:nvSpPr>
            <p:cNvPr id="52238" name="Rectangle 18"/>
            <p:cNvSpPr>
              <a:spLocks noChangeArrowheads="1"/>
            </p:cNvSpPr>
            <p:nvPr/>
          </p:nvSpPr>
          <p:spPr bwMode="auto">
            <a:xfrm>
              <a:off x="-685800" y="2667000"/>
              <a:ext cx="5012607" cy="3810000"/>
            </a:xfrm>
            <a:prstGeom prst="rect">
              <a:avLst/>
            </a:prstGeom>
            <a:solidFill>
              <a:schemeClr val="bg1"/>
            </a:solidFill>
            <a:ln w="9525">
              <a:noFill/>
              <a:round/>
              <a:headEnd/>
              <a:tailEnd/>
            </a:ln>
          </p:spPr>
          <p:txBody>
            <a:bodyPr>
              <a:prstTxWarp prst="textNoShape">
                <a:avLst/>
              </a:prstTxWarp>
            </a:bodyPr>
            <a:lstStyle/>
            <a:p>
              <a:endParaRPr lang="en-US"/>
            </a:p>
          </p:txBody>
        </p:sp>
        <p:grpSp>
          <p:nvGrpSpPr>
            <p:cNvPr id="52239" name="Group 17"/>
            <p:cNvGrpSpPr>
              <a:grpSpLocks/>
            </p:cNvGrpSpPr>
            <p:nvPr/>
          </p:nvGrpSpPr>
          <p:grpSpPr bwMode="auto">
            <a:xfrm>
              <a:off x="-685800" y="3276600"/>
              <a:ext cx="5064125" cy="2457450"/>
              <a:chOff x="4156075" y="4019550"/>
              <a:chExt cx="5064125" cy="2457450"/>
            </a:xfrm>
          </p:grpSpPr>
          <p:sp>
            <p:nvSpPr>
              <p:cNvPr id="52240" name="Text Box 15"/>
              <p:cNvSpPr txBox="1">
                <a:spLocks noChangeArrowheads="1"/>
              </p:cNvSpPr>
              <p:nvPr/>
            </p:nvSpPr>
            <p:spPr bwMode="auto">
              <a:xfrm>
                <a:off x="4572000" y="4019550"/>
                <a:ext cx="4648200" cy="400050"/>
              </a:xfrm>
              <a:prstGeom prst="rect">
                <a:avLst/>
              </a:prstGeom>
              <a:noFill/>
              <a:ln w="9525">
                <a:noFill/>
                <a:miter lim="800000"/>
                <a:headEnd/>
                <a:tailEnd/>
              </a:ln>
            </p:spPr>
            <p:txBody>
              <a:bodyPr>
                <a:prstTxWarp prst="textNoShape">
                  <a:avLst/>
                </a:prstTxWarp>
                <a:spAutoFit/>
              </a:bodyPr>
              <a:lstStyle/>
              <a:p>
                <a:pPr>
                  <a:spcBef>
                    <a:spcPct val="50000"/>
                  </a:spcBef>
                </a:pPr>
                <a:r>
                  <a:rPr lang="en-US" i="1" u="sng">
                    <a:latin typeface="Trebuchet MS" charset="0"/>
                  </a:rPr>
                  <a:t>‘allele’ is one of the two bases</a:t>
                </a:r>
                <a:endParaRPr lang="en-US" u="sng">
                  <a:latin typeface="Trebuchet MS" charset="0"/>
                </a:endParaRPr>
              </a:p>
            </p:txBody>
          </p:sp>
          <p:grpSp>
            <p:nvGrpSpPr>
              <p:cNvPr id="52241" name="Group 15"/>
              <p:cNvGrpSpPr>
                <a:grpSpLocks/>
              </p:cNvGrpSpPr>
              <p:nvPr/>
            </p:nvGrpSpPr>
            <p:grpSpPr bwMode="auto">
              <a:xfrm>
                <a:off x="4156075" y="4876800"/>
                <a:ext cx="4879975" cy="1600200"/>
                <a:chOff x="4156260" y="4876800"/>
                <a:chExt cx="4879587" cy="1600200"/>
              </a:xfrm>
            </p:grpSpPr>
            <p:pic>
              <p:nvPicPr>
                <p:cNvPr id="52242" name="Picture 12" descr="1-million-ice-cream-cone.jpg"/>
                <p:cNvPicPr>
                  <a:picLocks noChangeAspect="1"/>
                </p:cNvPicPr>
                <p:nvPr/>
              </p:nvPicPr>
              <p:blipFill>
                <a:blip r:embed="rId7"/>
                <a:srcRect/>
                <a:stretch>
                  <a:fillRect/>
                </a:stretch>
              </p:blipFill>
              <p:spPr bwMode="auto">
                <a:xfrm>
                  <a:off x="5486400" y="4876800"/>
                  <a:ext cx="2400300" cy="1600200"/>
                </a:xfrm>
                <a:prstGeom prst="rect">
                  <a:avLst/>
                </a:prstGeom>
                <a:noFill/>
                <a:ln w="9525">
                  <a:noFill/>
                  <a:miter lim="800000"/>
                  <a:headEnd/>
                  <a:tailEnd/>
                </a:ln>
              </p:spPr>
            </p:pic>
            <p:sp>
              <p:nvSpPr>
                <p:cNvPr id="52243" name="TextBox 13"/>
                <p:cNvSpPr txBox="1">
                  <a:spLocks noChangeArrowheads="1"/>
                </p:cNvSpPr>
                <p:nvPr/>
              </p:nvSpPr>
              <p:spPr bwMode="auto">
                <a:xfrm>
                  <a:off x="4156260" y="5616714"/>
                  <a:ext cx="1558740" cy="707886"/>
                </a:xfrm>
                <a:prstGeom prst="rect">
                  <a:avLst/>
                </a:prstGeom>
                <a:noFill/>
                <a:ln w="9525">
                  <a:noFill/>
                  <a:miter lim="800000"/>
                  <a:headEnd/>
                  <a:tailEnd/>
                </a:ln>
              </p:spPr>
              <p:txBody>
                <a:bodyPr wrap="none">
                  <a:prstTxWarp prst="textNoShape">
                    <a:avLst/>
                  </a:prstTxWarp>
                  <a:spAutoFit/>
                </a:bodyPr>
                <a:lstStyle/>
                <a:p>
                  <a:r>
                    <a:rPr lang="en-US">
                      <a:latin typeface="Trebuchet MS" charset="0"/>
                      <a:ea typeface="Trebuchet MS" charset="0"/>
                      <a:cs typeface="Trebuchet MS" charset="0"/>
                    </a:rPr>
                    <a:t>C allele</a:t>
                  </a:r>
                </a:p>
                <a:p>
                  <a:r>
                    <a:rPr lang="en-US">
                      <a:latin typeface="Trebuchet MS" charset="0"/>
                      <a:ea typeface="Trebuchet MS" charset="0"/>
                      <a:cs typeface="Trebuchet MS" charset="0"/>
                    </a:rPr>
                    <a:t>(from mom)</a:t>
                  </a:r>
                </a:p>
              </p:txBody>
            </p:sp>
            <p:sp>
              <p:nvSpPr>
                <p:cNvPr id="52244" name="TextBox 14"/>
                <p:cNvSpPr txBox="1">
                  <a:spLocks noChangeArrowheads="1"/>
                </p:cNvSpPr>
                <p:nvPr/>
              </p:nvSpPr>
              <p:spPr bwMode="auto">
                <a:xfrm>
                  <a:off x="7620000" y="5616264"/>
                  <a:ext cx="1415847" cy="707886"/>
                </a:xfrm>
                <a:prstGeom prst="rect">
                  <a:avLst/>
                </a:prstGeom>
                <a:noFill/>
                <a:ln w="9525">
                  <a:noFill/>
                  <a:miter lim="800000"/>
                  <a:headEnd/>
                  <a:tailEnd/>
                </a:ln>
              </p:spPr>
              <p:txBody>
                <a:bodyPr wrap="none">
                  <a:prstTxWarp prst="textNoShape">
                    <a:avLst/>
                  </a:prstTxWarp>
                  <a:spAutoFit/>
                </a:bodyPr>
                <a:lstStyle/>
                <a:p>
                  <a:pPr algn="r"/>
                  <a:r>
                    <a:rPr lang="en-US" dirty="0" smtClean="0">
                      <a:latin typeface="Trebuchet MS" charset="0"/>
                      <a:ea typeface="Trebuchet MS" charset="0"/>
                      <a:cs typeface="Trebuchet MS" charset="0"/>
                    </a:rPr>
                    <a:t>T </a:t>
                  </a:r>
                  <a:r>
                    <a:rPr lang="en-US" dirty="0">
                      <a:latin typeface="Trebuchet MS" charset="0"/>
                      <a:ea typeface="Trebuchet MS" charset="0"/>
                      <a:cs typeface="Trebuchet MS" charset="0"/>
                    </a:rPr>
                    <a:t>allele</a:t>
                  </a:r>
                </a:p>
                <a:p>
                  <a:pPr algn="r"/>
                  <a:r>
                    <a:rPr lang="en-US" dirty="0">
                      <a:latin typeface="Trebuchet MS" charset="0"/>
                      <a:ea typeface="Trebuchet MS" charset="0"/>
                      <a:cs typeface="Trebuchet MS" charset="0"/>
                    </a:rPr>
                    <a:t>(from dad)</a:t>
                  </a:r>
                </a:p>
              </p:txBody>
            </p:sp>
          </p:grpSp>
        </p:grpSp>
      </p:grpSp>
      <p:sp>
        <p:nvSpPr>
          <p:cNvPr id="52230" name="Rectangle 4"/>
          <p:cNvSpPr>
            <a:spLocks noChangeArrowheads="1"/>
          </p:cNvSpPr>
          <p:nvPr/>
        </p:nvSpPr>
        <p:spPr bwMode="auto">
          <a:xfrm>
            <a:off x="2209800" y="3505200"/>
            <a:ext cx="228600" cy="152400"/>
          </a:xfrm>
          <a:prstGeom prst="rect">
            <a:avLst/>
          </a:prstGeom>
          <a:noFill/>
          <a:ln w="38100">
            <a:solidFill>
              <a:srgbClr val="FF0000"/>
            </a:solidFill>
            <a:miter lim="800000"/>
            <a:headEnd/>
            <a:tailEnd/>
          </a:ln>
        </p:spPr>
        <p:txBody>
          <a:bodyPr wrap="none" anchor="ctr">
            <a:prstTxWarp prst="textNoShape">
              <a:avLst/>
            </a:prstTxWarp>
          </a:bodyPr>
          <a:lstStyle/>
          <a:p>
            <a:endParaRPr lang="en-US"/>
          </a:p>
        </p:txBody>
      </p:sp>
      <p:sp>
        <p:nvSpPr>
          <p:cNvPr id="52231" name="Oval 5"/>
          <p:cNvSpPr>
            <a:spLocks noChangeArrowheads="1"/>
          </p:cNvSpPr>
          <p:nvPr/>
        </p:nvSpPr>
        <p:spPr bwMode="auto">
          <a:xfrm>
            <a:off x="3581400" y="1600200"/>
            <a:ext cx="1981200" cy="1905000"/>
          </a:xfrm>
          <a:prstGeom prst="ellipse">
            <a:avLst/>
          </a:prstGeom>
          <a:solidFill>
            <a:schemeClr val="accent1"/>
          </a:solidFill>
          <a:ln w="28575">
            <a:solidFill>
              <a:srgbClr val="FF0000"/>
            </a:solidFill>
            <a:round/>
            <a:headEnd/>
            <a:tailEnd/>
          </a:ln>
        </p:spPr>
        <p:txBody>
          <a:bodyPr wrap="none" anchor="ctr">
            <a:prstTxWarp prst="textNoShape">
              <a:avLst/>
            </a:prstTxWarp>
          </a:bodyPr>
          <a:lstStyle/>
          <a:p>
            <a:pPr algn="ctr"/>
            <a:endParaRPr lang="en-US">
              <a:latin typeface="Times" charset="0"/>
            </a:endParaRPr>
          </a:p>
        </p:txBody>
      </p:sp>
      <p:sp>
        <p:nvSpPr>
          <p:cNvPr id="52232" name="Text Box 6"/>
          <p:cNvSpPr txBox="1">
            <a:spLocks noChangeArrowheads="1"/>
          </p:cNvSpPr>
          <p:nvPr/>
        </p:nvSpPr>
        <p:spPr bwMode="auto">
          <a:xfrm>
            <a:off x="3810000" y="2092325"/>
            <a:ext cx="3581400" cy="887413"/>
          </a:xfrm>
          <a:prstGeom prst="rect">
            <a:avLst/>
          </a:prstGeom>
          <a:noFill/>
          <a:ln w="9525">
            <a:noFill/>
            <a:miter lim="800000"/>
            <a:headEnd/>
            <a:tailEnd/>
          </a:ln>
        </p:spPr>
        <p:txBody>
          <a:bodyPr>
            <a:prstTxWarp prst="textNoShape">
              <a:avLst/>
            </a:prstTxWarp>
            <a:spAutoFit/>
          </a:bodyPr>
          <a:lstStyle/>
          <a:p>
            <a:pPr>
              <a:lnSpc>
                <a:spcPct val="50000"/>
              </a:lnSpc>
              <a:spcBef>
                <a:spcPct val="50000"/>
              </a:spcBef>
            </a:pPr>
            <a:r>
              <a:rPr lang="en-US">
                <a:latin typeface="Courier" charset="0"/>
              </a:rPr>
              <a:t>agaatttcat</a:t>
            </a:r>
          </a:p>
          <a:p>
            <a:pPr>
              <a:lnSpc>
                <a:spcPct val="50000"/>
              </a:lnSpc>
              <a:spcBef>
                <a:spcPct val="50000"/>
              </a:spcBef>
            </a:pPr>
            <a:r>
              <a:rPr lang="en-US">
                <a:latin typeface="Courier" charset="0"/>
              </a:rPr>
              <a:t>at</a:t>
            </a:r>
            <a:r>
              <a:rPr lang="en-US" b="1">
                <a:latin typeface="Courier" charset="0"/>
              </a:rPr>
              <a:t>[C/T]</a:t>
            </a:r>
            <a:r>
              <a:rPr lang="en-US">
                <a:latin typeface="Courier" charset="0"/>
              </a:rPr>
              <a:t>tgg</a:t>
            </a:r>
          </a:p>
          <a:p>
            <a:pPr>
              <a:lnSpc>
                <a:spcPct val="50000"/>
              </a:lnSpc>
              <a:spcBef>
                <a:spcPct val="50000"/>
              </a:spcBef>
            </a:pPr>
            <a:r>
              <a:rPr lang="en-US">
                <a:latin typeface="Courier" charset="0"/>
              </a:rPr>
              <a:t>gaagaggaca</a:t>
            </a:r>
            <a:endParaRPr lang="en-US">
              <a:latin typeface="Times" charset="0"/>
            </a:endParaRPr>
          </a:p>
        </p:txBody>
      </p:sp>
      <p:sp>
        <p:nvSpPr>
          <p:cNvPr id="52233" name="Line 8"/>
          <p:cNvSpPr>
            <a:spLocks noChangeShapeType="1"/>
          </p:cNvSpPr>
          <p:nvPr/>
        </p:nvSpPr>
        <p:spPr bwMode="auto">
          <a:xfrm flipV="1">
            <a:off x="2209800" y="1911350"/>
            <a:ext cx="1631950" cy="1593850"/>
          </a:xfrm>
          <a:prstGeom prst="line">
            <a:avLst/>
          </a:prstGeom>
          <a:noFill/>
          <a:ln w="38100">
            <a:solidFill>
              <a:srgbClr val="FF0000"/>
            </a:solidFill>
            <a:round/>
            <a:headEnd/>
            <a:tailEnd/>
          </a:ln>
        </p:spPr>
        <p:txBody>
          <a:bodyPr wrap="none" anchor="ctr">
            <a:prstTxWarp prst="textNoShape">
              <a:avLst/>
            </a:prstTxWarp>
          </a:bodyPr>
          <a:lstStyle/>
          <a:p>
            <a:endParaRPr lang="en-US"/>
          </a:p>
        </p:txBody>
      </p:sp>
      <p:sp>
        <p:nvSpPr>
          <p:cNvPr id="52234" name="Line 9"/>
          <p:cNvSpPr>
            <a:spLocks noChangeShapeType="1"/>
          </p:cNvSpPr>
          <p:nvPr/>
        </p:nvSpPr>
        <p:spPr bwMode="auto">
          <a:xfrm flipV="1">
            <a:off x="2438400" y="3505200"/>
            <a:ext cx="2209800" cy="152400"/>
          </a:xfrm>
          <a:prstGeom prst="line">
            <a:avLst/>
          </a:prstGeom>
          <a:noFill/>
          <a:ln w="38100">
            <a:solidFill>
              <a:srgbClr val="FF0000"/>
            </a:solidFill>
            <a:round/>
            <a:headEnd/>
            <a:tailEnd/>
          </a:ln>
        </p:spPr>
        <p:txBody>
          <a:bodyPr wrap="none" anchor="ctr">
            <a:prstTxWarp prst="textNoShape">
              <a:avLst/>
            </a:prstTxWarp>
          </a:bodyPr>
          <a:lstStyle/>
          <a:p>
            <a:endParaRPr lang="en-US"/>
          </a:p>
        </p:txBody>
      </p:sp>
      <p:sp>
        <p:nvSpPr>
          <p:cNvPr id="52237" name="Text Box 13"/>
          <p:cNvSpPr txBox="1">
            <a:spLocks noChangeArrowheads="1"/>
          </p:cNvSpPr>
          <p:nvPr/>
        </p:nvSpPr>
        <p:spPr bwMode="auto">
          <a:xfrm>
            <a:off x="4114800" y="1066800"/>
            <a:ext cx="4093363" cy="400110"/>
          </a:xfrm>
          <a:prstGeom prst="rect">
            <a:avLst/>
          </a:prstGeom>
          <a:solidFill>
            <a:schemeClr val="bg1"/>
          </a:solidFill>
          <a:ln w="38100">
            <a:solidFill>
              <a:schemeClr val="bg2"/>
            </a:solidFill>
            <a:miter lim="800000"/>
            <a:headEnd/>
            <a:tailEnd/>
          </a:ln>
        </p:spPr>
        <p:txBody>
          <a:bodyPr wrap="none">
            <a:prstTxWarp prst="textNoShape">
              <a:avLst/>
            </a:prstTxWarp>
            <a:spAutoFit/>
          </a:bodyPr>
          <a:lstStyle/>
          <a:p>
            <a:pPr algn="ctr"/>
            <a:r>
              <a:rPr lang="en-US">
                <a:latin typeface="Trebuchet MS" charset="0"/>
              </a:rPr>
              <a:t>“single nucleotide polymorphism”</a:t>
            </a:r>
          </a:p>
        </p:txBody>
      </p:sp>
    </p:spTree>
    <p:extLst>
      <p:ext uri="{BB962C8B-B14F-4D97-AF65-F5344CB8AC3E}">
        <p14:creationId xmlns:p14="http://schemas.microsoft.com/office/powerpoint/2010/main" val="915236005"/>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2179530" y="1493774"/>
            <a:ext cx="4665556" cy="4665556"/>
          </a:xfrm>
          <a:prstGeom prst="ellipse">
            <a:avLst/>
          </a:prstGeom>
          <a:noFill/>
          <a:ln w="254000" cap="flat" cmpd="sng" algn="ctr">
            <a:solidFill>
              <a:schemeClr val="accent2">
                <a:lumMod val="60000"/>
                <a:lumOff val="40000"/>
              </a:schemeClr>
            </a:solidFill>
            <a:prstDash val="solid"/>
            <a:round/>
            <a:headEnd type="none" w="med" len="med"/>
            <a:tailEnd type="none" w="med" len="med"/>
          </a:ln>
          <a:effectLst>
            <a:outerShdw blurRad="50800" dist="139700" dir="4200000" algn="br">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3724820" y="197796"/>
            <a:ext cx="1630324" cy="646331"/>
          </a:xfrm>
          <a:prstGeom prst="rect">
            <a:avLst/>
          </a:prstGeom>
          <a:noFill/>
        </p:spPr>
        <p:txBody>
          <a:bodyPr wrap="none" rtlCol="0">
            <a:spAutoFit/>
          </a:bodyPr>
          <a:lstStyle/>
          <a:p>
            <a:r>
              <a:rPr lang="en-US" sz="3600" i="1" dirty="0" smtClean="0">
                <a:latin typeface="Calibri"/>
                <a:cs typeface="Calibri"/>
              </a:rPr>
              <a:t>Patient</a:t>
            </a:r>
            <a:endParaRPr lang="en-US" sz="3600" i="1" dirty="0">
              <a:latin typeface="Calibri"/>
              <a:cs typeface="Calibri"/>
            </a:endParaRPr>
          </a:p>
        </p:txBody>
      </p:sp>
      <p:pic>
        <p:nvPicPr>
          <p:cNvPr id="15" name="Picture 14" descr="PatientComplaintHandlingSoftwar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481833" y="907078"/>
            <a:ext cx="2116299" cy="1407194"/>
          </a:xfrm>
          <a:prstGeom prst="rect">
            <a:avLst/>
          </a:prstGeom>
        </p:spPr>
      </p:pic>
      <p:grpSp>
        <p:nvGrpSpPr>
          <p:cNvPr id="2" name="Group 24"/>
          <p:cNvGrpSpPr/>
          <p:nvPr/>
        </p:nvGrpSpPr>
        <p:grpSpPr>
          <a:xfrm>
            <a:off x="199393" y="1191999"/>
            <a:ext cx="3052393" cy="2803671"/>
            <a:chOff x="199393" y="1191999"/>
            <a:chExt cx="3052393" cy="2803671"/>
          </a:xfrm>
        </p:grpSpPr>
        <p:cxnSp>
          <p:nvCxnSpPr>
            <p:cNvPr id="7" name="Straight Arrow Connector 6"/>
            <p:cNvCxnSpPr/>
            <p:nvPr/>
          </p:nvCxnSpPr>
          <p:spPr>
            <a:xfrm rot="5400000">
              <a:off x="2540062" y="2248710"/>
              <a:ext cx="374783" cy="333124"/>
            </a:xfrm>
            <a:prstGeom prst="straightConnector1">
              <a:avLst/>
            </a:prstGeom>
            <a:ln w="254000" cap="flat" cmpd="sng" algn="ctr">
              <a:solidFill>
                <a:schemeClr val="accent2">
                  <a:lumMod val="75000"/>
                </a:schemeClr>
              </a:solidFill>
              <a:prstDash val="solid"/>
              <a:round/>
              <a:headEnd type="none" w="med" len="med"/>
              <a:tailEnd type="stealth" w="med" len="med"/>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199393" y="1191999"/>
              <a:ext cx="2037211" cy="1200329"/>
            </a:xfrm>
            <a:prstGeom prst="rect">
              <a:avLst/>
            </a:prstGeom>
            <a:noFill/>
          </p:spPr>
          <p:txBody>
            <a:bodyPr wrap="none" rtlCol="0">
              <a:spAutoFit/>
            </a:bodyPr>
            <a:lstStyle/>
            <a:p>
              <a:r>
                <a:rPr lang="en-US" sz="3600" i="1" dirty="0" smtClean="0">
                  <a:latin typeface="Calibri"/>
                  <a:cs typeface="Calibri"/>
                </a:rPr>
                <a:t>genomic</a:t>
              </a:r>
            </a:p>
            <a:p>
              <a:r>
                <a:rPr lang="en-US" sz="3600" i="1" dirty="0" smtClean="0">
                  <a:latin typeface="Calibri"/>
                  <a:cs typeface="Calibri"/>
                </a:rPr>
                <a:t>discovery</a:t>
              </a:r>
              <a:endParaRPr lang="en-US" sz="3600" i="1" dirty="0">
                <a:latin typeface="Calibri"/>
                <a:cs typeface="Calibri"/>
              </a:endParaRPr>
            </a:p>
          </p:txBody>
        </p:sp>
        <p:pic>
          <p:nvPicPr>
            <p:cNvPr id="16" name="Picture 15" descr="DNA.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flipH="1">
              <a:off x="1566275" y="2731536"/>
              <a:ext cx="1685511" cy="1264134"/>
            </a:xfrm>
            <a:prstGeom prst="rect">
              <a:avLst/>
            </a:prstGeom>
          </p:spPr>
        </p:pic>
      </p:grpSp>
      <p:grpSp>
        <p:nvGrpSpPr>
          <p:cNvPr id="5" name="Group 26"/>
          <p:cNvGrpSpPr/>
          <p:nvPr/>
        </p:nvGrpSpPr>
        <p:grpSpPr>
          <a:xfrm>
            <a:off x="4341604" y="4877614"/>
            <a:ext cx="4711760" cy="1837250"/>
            <a:chOff x="4341604" y="4877614"/>
            <a:chExt cx="4711760" cy="1837250"/>
          </a:xfrm>
        </p:grpSpPr>
        <p:cxnSp>
          <p:nvCxnSpPr>
            <p:cNvPr id="18" name="Straight Arrow Connector 17"/>
            <p:cNvCxnSpPr/>
            <p:nvPr/>
          </p:nvCxnSpPr>
          <p:spPr>
            <a:xfrm flipV="1">
              <a:off x="4341604" y="6172200"/>
              <a:ext cx="434846" cy="19639"/>
            </a:xfrm>
            <a:prstGeom prst="straightConnector1">
              <a:avLst/>
            </a:prstGeom>
            <a:ln w="254000" cap="flat" cmpd="sng" algn="ctr">
              <a:solidFill>
                <a:schemeClr val="accent2">
                  <a:lumMod val="75000"/>
                </a:schemeClr>
              </a:solidFill>
              <a:prstDash val="solid"/>
              <a:round/>
              <a:headEnd type="none" w="med" len="med"/>
              <a:tailEnd type="stealth" w="med" len="med"/>
            </a:ln>
            <a:effectLst/>
          </p:spPr>
          <p:style>
            <a:lnRef idx="2">
              <a:schemeClr val="accent1"/>
            </a:lnRef>
            <a:fillRef idx="0">
              <a:schemeClr val="accent1"/>
            </a:fillRef>
            <a:effectRef idx="1">
              <a:schemeClr val="accent1"/>
            </a:effectRef>
            <a:fontRef idx="minor">
              <a:schemeClr val="tx1"/>
            </a:fontRef>
          </p:style>
        </p:cxnSp>
        <p:pic>
          <p:nvPicPr>
            <p:cNvPr id="29" name="Picture 28" descr="emboj2008253f2a.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4843061" y="4877614"/>
              <a:ext cx="1971302" cy="1501618"/>
            </a:xfrm>
            <a:prstGeom prst="rect">
              <a:avLst/>
            </a:prstGeom>
          </p:spPr>
        </p:pic>
        <p:sp>
          <p:nvSpPr>
            <p:cNvPr id="20" name="TextBox 19"/>
            <p:cNvSpPr txBox="1"/>
            <p:nvPr/>
          </p:nvSpPr>
          <p:spPr>
            <a:xfrm>
              <a:off x="6860436" y="5514535"/>
              <a:ext cx="2192928" cy="1200329"/>
            </a:xfrm>
            <a:prstGeom prst="rect">
              <a:avLst/>
            </a:prstGeom>
            <a:noFill/>
          </p:spPr>
          <p:txBody>
            <a:bodyPr wrap="none" rtlCol="0">
              <a:spAutoFit/>
            </a:bodyPr>
            <a:lstStyle/>
            <a:p>
              <a:r>
                <a:rPr lang="en-US" sz="3600" i="1" dirty="0" smtClean="0">
                  <a:latin typeface="Calibri"/>
                  <a:cs typeface="Calibri"/>
                </a:rPr>
                <a:t>functional</a:t>
              </a:r>
            </a:p>
            <a:p>
              <a:r>
                <a:rPr lang="en-US" sz="3600" i="1" dirty="0" smtClean="0">
                  <a:latin typeface="Calibri"/>
                  <a:cs typeface="Calibri"/>
                </a:rPr>
                <a:t>validation</a:t>
              </a:r>
              <a:endParaRPr lang="en-US" sz="3600" i="1" dirty="0">
                <a:latin typeface="Calibri"/>
                <a:cs typeface="Calibri"/>
              </a:endParaRPr>
            </a:p>
          </p:txBody>
        </p:sp>
      </p:grpSp>
      <p:cxnSp>
        <p:nvCxnSpPr>
          <p:cNvPr id="23" name="Straight Arrow Connector 22"/>
          <p:cNvCxnSpPr/>
          <p:nvPr/>
        </p:nvCxnSpPr>
        <p:spPr>
          <a:xfrm rot="16200000" flipV="1">
            <a:off x="5748858" y="1836922"/>
            <a:ext cx="300626" cy="317121"/>
          </a:xfrm>
          <a:prstGeom prst="straightConnector1">
            <a:avLst/>
          </a:prstGeom>
          <a:ln w="254000" cap="flat" cmpd="sng" algn="ctr">
            <a:solidFill>
              <a:schemeClr val="accent2">
                <a:lumMod val="75000"/>
              </a:schemeClr>
            </a:solidFill>
            <a:prstDash val="solid"/>
            <a:round/>
            <a:headEnd type="none" w="med" len="med"/>
            <a:tailEnd type="stealth" w="med" len="med"/>
          </a:ln>
          <a:effectLst/>
        </p:spPr>
        <p:style>
          <a:lnRef idx="2">
            <a:schemeClr val="accent1"/>
          </a:lnRef>
          <a:fillRef idx="0">
            <a:schemeClr val="accent1"/>
          </a:fillRef>
          <a:effectRef idx="1">
            <a:schemeClr val="accent1"/>
          </a:effectRef>
          <a:fontRef idx="minor">
            <a:schemeClr val="tx1"/>
          </a:fontRef>
        </p:style>
      </p:cxnSp>
      <p:grpSp>
        <p:nvGrpSpPr>
          <p:cNvPr id="6" name="Group 27"/>
          <p:cNvGrpSpPr/>
          <p:nvPr/>
        </p:nvGrpSpPr>
        <p:grpSpPr>
          <a:xfrm>
            <a:off x="5844710" y="914400"/>
            <a:ext cx="3146891" cy="3464721"/>
            <a:chOff x="5844710" y="914400"/>
            <a:chExt cx="3146891" cy="3464721"/>
          </a:xfrm>
        </p:grpSpPr>
        <p:sp>
          <p:nvSpPr>
            <p:cNvPr id="21" name="TextBox 20"/>
            <p:cNvSpPr txBox="1"/>
            <p:nvPr/>
          </p:nvSpPr>
          <p:spPr>
            <a:xfrm>
              <a:off x="6674777" y="914400"/>
              <a:ext cx="2316824" cy="1754327"/>
            </a:xfrm>
            <a:prstGeom prst="rect">
              <a:avLst/>
            </a:prstGeom>
            <a:noFill/>
          </p:spPr>
          <p:txBody>
            <a:bodyPr wrap="square" rtlCol="0">
              <a:spAutoFit/>
            </a:bodyPr>
            <a:lstStyle/>
            <a:p>
              <a:r>
                <a:rPr lang="en-US" sz="3600" i="1" dirty="0" smtClean="0">
                  <a:latin typeface="Calibri"/>
                  <a:cs typeface="Calibri"/>
                </a:rPr>
                <a:t>drug and biomarker discovery</a:t>
              </a:r>
              <a:endParaRPr lang="en-US" sz="3600" i="1" dirty="0">
                <a:latin typeface="Calibri"/>
                <a:cs typeface="Calibri"/>
              </a:endParaRPr>
            </a:p>
          </p:txBody>
        </p:sp>
        <p:cxnSp>
          <p:nvCxnSpPr>
            <p:cNvPr id="22" name="Straight Arrow Connector 21"/>
            <p:cNvCxnSpPr/>
            <p:nvPr/>
          </p:nvCxnSpPr>
          <p:spPr>
            <a:xfrm rot="5400000" flipH="1" flipV="1">
              <a:off x="6708763" y="4205734"/>
              <a:ext cx="264321" cy="82454"/>
            </a:xfrm>
            <a:prstGeom prst="straightConnector1">
              <a:avLst/>
            </a:prstGeom>
            <a:ln w="254000" cap="flat" cmpd="sng" algn="ctr">
              <a:solidFill>
                <a:schemeClr val="accent2">
                  <a:lumMod val="75000"/>
                </a:schemeClr>
              </a:solidFill>
              <a:prstDash val="solid"/>
              <a:round/>
              <a:headEnd type="none" w="med" len="med"/>
              <a:tailEnd type="stealth" w="med" len="med"/>
            </a:ln>
            <a:effectLst/>
          </p:spPr>
          <p:style>
            <a:lnRef idx="2">
              <a:schemeClr val="accent1"/>
            </a:lnRef>
            <a:fillRef idx="0">
              <a:schemeClr val="accent1"/>
            </a:fillRef>
            <a:effectRef idx="1">
              <a:schemeClr val="accent1"/>
            </a:effectRef>
            <a:fontRef idx="minor">
              <a:schemeClr val="tx1"/>
            </a:fontRef>
          </p:style>
        </p:cxnSp>
        <p:pic>
          <p:nvPicPr>
            <p:cNvPr id="30" name="Picture 29" descr="pocket.jp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5844710" y="2765751"/>
              <a:ext cx="1974725" cy="1195705"/>
            </a:xfrm>
            <a:prstGeom prst="rect">
              <a:avLst/>
            </a:prstGeom>
          </p:spPr>
        </p:pic>
      </p:grpSp>
      <p:sp>
        <p:nvSpPr>
          <p:cNvPr id="37" name="TextBox 36"/>
          <p:cNvSpPr txBox="1"/>
          <p:nvPr/>
        </p:nvSpPr>
        <p:spPr>
          <a:xfrm>
            <a:off x="3358810" y="3477150"/>
            <a:ext cx="2362345" cy="769441"/>
          </a:xfrm>
          <a:prstGeom prst="rect">
            <a:avLst/>
          </a:prstGeom>
          <a:solidFill>
            <a:schemeClr val="bg1">
              <a:lumMod val="85000"/>
            </a:schemeClr>
          </a:solidFill>
        </p:spPr>
        <p:txBody>
          <a:bodyPr wrap="none" rtlCol="0">
            <a:spAutoFit/>
          </a:bodyPr>
          <a:lstStyle/>
          <a:p>
            <a:r>
              <a:rPr lang="en-US" sz="4400" dirty="0" smtClean="0">
                <a:solidFill>
                  <a:schemeClr val="tx2"/>
                </a:solidFill>
                <a:latin typeface="Calibri"/>
                <a:cs typeface="Calibri"/>
              </a:rPr>
              <a:t>The Cycle</a:t>
            </a:r>
            <a:endParaRPr lang="en-US" sz="4400" dirty="0">
              <a:solidFill>
                <a:schemeClr val="tx2"/>
              </a:solidFill>
              <a:latin typeface="Calibri"/>
              <a:cs typeface="Calibri"/>
            </a:endParaRPr>
          </a:p>
        </p:txBody>
      </p:sp>
      <p:grpSp>
        <p:nvGrpSpPr>
          <p:cNvPr id="14" name="Group 13"/>
          <p:cNvGrpSpPr/>
          <p:nvPr/>
        </p:nvGrpSpPr>
        <p:grpSpPr>
          <a:xfrm>
            <a:off x="161296" y="4441556"/>
            <a:ext cx="3724904" cy="2273308"/>
            <a:chOff x="161296" y="4441556"/>
            <a:chExt cx="3724904" cy="2273308"/>
          </a:xfrm>
        </p:grpSpPr>
        <p:cxnSp>
          <p:nvCxnSpPr>
            <p:cNvPr id="8" name="Straight Arrow Connector 7"/>
            <p:cNvCxnSpPr/>
            <p:nvPr/>
          </p:nvCxnSpPr>
          <p:spPr>
            <a:xfrm rot="16200000" flipH="1">
              <a:off x="2117360" y="4579896"/>
              <a:ext cx="441890" cy="165209"/>
            </a:xfrm>
            <a:prstGeom prst="straightConnector1">
              <a:avLst/>
            </a:prstGeom>
            <a:ln w="254000" cap="flat" cmpd="sng" algn="ctr">
              <a:solidFill>
                <a:schemeClr val="accent2">
                  <a:lumMod val="75000"/>
                </a:schemeClr>
              </a:solidFill>
              <a:prstDash val="solid"/>
              <a:round/>
              <a:headEnd type="none" w="med" len="med"/>
              <a:tailEnd type="stealth" w="med" len="med"/>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a:off x="161296" y="4800600"/>
              <a:ext cx="3724904" cy="1914264"/>
              <a:chOff x="161296" y="4800600"/>
              <a:chExt cx="3724904" cy="1914264"/>
            </a:xfrm>
          </p:grpSpPr>
          <p:sp>
            <p:nvSpPr>
              <p:cNvPr id="13" name="TextBox 12"/>
              <p:cNvSpPr txBox="1"/>
              <p:nvPr/>
            </p:nvSpPr>
            <p:spPr>
              <a:xfrm>
                <a:off x="161296" y="5514535"/>
                <a:ext cx="2113404" cy="1200329"/>
              </a:xfrm>
              <a:prstGeom prst="rect">
                <a:avLst/>
              </a:prstGeom>
              <a:noFill/>
            </p:spPr>
            <p:txBody>
              <a:bodyPr wrap="none" rtlCol="0">
                <a:spAutoFit/>
              </a:bodyPr>
              <a:lstStyle/>
              <a:p>
                <a:r>
                  <a:rPr lang="en-US" sz="3600" i="1" dirty="0" smtClean="0">
                    <a:latin typeface="Calibri"/>
                    <a:cs typeface="Calibri"/>
                  </a:rPr>
                  <a:t>biological</a:t>
                </a:r>
              </a:p>
              <a:p>
                <a:r>
                  <a:rPr lang="en-US" sz="3600" i="1" dirty="0" smtClean="0">
                    <a:latin typeface="Calibri"/>
                    <a:cs typeface="Calibri"/>
                  </a:rPr>
                  <a:t>pathways</a:t>
                </a:r>
                <a:endParaRPr lang="en-US" sz="3600" i="1" dirty="0">
                  <a:latin typeface="Calibri"/>
                  <a:cs typeface="Calibri"/>
                </a:endParaRPr>
              </a:p>
            </p:txBody>
          </p:sp>
          <p:pic>
            <p:nvPicPr>
              <p:cNvPr id="24" name="Picture 23" descr="Slide1.jp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514600" y="4800600"/>
                <a:ext cx="1371600" cy="1819434"/>
              </a:xfrm>
              <a:prstGeom prst="rect">
                <a:avLst/>
              </a:prstGeom>
            </p:spPr>
          </p:pic>
        </p:grpSp>
      </p:gr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2174875" y="3281363"/>
            <a:ext cx="333375" cy="333375"/>
          </a:xfrm>
          <a:prstGeom prst="rect">
            <a:avLst/>
          </a:prstGeom>
          <a:solidFill>
            <a:schemeClr val="accent2"/>
          </a:solidFill>
          <a:ln w="12700">
            <a:solidFill>
              <a:schemeClr val="accent2"/>
            </a:solidFill>
            <a:miter lim="800000"/>
            <a:headEnd/>
            <a:tailEnd/>
          </a:ln>
        </p:spPr>
        <p:txBody>
          <a:bodyPr wrap="none" anchor="ctr">
            <a:prstTxWarp prst="textNoShape">
              <a:avLst/>
            </a:prstTxWarp>
          </a:bodyPr>
          <a:lstStyle/>
          <a:p>
            <a:pPr eaLnBrk="0" hangingPunct="0"/>
            <a:endParaRPr lang="en-US"/>
          </a:p>
        </p:txBody>
      </p:sp>
      <p:sp>
        <p:nvSpPr>
          <p:cNvPr id="54275" name="Rectangle 3"/>
          <p:cNvSpPr>
            <a:spLocks noChangeArrowheads="1"/>
          </p:cNvSpPr>
          <p:nvPr/>
        </p:nvSpPr>
        <p:spPr bwMode="auto">
          <a:xfrm>
            <a:off x="1887538" y="3741738"/>
            <a:ext cx="333375" cy="333375"/>
          </a:xfrm>
          <a:prstGeom prst="rect">
            <a:avLst/>
          </a:prstGeom>
          <a:solidFill>
            <a:srgbClr val="FF9900"/>
          </a:solidFill>
          <a:ln w="12700">
            <a:solidFill>
              <a:srgbClr val="FF9900"/>
            </a:solidFill>
            <a:miter lim="800000"/>
            <a:headEnd/>
            <a:tailEnd/>
          </a:ln>
        </p:spPr>
        <p:txBody>
          <a:bodyPr wrap="none" anchor="ctr">
            <a:prstTxWarp prst="textNoShape">
              <a:avLst/>
            </a:prstTxWarp>
          </a:bodyPr>
          <a:lstStyle/>
          <a:p>
            <a:pPr eaLnBrk="0" hangingPunct="0"/>
            <a:endParaRPr lang="en-US"/>
          </a:p>
        </p:txBody>
      </p:sp>
      <p:sp>
        <p:nvSpPr>
          <p:cNvPr id="54276" name="Rectangle 4"/>
          <p:cNvSpPr>
            <a:spLocks noChangeArrowheads="1"/>
          </p:cNvSpPr>
          <p:nvPr/>
        </p:nvSpPr>
        <p:spPr bwMode="auto">
          <a:xfrm>
            <a:off x="2527300" y="3824288"/>
            <a:ext cx="333375" cy="333375"/>
          </a:xfrm>
          <a:prstGeom prst="rect">
            <a:avLst/>
          </a:prstGeom>
          <a:solidFill>
            <a:schemeClr val="accent2"/>
          </a:solidFill>
          <a:ln w="12700">
            <a:solidFill>
              <a:schemeClr val="accent2"/>
            </a:solidFill>
            <a:miter lim="800000"/>
            <a:headEnd/>
            <a:tailEnd/>
          </a:ln>
        </p:spPr>
        <p:txBody>
          <a:bodyPr wrap="none" anchor="ctr">
            <a:prstTxWarp prst="textNoShape">
              <a:avLst/>
            </a:prstTxWarp>
          </a:bodyPr>
          <a:lstStyle/>
          <a:p>
            <a:pPr eaLnBrk="0" hangingPunct="0"/>
            <a:endParaRPr lang="en-US"/>
          </a:p>
        </p:txBody>
      </p:sp>
      <p:sp>
        <p:nvSpPr>
          <p:cNvPr id="54277" name="Rectangle 5"/>
          <p:cNvSpPr>
            <a:spLocks noChangeArrowheads="1"/>
          </p:cNvSpPr>
          <p:nvPr/>
        </p:nvSpPr>
        <p:spPr bwMode="auto">
          <a:xfrm>
            <a:off x="2217738" y="4308475"/>
            <a:ext cx="333375" cy="333375"/>
          </a:xfrm>
          <a:prstGeom prst="rect">
            <a:avLst/>
          </a:prstGeom>
          <a:solidFill>
            <a:srgbClr val="FF9900"/>
          </a:solidFill>
          <a:ln w="12700">
            <a:solidFill>
              <a:srgbClr val="FF9900"/>
            </a:solidFill>
            <a:miter lim="800000"/>
            <a:headEnd/>
            <a:tailEnd/>
          </a:ln>
        </p:spPr>
        <p:txBody>
          <a:bodyPr wrap="none" anchor="ctr">
            <a:prstTxWarp prst="textNoShape">
              <a:avLst/>
            </a:prstTxWarp>
          </a:bodyPr>
          <a:lstStyle/>
          <a:p>
            <a:pPr eaLnBrk="0" hangingPunct="0"/>
            <a:endParaRPr lang="en-US"/>
          </a:p>
        </p:txBody>
      </p:sp>
      <p:sp>
        <p:nvSpPr>
          <p:cNvPr id="54278" name="Rectangle 6"/>
          <p:cNvSpPr>
            <a:spLocks noChangeArrowheads="1"/>
          </p:cNvSpPr>
          <p:nvPr/>
        </p:nvSpPr>
        <p:spPr bwMode="auto">
          <a:xfrm>
            <a:off x="5478463" y="3403600"/>
            <a:ext cx="333375" cy="333375"/>
          </a:xfrm>
          <a:prstGeom prst="rect">
            <a:avLst/>
          </a:prstGeom>
          <a:solidFill>
            <a:schemeClr val="accent2"/>
          </a:solidFill>
          <a:ln w="12700">
            <a:solidFill>
              <a:schemeClr val="accent2"/>
            </a:solidFill>
            <a:miter lim="800000"/>
            <a:headEnd/>
            <a:tailEnd/>
          </a:ln>
        </p:spPr>
        <p:txBody>
          <a:bodyPr wrap="none" anchor="ctr">
            <a:prstTxWarp prst="textNoShape">
              <a:avLst/>
            </a:prstTxWarp>
          </a:bodyPr>
          <a:lstStyle/>
          <a:p>
            <a:pPr eaLnBrk="0" hangingPunct="0"/>
            <a:endParaRPr lang="en-US"/>
          </a:p>
        </p:txBody>
      </p:sp>
      <p:sp>
        <p:nvSpPr>
          <p:cNvPr id="54279" name="Rectangle 7"/>
          <p:cNvSpPr>
            <a:spLocks noChangeArrowheads="1"/>
          </p:cNvSpPr>
          <p:nvPr/>
        </p:nvSpPr>
        <p:spPr bwMode="auto">
          <a:xfrm>
            <a:off x="5227638" y="4765675"/>
            <a:ext cx="333375" cy="333375"/>
          </a:xfrm>
          <a:prstGeom prst="rect">
            <a:avLst/>
          </a:prstGeom>
          <a:solidFill>
            <a:schemeClr val="accent2"/>
          </a:solidFill>
          <a:ln w="12700">
            <a:solidFill>
              <a:schemeClr val="accent2"/>
            </a:solidFill>
            <a:miter lim="800000"/>
            <a:headEnd/>
            <a:tailEnd/>
          </a:ln>
        </p:spPr>
        <p:txBody>
          <a:bodyPr wrap="none" anchor="ctr">
            <a:prstTxWarp prst="textNoShape">
              <a:avLst/>
            </a:prstTxWarp>
          </a:bodyPr>
          <a:lstStyle/>
          <a:p>
            <a:pPr eaLnBrk="0" hangingPunct="0"/>
            <a:endParaRPr lang="en-US"/>
          </a:p>
        </p:txBody>
      </p:sp>
      <p:sp>
        <p:nvSpPr>
          <p:cNvPr id="54280" name="Rectangle 8"/>
          <p:cNvSpPr>
            <a:spLocks noChangeArrowheads="1"/>
          </p:cNvSpPr>
          <p:nvPr/>
        </p:nvSpPr>
        <p:spPr bwMode="auto">
          <a:xfrm>
            <a:off x="6376988" y="3565525"/>
            <a:ext cx="333375" cy="333375"/>
          </a:xfrm>
          <a:prstGeom prst="rect">
            <a:avLst/>
          </a:prstGeom>
          <a:solidFill>
            <a:schemeClr val="accent2"/>
          </a:solidFill>
          <a:ln w="12700">
            <a:solidFill>
              <a:schemeClr val="accent2"/>
            </a:solidFill>
            <a:miter lim="800000"/>
            <a:headEnd/>
            <a:tailEnd/>
          </a:ln>
        </p:spPr>
        <p:txBody>
          <a:bodyPr wrap="none" anchor="ctr">
            <a:prstTxWarp prst="textNoShape">
              <a:avLst/>
            </a:prstTxWarp>
          </a:bodyPr>
          <a:lstStyle/>
          <a:p>
            <a:pPr eaLnBrk="0" hangingPunct="0"/>
            <a:endParaRPr lang="en-US"/>
          </a:p>
        </p:txBody>
      </p:sp>
      <p:sp>
        <p:nvSpPr>
          <p:cNvPr id="54281" name="Rectangle 9"/>
          <p:cNvSpPr>
            <a:spLocks noChangeArrowheads="1"/>
          </p:cNvSpPr>
          <p:nvPr/>
        </p:nvSpPr>
        <p:spPr bwMode="auto">
          <a:xfrm>
            <a:off x="1639888" y="4300538"/>
            <a:ext cx="333375" cy="333375"/>
          </a:xfrm>
          <a:prstGeom prst="rect">
            <a:avLst/>
          </a:prstGeom>
          <a:solidFill>
            <a:schemeClr val="accent2"/>
          </a:solidFill>
          <a:ln w="12700">
            <a:solidFill>
              <a:schemeClr val="accent2"/>
            </a:solidFill>
            <a:miter lim="800000"/>
            <a:headEnd/>
            <a:tailEnd/>
          </a:ln>
        </p:spPr>
        <p:txBody>
          <a:bodyPr wrap="none" anchor="ctr">
            <a:prstTxWarp prst="textNoShape">
              <a:avLst/>
            </a:prstTxWarp>
          </a:bodyPr>
          <a:lstStyle/>
          <a:p>
            <a:pPr eaLnBrk="0" hangingPunct="0"/>
            <a:endParaRPr lang="en-US"/>
          </a:p>
        </p:txBody>
      </p:sp>
      <p:sp>
        <p:nvSpPr>
          <p:cNvPr id="54282" name="Oval 10"/>
          <p:cNvSpPr>
            <a:spLocks noChangeArrowheads="1"/>
          </p:cNvSpPr>
          <p:nvPr/>
        </p:nvSpPr>
        <p:spPr bwMode="auto">
          <a:xfrm>
            <a:off x="3006725" y="4716463"/>
            <a:ext cx="307975" cy="320675"/>
          </a:xfrm>
          <a:prstGeom prst="ellipse">
            <a:avLst/>
          </a:prstGeom>
          <a:solidFill>
            <a:schemeClr val="accent2"/>
          </a:solidFill>
          <a:ln w="12700">
            <a:solidFill>
              <a:schemeClr val="accent2"/>
            </a:solidFill>
            <a:round/>
            <a:headEnd/>
            <a:tailEnd/>
          </a:ln>
        </p:spPr>
        <p:txBody>
          <a:bodyPr wrap="none" anchor="ctr">
            <a:prstTxWarp prst="textNoShape">
              <a:avLst/>
            </a:prstTxWarp>
          </a:bodyPr>
          <a:lstStyle/>
          <a:p>
            <a:pPr eaLnBrk="0" hangingPunct="0"/>
            <a:endParaRPr lang="en-US"/>
          </a:p>
        </p:txBody>
      </p:sp>
      <p:sp>
        <p:nvSpPr>
          <p:cNvPr id="54283" name="Oval 11"/>
          <p:cNvSpPr>
            <a:spLocks noChangeArrowheads="1"/>
          </p:cNvSpPr>
          <p:nvPr/>
        </p:nvSpPr>
        <p:spPr bwMode="auto">
          <a:xfrm>
            <a:off x="2160588" y="4899025"/>
            <a:ext cx="309562" cy="320675"/>
          </a:xfrm>
          <a:prstGeom prst="ellipse">
            <a:avLst/>
          </a:prstGeom>
          <a:solidFill>
            <a:srgbClr val="FF9900"/>
          </a:solidFill>
          <a:ln w="12700">
            <a:solidFill>
              <a:srgbClr val="FF9900"/>
            </a:solidFill>
            <a:round/>
            <a:headEnd/>
            <a:tailEnd/>
          </a:ln>
        </p:spPr>
        <p:txBody>
          <a:bodyPr wrap="none" anchor="ctr">
            <a:prstTxWarp prst="textNoShape">
              <a:avLst/>
            </a:prstTxWarp>
          </a:bodyPr>
          <a:lstStyle/>
          <a:p>
            <a:pPr eaLnBrk="0" hangingPunct="0"/>
            <a:endParaRPr lang="en-US"/>
          </a:p>
        </p:txBody>
      </p:sp>
      <p:sp>
        <p:nvSpPr>
          <p:cNvPr id="54284" name="Oval 12"/>
          <p:cNvSpPr>
            <a:spLocks noChangeArrowheads="1"/>
          </p:cNvSpPr>
          <p:nvPr/>
        </p:nvSpPr>
        <p:spPr bwMode="auto">
          <a:xfrm>
            <a:off x="3086100" y="3527425"/>
            <a:ext cx="307975" cy="320675"/>
          </a:xfrm>
          <a:prstGeom prst="ellipse">
            <a:avLst/>
          </a:prstGeom>
          <a:solidFill>
            <a:srgbClr val="FF9900"/>
          </a:solidFill>
          <a:ln w="12700">
            <a:solidFill>
              <a:srgbClr val="FF9900"/>
            </a:solidFill>
            <a:round/>
            <a:headEnd/>
            <a:tailEnd/>
          </a:ln>
        </p:spPr>
        <p:txBody>
          <a:bodyPr wrap="none" anchor="ctr">
            <a:prstTxWarp prst="textNoShape">
              <a:avLst/>
            </a:prstTxWarp>
          </a:bodyPr>
          <a:lstStyle/>
          <a:p>
            <a:pPr eaLnBrk="0" hangingPunct="0"/>
            <a:endParaRPr lang="en-US"/>
          </a:p>
        </p:txBody>
      </p:sp>
      <p:sp>
        <p:nvSpPr>
          <p:cNvPr id="54285" name="Oval 13"/>
          <p:cNvSpPr>
            <a:spLocks noChangeArrowheads="1"/>
          </p:cNvSpPr>
          <p:nvPr/>
        </p:nvSpPr>
        <p:spPr bwMode="auto">
          <a:xfrm>
            <a:off x="6502400" y="4378325"/>
            <a:ext cx="307975" cy="320675"/>
          </a:xfrm>
          <a:prstGeom prst="ellipse">
            <a:avLst/>
          </a:prstGeom>
          <a:solidFill>
            <a:schemeClr val="accent2"/>
          </a:solidFill>
          <a:ln w="12700">
            <a:solidFill>
              <a:schemeClr val="accent2"/>
            </a:solidFill>
            <a:round/>
            <a:headEnd/>
            <a:tailEnd/>
          </a:ln>
        </p:spPr>
        <p:txBody>
          <a:bodyPr wrap="none" anchor="ctr">
            <a:prstTxWarp prst="textNoShape">
              <a:avLst/>
            </a:prstTxWarp>
          </a:bodyPr>
          <a:lstStyle/>
          <a:p>
            <a:pPr eaLnBrk="0" hangingPunct="0"/>
            <a:endParaRPr lang="en-US"/>
          </a:p>
        </p:txBody>
      </p:sp>
      <p:sp>
        <p:nvSpPr>
          <p:cNvPr id="54286" name="Oval 14"/>
          <p:cNvSpPr>
            <a:spLocks noChangeArrowheads="1"/>
          </p:cNvSpPr>
          <p:nvPr/>
        </p:nvSpPr>
        <p:spPr bwMode="auto">
          <a:xfrm>
            <a:off x="3011488" y="4200525"/>
            <a:ext cx="307975" cy="320675"/>
          </a:xfrm>
          <a:prstGeom prst="ellipse">
            <a:avLst/>
          </a:prstGeom>
          <a:solidFill>
            <a:srgbClr val="FF9900"/>
          </a:solidFill>
          <a:ln w="12700">
            <a:solidFill>
              <a:srgbClr val="FF9900"/>
            </a:solidFill>
            <a:round/>
            <a:headEnd/>
            <a:tailEnd/>
          </a:ln>
        </p:spPr>
        <p:txBody>
          <a:bodyPr wrap="none" anchor="ctr">
            <a:prstTxWarp prst="textNoShape">
              <a:avLst/>
            </a:prstTxWarp>
          </a:bodyPr>
          <a:lstStyle/>
          <a:p>
            <a:pPr eaLnBrk="0" hangingPunct="0"/>
            <a:endParaRPr lang="en-US"/>
          </a:p>
        </p:txBody>
      </p:sp>
      <p:sp>
        <p:nvSpPr>
          <p:cNvPr id="54287" name="Oval 15"/>
          <p:cNvSpPr>
            <a:spLocks noChangeArrowheads="1"/>
          </p:cNvSpPr>
          <p:nvPr/>
        </p:nvSpPr>
        <p:spPr bwMode="auto">
          <a:xfrm>
            <a:off x="5834063" y="4587875"/>
            <a:ext cx="307975" cy="320675"/>
          </a:xfrm>
          <a:prstGeom prst="ellipse">
            <a:avLst/>
          </a:prstGeom>
          <a:solidFill>
            <a:schemeClr val="accent2"/>
          </a:solidFill>
          <a:ln w="12700">
            <a:solidFill>
              <a:schemeClr val="accent2"/>
            </a:solidFill>
            <a:round/>
            <a:headEnd/>
            <a:tailEnd/>
          </a:ln>
        </p:spPr>
        <p:txBody>
          <a:bodyPr wrap="none" anchor="ctr">
            <a:prstTxWarp prst="textNoShape">
              <a:avLst/>
            </a:prstTxWarp>
          </a:bodyPr>
          <a:lstStyle/>
          <a:p>
            <a:pPr eaLnBrk="0" hangingPunct="0"/>
            <a:endParaRPr lang="en-US"/>
          </a:p>
        </p:txBody>
      </p:sp>
      <p:sp>
        <p:nvSpPr>
          <p:cNvPr id="54288" name="Oval 16"/>
          <p:cNvSpPr>
            <a:spLocks noChangeArrowheads="1"/>
          </p:cNvSpPr>
          <p:nvPr/>
        </p:nvSpPr>
        <p:spPr bwMode="auto">
          <a:xfrm>
            <a:off x="4965700" y="3756025"/>
            <a:ext cx="307975" cy="320675"/>
          </a:xfrm>
          <a:prstGeom prst="ellipse">
            <a:avLst/>
          </a:prstGeom>
          <a:solidFill>
            <a:schemeClr val="accent2"/>
          </a:solidFill>
          <a:ln w="12700">
            <a:solidFill>
              <a:schemeClr val="accent2"/>
            </a:solidFill>
            <a:round/>
            <a:headEnd/>
            <a:tailEnd/>
          </a:ln>
        </p:spPr>
        <p:txBody>
          <a:bodyPr wrap="none" anchor="ctr">
            <a:prstTxWarp prst="textNoShape">
              <a:avLst/>
            </a:prstTxWarp>
          </a:bodyPr>
          <a:lstStyle/>
          <a:p>
            <a:pPr eaLnBrk="0" hangingPunct="0"/>
            <a:endParaRPr lang="en-US"/>
          </a:p>
        </p:txBody>
      </p:sp>
      <p:sp>
        <p:nvSpPr>
          <p:cNvPr id="54289" name="Oval 17"/>
          <p:cNvSpPr>
            <a:spLocks noChangeArrowheads="1"/>
          </p:cNvSpPr>
          <p:nvPr/>
        </p:nvSpPr>
        <p:spPr bwMode="auto">
          <a:xfrm>
            <a:off x="5889625" y="3990975"/>
            <a:ext cx="307975" cy="320675"/>
          </a:xfrm>
          <a:prstGeom prst="ellipse">
            <a:avLst/>
          </a:prstGeom>
          <a:solidFill>
            <a:srgbClr val="FF9900"/>
          </a:solidFill>
          <a:ln w="12700">
            <a:solidFill>
              <a:srgbClr val="FF9900"/>
            </a:solidFill>
            <a:round/>
            <a:headEnd/>
            <a:tailEnd/>
          </a:ln>
        </p:spPr>
        <p:txBody>
          <a:bodyPr wrap="none" anchor="ctr">
            <a:prstTxWarp prst="textNoShape">
              <a:avLst/>
            </a:prstTxWarp>
          </a:bodyPr>
          <a:lstStyle/>
          <a:p>
            <a:pPr eaLnBrk="0" hangingPunct="0"/>
            <a:endParaRPr lang="en-US"/>
          </a:p>
        </p:txBody>
      </p:sp>
      <p:sp>
        <p:nvSpPr>
          <p:cNvPr id="54290" name="Oval 18"/>
          <p:cNvSpPr>
            <a:spLocks noChangeArrowheads="1"/>
          </p:cNvSpPr>
          <p:nvPr/>
        </p:nvSpPr>
        <p:spPr bwMode="auto">
          <a:xfrm>
            <a:off x="5305425" y="4214813"/>
            <a:ext cx="307975" cy="320675"/>
          </a:xfrm>
          <a:prstGeom prst="ellipse">
            <a:avLst/>
          </a:prstGeom>
          <a:solidFill>
            <a:schemeClr val="accent2"/>
          </a:solidFill>
          <a:ln w="12700">
            <a:solidFill>
              <a:schemeClr val="accent2"/>
            </a:solidFill>
            <a:round/>
            <a:headEnd/>
            <a:tailEnd/>
          </a:ln>
        </p:spPr>
        <p:txBody>
          <a:bodyPr wrap="none" anchor="ctr">
            <a:prstTxWarp prst="textNoShape">
              <a:avLst/>
            </a:prstTxWarp>
          </a:bodyPr>
          <a:lstStyle/>
          <a:p>
            <a:pPr eaLnBrk="0" hangingPunct="0"/>
            <a:endParaRPr lang="en-US"/>
          </a:p>
        </p:txBody>
      </p:sp>
      <p:sp>
        <p:nvSpPr>
          <p:cNvPr id="54291" name="Line 19"/>
          <p:cNvSpPr>
            <a:spLocks noChangeShapeType="1"/>
          </p:cNvSpPr>
          <p:nvPr/>
        </p:nvSpPr>
        <p:spPr bwMode="auto">
          <a:xfrm>
            <a:off x="4192588" y="3225800"/>
            <a:ext cx="0" cy="2052638"/>
          </a:xfrm>
          <a:prstGeom prst="line">
            <a:avLst/>
          </a:prstGeom>
          <a:noFill/>
          <a:ln w="28575">
            <a:solidFill>
              <a:srgbClr val="FF0000"/>
            </a:solidFill>
            <a:round/>
            <a:headEnd/>
            <a:tailEnd/>
          </a:ln>
        </p:spPr>
        <p:txBody>
          <a:bodyPr wrap="none" anchor="ctr">
            <a:prstTxWarp prst="textNoShape">
              <a:avLst/>
            </a:prstTxWarp>
          </a:bodyPr>
          <a:lstStyle/>
          <a:p>
            <a:endParaRPr lang="en-US"/>
          </a:p>
        </p:txBody>
      </p:sp>
      <p:sp>
        <p:nvSpPr>
          <p:cNvPr id="54292" name="Oval 20"/>
          <p:cNvSpPr>
            <a:spLocks noChangeArrowheads="1"/>
          </p:cNvSpPr>
          <p:nvPr/>
        </p:nvSpPr>
        <p:spPr bwMode="auto">
          <a:xfrm>
            <a:off x="6951663" y="3584575"/>
            <a:ext cx="307975" cy="320675"/>
          </a:xfrm>
          <a:prstGeom prst="ellipse">
            <a:avLst/>
          </a:prstGeom>
          <a:solidFill>
            <a:schemeClr val="accent2"/>
          </a:solidFill>
          <a:ln w="12700">
            <a:solidFill>
              <a:schemeClr val="accent2"/>
            </a:solidFill>
            <a:round/>
            <a:headEnd/>
            <a:tailEnd/>
          </a:ln>
        </p:spPr>
        <p:txBody>
          <a:bodyPr wrap="none" anchor="ctr">
            <a:prstTxWarp prst="textNoShape">
              <a:avLst/>
            </a:prstTxWarp>
          </a:bodyPr>
          <a:lstStyle/>
          <a:p>
            <a:pPr eaLnBrk="0" hangingPunct="0"/>
            <a:endParaRPr lang="en-US"/>
          </a:p>
        </p:txBody>
      </p:sp>
      <p:sp>
        <p:nvSpPr>
          <p:cNvPr id="54293" name="Oval 21"/>
          <p:cNvSpPr>
            <a:spLocks noChangeArrowheads="1"/>
          </p:cNvSpPr>
          <p:nvPr/>
        </p:nvSpPr>
        <p:spPr bwMode="auto">
          <a:xfrm>
            <a:off x="6105525" y="3051175"/>
            <a:ext cx="306388" cy="320675"/>
          </a:xfrm>
          <a:prstGeom prst="ellipse">
            <a:avLst/>
          </a:prstGeom>
          <a:solidFill>
            <a:schemeClr val="accent2"/>
          </a:solidFill>
          <a:ln w="12700">
            <a:solidFill>
              <a:schemeClr val="accent2"/>
            </a:solidFill>
            <a:round/>
            <a:headEnd/>
            <a:tailEnd/>
          </a:ln>
        </p:spPr>
        <p:txBody>
          <a:bodyPr wrap="none" anchor="ctr">
            <a:prstTxWarp prst="textNoShape">
              <a:avLst/>
            </a:prstTxWarp>
          </a:bodyPr>
          <a:lstStyle/>
          <a:p>
            <a:pPr eaLnBrk="0" hangingPunct="0"/>
            <a:endParaRPr lang="en-US"/>
          </a:p>
        </p:txBody>
      </p:sp>
      <p:sp>
        <p:nvSpPr>
          <p:cNvPr id="54294" name="Oval 22"/>
          <p:cNvSpPr>
            <a:spLocks noChangeArrowheads="1"/>
          </p:cNvSpPr>
          <p:nvPr/>
        </p:nvSpPr>
        <p:spPr bwMode="auto">
          <a:xfrm>
            <a:off x="6465888" y="4981575"/>
            <a:ext cx="307975" cy="320675"/>
          </a:xfrm>
          <a:prstGeom prst="ellipse">
            <a:avLst/>
          </a:prstGeom>
          <a:solidFill>
            <a:schemeClr val="accent2"/>
          </a:solidFill>
          <a:ln w="12700">
            <a:solidFill>
              <a:schemeClr val="accent2"/>
            </a:solidFill>
            <a:round/>
            <a:headEnd/>
            <a:tailEnd/>
          </a:ln>
        </p:spPr>
        <p:txBody>
          <a:bodyPr wrap="none" anchor="ctr">
            <a:prstTxWarp prst="textNoShape">
              <a:avLst/>
            </a:prstTxWarp>
          </a:bodyPr>
          <a:lstStyle/>
          <a:p>
            <a:pPr eaLnBrk="0" hangingPunct="0"/>
            <a:endParaRPr lang="en-US"/>
          </a:p>
        </p:txBody>
      </p:sp>
      <p:sp>
        <p:nvSpPr>
          <p:cNvPr id="54295" name="Oval 23"/>
          <p:cNvSpPr>
            <a:spLocks noChangeArrowheads="1"/>
          </p:cNvSpPr>
          <p:nvPr/>
        </p:nvSpPr>
        <p:spPr bwMode="auto">
          <a:xfrm>
            <a:off x="7086600" y="4537075"/>
            <a:ext cx="307975" cy="320675"/>
          </a:xfrm>
          <a:prstGeom prst="ellipse">
            <a:avLst/>
          </a:prstGeom>
          <a:solidFill>
            <a:schemeClr val="accent2"/>
          </a:solidFill>
          <a:ln w="12700">
            <a:solidFill>
              <a:schemeClr val="accent2"/>
            </a:solidFill>
            <a:round/>
            <a:headEnd/>
            <a:tailEnd/>
          </a:ln>
        </p:spPr>
        <p:txBody>
          <a:bodyPr wrap="none" anchor="ctr">
            <a:prstTxWarp prst="textNoShape">
              <a:avLst/>
            </a:prstTxWarp>
          </a:bodyPr>
          <a:lstStyle/>
          <a:p>
            <a:pPr eaLnBrk="0" hangingPunct="0"/>
            <a:endParaRPr lang="en-US"/>
          </a:p>
        </p:txBody>
      </p:sp>
      <p:sp>
        <p:nvSpPr>
          <p:cNvPr id="54296" name="Rectangle 24"/>
          <p:cNvSpPr>
            <a:spLocks noChangeArrowheads="1"/>
          </p:cNvSpPr>
          <p:nvPr/>
        </p:nvSpPr>
        <p:spPr bwMode="auto">
          <a:xfrm>
            <a:off x="5870575" y="5146675"/>
            <a:ext cx="334963" cy="333375"/>
          </a:xfrm>
          <a:prstGeom prst="rect">
            <a:avLst/>
          </a:prstGeom>
          <a:solidFill>
            <a:schemeClr val="accent2"/>
          </a:solidFill>
          <a:ln w="12700">
            <a:solidFill>
              <a:schemeClr val="accent2"/>
            </a:solidFill>
            <a:miter lim="800000"/>
            <a:headEnd/>
            <a:tailEnd/>
          </a:ln>
        </p:spPr>
        <p:txBody>
          <a:bodyPr wrap="none" anchor="ctr">
            <a:prstTxWarp prst="textNoShape">
              <a:avLst/>
            </a:prstTxWarp>
          </a:bodyPr>
          <a:lstStyle/>
          <a:p>
            <a:pPr eaLnBrk="0" hangingPunct="0"/>
            <a:endParaRPr lang="en-US"/>
          </a:p>
        </p:txBody>
      </p:sp>
      <p:sp>
        <p:nvSpPr>
          <p:cNvPr id="54297" name="Rectangle 25"/>
          <p:cNvSpPr>
            <a:spLocks noChangeArrowheads="1"/>
          </p:cNvSpPr>
          <p:nvPr/>
        </p:nvSpPr>
        <p:spPr bwMode="auto">
          <a:xfrm>
            <a:off x="6864350" y="2987675"/>
            <a:ext cx="333375" cy="333375"/>
          </a:xfrm>
          <a:prstGeom prst="rect">
            <a:avLst/>
          </a:prstGeom>
          <a:solidFill>
            <a:schemeClr val="accent2"/>
          </a:solidFill>
          <a:ln w="12700">
            <a:solidFill>
              <a:schemeClr val="accent2"/>
            </a:solidFill>
            <a:miter lim="800000"/>
            <a:headEnd/>
            <a:tailEnd/>
          </a:ln>
        </p:spPr>
        <p:txBody>
          <a:bodyPr wrap="none" anchor="ctr">
            <a:prstTxWarp prst="textNoShape">
              <a:avLst/>
            </a:prstTxWarp>
          </a:bodyPr>
          <a:lstStyle/>
          <a:p>
            <a:pPr eaLnBrk="0" hangingPunct="0"/>
            <a:endParaRPr lang="en-US"/>
          </a:p>
        </p:txBody>
      </p:sp>
      <p:sp>
        <p:nvSpPr>
          <p:cNvPr id="54298" name="Rectangle 26"/>
          <p:cNvSpPr>
            <a:spLocks noChangeArrowheads="1"/>
          </p:cNvSpPr>
          <p:nvPr/>
        </p:nvSpPr>
        <p:spPr bwMode="auto">
          <a:xfrm>
            <a:off x="2765425" y="3036888"/>
            <a:ext cx="331788" cy="333375"/>
          </a:xfrm>
          <a:prstGeom prst="rect">
            <a:avLst/>
          </a:prstGeom>
          <a:solidFill>
            <a:schemeClr val="accent2"/>
          </a:solidFill>
          <a:ln w="12700">
            <a:solidFill>
              <a:schemeClr val="accent2"/>
            </a:solidFill>
            <a:miter lim="800000"/>
            <a:headEnd/>
            <a:tailEnd/>
          </a:ln>
        </p:spPr>
        <p:txBody>
          <a:bodyPr wrap="none" anchor="ctr">
            <a:prstTxWarp prst="textNoShape">
              <a:avLst/>
            </a:prstTxWarp>
          </a:bodyPr>
          <a:lstStyle/>
          <a:p>
            <a:pPr eaLnBrk="0" hangingPunct="0"/>
            <a:endParaRPr lang="en-US"/>
          </a:p>
        </p:txBody>
      </p:sp>
      <p:sp>
        <p:nvSpPr>
          <p:cNvPr id="54299" name="Oval 27"/>
          <p:cNvSpPr>
            <a:spLocks noChangeArrowheads="1"/>
          </p:cNvSpPr>
          <p:nvPr/>
        </p:nvSpPr>
        <p:spPr bwMode="auto">
          <a:xfrm>
            <a:off x="1566863" y="4937125"/>
            <a:ext cx="307975" cy="320675"/>
          </a:xfrm>
          <a:prstGeom prst="ellipse">
            <a:avLst/>
          </a:prstGeom>
          <a:solidFill>
            <a:srgbClr val="FF9900"/>
          </a:solidFill>
          <a:ln w="12700">
            <a:solidFill>
              <a:srgbClr val="FF9900"/>
            </a:solidFill>
            <a:round/>
            <a:headEnd/>
            <a:tailEnd/>
          </a:ln>
        </p:spPr>
        <p:txBody>
          <a:bodyPr wrap="none" anchor="ctr">
            <a:prstTxWarp prst="textNoShape">
              <a:avLst/>
            </a:prstTxWarp>
          </a:bodyPr>
          <a:lstStyle/>
          <a:p>
            <a:pPr eaLnBrk="0" hangingPunct="0"/>
            <a:endParaRPr lang="en-US"/>
          </a:p>
        </p:txBody>
      </p:sp>
      <p:sp>
        <p:nvSpPr>
          <p:cNvPr id="54300" name="Oval 28"/>
          <p:cNvSpPr>
            <a:spLocks noChangeArrowheads="1"/>
          </p:cNvSpPr>
          <p:nvPr/>
        </p:nvSpPr>
        <p:spPr bwMode="auto">
          <a:xfrm>
            <a:off x="2690813" y="5021263"/>
            <a:ext cx="307975" cy="320675"/>
          </a:xfrm>
          <a:prstGeom prst="ellipse">
            <a:avLst/>
          </a:prstGeom>
          <a:solidFill>
            <a:schemeClr val="accent2"/>
          </a:solidFill>
          <a:ln w="12700">
            <a:solidFill>
              <a:schemeClr val="accent2"/>
            </a:solidFill>
            <a:round/>
            <a:headEnd/>
            <a:tailEnd/>
          </a:ln>
        </p:spPr>
        <p:txBody>
          <a:bodyPr wrap="none" anchor="ctr">
            <a:prstTxWarp prst="textNoShape">
              <a:avLst/>
            </a:prstTxWarp>
          </a:bodyPr>
          <a:lstStyle/>
          <a:p>
            <a:pPr eaLnBrk="0" hangingPunct="0"/>
            <a:endParaRPr lang="en-US"/>
          </a:p>
        </p:txBody>
      </p:sp>
      <p:sp>
        <p:nvSpPr>
          <p:cNvPr id="54301" name="Rectangle 29"/>
          <p:cNvSpPr>
            <a:spLocks noChangeArrowheads="1"/>
          </p:cNvSpPr>
          <p:nvPr/>
        </p:nvSpPr>
        <p:spPr bwMode="auto">
          <a:xfrm>
            <a:off x="1485900" y="3243263"/>
            <a:ext cx="333375" cy="333375"/>
          </a:xfrm>
          <a:prstGeom prst="rect">
            <a:avLst/>
          </a:prstGeom>
          <a:solidFill>
            <a:schemeClr val="accent2"/>
          </a:solidFill>
          <a:ln w="12700">
            <a:solidFill>
              <a:schemeClr val="accent2"/>
            </a:solidFill>
            <a:miter lim="800000"/>
            <a:headEnd/>
            <a:tailEnd/>
          </a:ln>
        </p:spPr>
        <p:txBody>
          <a:bodyPr wrap="none" anchor="ctr">
            <a:prstTxWarp prst="textNoShape">
              <a:avLst/>
            </a:prstTxWarp>
          </a:bodyPr>
          <a:lstStyle/>
          <a:p>
            <a:pPr eaLnBrk="0" hangingPunct="0"/>
            <a:endParaRPr lang="en-US"/>
          </a:p>
        </p:txBody>
      </p:sp>
      <p:sp>
        <p:nvSpPr>
          <p:cNvPr id="54302" name="Rectangle 30"/>
          <p:cNvSpPr>
            <a:spLocks noChangeArrowheads="1"/>
          </p:cNvSpPr>
          <p:nvPr/>
        </p:nvSpPr>
        <p:spPr bwMode="auto">
          <a:xfrm>
            <a:off x="1211263" y="3932238"/>
            <a:ext cx="333375" cy="333375"/>
          </a:xfrm>
          <a:prstGeom prst="rect">
            <a:avLst/>
          </a:prstGeom>
          <a:solidFill>
            <a:schemeClr val="accent2"/>
          </a:solidFill>
          <a:ln w="12700">
            <a:solidFill>
              <a:schemeClr val="accent2"/>
            </a:solidFill>
            <a:miter lim="800000"/>
            <a:headEnd/>
            <a:tailEnd/>
          </a:ln>
        </p:spPr>
        <p:txBody>
          <a:bodyPr wrap="none" anchor="ctr">
            <a:prstTxWarp prst="textNoShape">
              <a:avLst/>
            </a:prstTxWarp>
          </a:bodyPr>
          <a:lstStyle/>
          <a:p>
            <a:pPr eaLnBrk="0" hangingPunct="0"/>
            <a:endParaRPr lang="en-US"/>
          </a:p>
        </p:txBody>
      </p:sp>
      <p:sp>
        <p:nvSpPr>
          <p:cNvPr id="54303" name="Text Box 31"/>
          <p:cNvSpPr txBox="1">
            <a:spLocks noChangeArrowheads="1"/>
          </p:cNvSpPr>
          <p:nvPr/>
        </p:nvSpPr>
        <p:spPr bwMode="auto">
          <a:xfrm>
            <a:off x="1447800" y="2154238"/>
            <a:ext cx="1920875" cy="579437"/>
          </a:xfrm>
          <a:prstGeom prst="rect">
            <a:avLst/>
          </a:prstGeom>
          <a:noFill/>
          <a:ln w="9525">
            <a:noFill/>
            <a:miter lim="800000"/>
            <a:headEnd/>
            <a:tailEnd/>
          </a:ln>
        </p:spPr>
        <p:txBody>
          <a:bodyPr wrap="none" lIns="91425" tIns="45713" rIns="91425" bIns="45713">
            <a:prstTxWarp prst="textNoShape">
              <a:avLst/>
            </a:prstTxWarp>
            <a:spAutoFit/>
          </a:bodyPr>
          <a:lstStyle/>
          <a:p>
            <a:pPr eaLnBrk="0" hangingPunct="0"/>
            <a:r>
              <a:rPr lang="en-US" sz="3200">
                <a:latin typeface="Trebuchet MS" charset="0"/>
              </a:rPr>
              <a:t>Affecteds</a:t>
            </a:r>
          </a:p>
        </p:txBody>
      </p:sp>
      <p:sp>
        <p:nvSpPr>
          <p:cNvPr id="54304" name="Text Box 32"/>
          <p:cNvSpPr txBox="1">
            <a:spLocks noChangeArrowheads="1"/>
          </p:cNvSpPr>
          <p:nvPr/>
        </p:nvSpPr>
        <p:spPr bwMode="auto">
          <a:xfrm>
            <a:off x="5334000" y="2154238"/>
            <a:ext cx="1689100" cy="579437"/>
          </a:xfrm>
          <a:prstGeom prst="rect">
            <a:avLst/>
          </a:prstGeom>
          <a:noFill/>
          <a:ln w="9525">
            <a:noFill/>
            <a:miter lim="800000"/>
            <a:headEnd/>
            <a:tailEnd/>
          </a:ln>
        </p:spPr>
        <p:txBody>
          <a:bodyPr wrap="none" lIns="91425" tIns="45713" rIns="91425" bIns="45713">
            <a:prstTxWarp prst="textNoShape">
              <a:avLst/>
            </a:prstTxWarp>
            <a:spAutoFit/>
          </a:bodyPr>
          <a:lstStyle/>
          <a:p>
            <a:pPr eaLnBrk="0" hangingPunct="0"/>
            <a:r>
              <a:rPr lang="en-US" sz="3200">
                <a:latin typeface="Trebuchet MS" charset="0"/>
              </a:rPr>
              <a:t>Controls</a:t>
            </a:r>
          </a:p>
        </p:txBody>
      </p:sp>
      <p:sp>
        <p:nvSpPr>
          <p:cNvPr id="54306" name="Text Box 34"/>
          <p:cNvSpPr txBox="1">
            <a:spLocks noChangeArrowheads="1"/>
          </p:cNvSpPr>
          <p:nvPr/>
        </p:nvSpPr>
        <p:spPr bwMode="auto">
          <a:xfrm>
            <a:off x="381000" y="658813"/>
            <a:ext cx="8613775" cy="762000"/>
          </a:xfrm>
          <a:prstGeom prst="rect">
            <a:avLst/>
          </a:prstGeom>
          <a:noFill/>
          <a:ln w="9525">
            <a:noFill/>
            <a:miter lim="800000"/>
            <a:headEnd/>
            <a:tailEnd/>
          </a:ln>
        </p:spPr>
        <p:txBody>
          <a:bodyPr wrap="none">
            <a:prstTxWarp prst="textNoShape">
              <a:avLst/>
            </a:prstTxWarp>
            <a:spAutoFit/>
          </a:bodyPr>
          <a:lstStyle/>
          <a:p>
            <a:pPr eaLnBrk="0" hangingPunct="0"/>
            <a:r>
              <a:rPr lang="en-US" sz="4400">
                <a:solidFill>
                  <a:schemeClr val="tx2"/>
                </a:solidFill>
                <a:latin typeface="Trebuchet MS" charset="0"/>
              </a:rPr>
              <a:t>Association in population samples</a:t>
            </a:r>
          </a:p>
        </p:txBody>
      </p:sp>
      <p:sp>
        <p:nvSpPr>
          <p:cNvPr id="54307" name="Text Box 35"/>
          <p:cNvSpPr txBox="1">
            <a:spLocks noChangeArrowheads="1"/>
          </p:cNvSpPr>
          <p:nvPr/>
        </p:nvSpPr>
        <p:spPr bwMode="auto">
          <a:xfrm>
            <a:off x="990600" y="5867400"/>
            <a:ext cx="6343650" cy="466725"/>
          </a:xfrm>
          <a:prstGeom prst="rect">
            <a:avLst/>
          </a:prstGeom>
          <a:noFill/>
          <a:ln w="9525">
            <a:solidFill>
              <a:schemeClr val="tx1"/>
            </a:solidFill>
            <a:miter lim="800000"/>
            <a:headEnd/>
            <a:tailEnd/>
          </a:ln>
        </p:spPr>
        <p:txBody>
          <a:bodyPr wrap="none">
            <a:prstTxWarp prst="textNoShape">
              <a:avLst/>
            </a:prstTxWarp>
            <a:spAutoFit/>
          </a:bodyPr>
          <a:lstStyle/>
          <a:p>
            <a:pPr eaLnBrk="0" hangingPunct="0"/>
            <a:r>
              <a:rPr lang="en-US" sz="2400" i="1">
                <a:latin typeface="Trebuchet MS" charset="0"/>
              </a:rPr>
              <a:t>SNP frequency in cases compared to controls</a:t>
            </a:r>
          </a:p>
        </p:txBody>
      </p:sp>
      <p:sp>
        <p:nvSpPr>
          <p:cNvPr id="36" name="Line 5"/>
          <p:cNvSpPr>
            <a:spLocks noChangeShapeType="1"/>
          </p:cNvSpPr>
          <p:nvPr/>
        </p:nvSpPr>
        <p:spPr bwMode="auto">
          <a:xfrm>
            <a:off x="457200" y="15240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Tree>
    <p:extLst>
      <p:ext uri="{BB962C8B-B14F-4D97-AF65-F5344CB8AC3E}">
        <p14:creationId xmlns:p14="http://schemas.microsoft.com/office/powerpoint/2010/main" val="8626852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Haystack-FINALb"/>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57200" y="1914525"/>
            <a:ext cx="3810000" cy="3522663"/>
          </a:xfrm>
          <a:prstGeom prst="rect">
            <a:avLst/>
          </a:prstGeom>
          <a:noFill/>
          <a:ln w="9525">
            <a:noFill/>
            <a:miter lim="800000"/>
            <a:headEnd/>
            <a:tailEnd/>
          </a:ln>
        </p:spPr>
      </p:pic>
      <p:sp>
        <p:nvSpPr>
          <p:cNvPr id="65539" name="Rectangle 3"/>
          <p:cNvSpPr>
            <a:spLocks noChangeArrowheads="1"/>
          </p:cNvSpPr>
          <p:nvPr/>
        </p:nvSpPr>
        <p:spPr bwMode="auto">
          <a:xfrm>
            <a:off x="685800" y="381000"/>
            <a:ext cx="7772400" cy="1143000"/>
          </a:xfrm>
          <a:prstGeom prst="rect">
            <a:avLst/>
          </a:prstGeom>
          <a:noFill/>
          <a:ln w="9525">
            <a:noFill/>
            <a:miter lim="800000"/>
            <a:headEnd/>
            <a:tailEnd/>
          </a:ln>
        </p:spPr>
        <p:txBody>
          <a:bodyPr anchor="ctr">
            <a:prstTxWarp prst="textNoShape">
              <a:avLst/>
            </a:prstTxWarp>
          </a:bodyPr>
          <a:lstStyle/>
          <a:p>
            <a:pPr algn="ctr"/>
            <a:r>
              <a:rPr lang="en-US" sz="4000">
                <a:solidFill>
                  <a:schemeClr val="tx2"/>
                </a:solidFill>
                <a:latin typeface="Trebuchet MS" charset="0"/>
              </a:rPr>
              <a:t>The fundamental challenge</a:t>
            </a:r>
          </a:p>
        </p:txBody>
      </p:sp>
      <p:sp>
        <p:nvSpPr>
          <p:cNvPr id="65540" name="Line 4"/>
          <p:cNvSpPr>
            <a:spLocks noChangeShapeType="1"/>
          </p:cNvSpPr>
          <p:nvPr/>
        </p:nvSpPr>
        <p:spPr bwMode="auto">
          <a:xfrm>
            <a:off x="457200" y="13716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65541" name="Text Box 5"/>
          <p:cNvSpPr txBox="1">
            <a:spLocks noChangeArrowheads="1"/>
          </p:cNvSpPr>
          <p:nvPr/>
        </p:nvSpPr>
        <p:spPr bwMode="auto">
          <a:xfrm>
            <a:off x="4978400" y="1676400"/>
            <a:ext cx="3937000" cy="4154983"/>
          </a:xfrm>
          <a:prstGeom prst="rect">
            <a:avLst/>
          </a:prstGeom>
          <a:noFill/>
          <a:ln w="9525">
            <a:noFill/>
            <a:miter lim="800000"/>
            <a:headEnd/>
            <a:tailEnd/>
          </a:ln>
        </p:spPr>
        <p:txBody>
          <a:bodyPr>
            <a:prstTxWarp prst="textNoShape">
              <a:avLst/>
            </a:prstTxWarp>
            <a:spAutoFit/>
          </a:bodyPr>
          <a:lstStyle/>
          <a:p>
            <a:pPr eaLnBrk="0" hangingPunct="0"/>
            <a:r>
              <a:rPr lang="en-US" sz="2400" dirty="0">
                <a:latin typeface="Trebuchet MS" charset="0"/>
              </a:rPr>
              <a:t>~1 million uncorrelated</a:t>
            </a:r>
          </a:p>
          <a:p>
            <a:pPr eaLnBrk="0" hangingPunct="0"/>
            <a:r>
              <a:rPr lang="en-US" sz="2400" dirty="0">
                <a:latin typeface="Trebuchet MS" charset="0"/>
              </a:rPr>
              <a:t>  common SNP variants</a:t>
            </a:r>
          </a:p>
          <a:p>
            <a:pPr eaLnBrk="0" hangingPunct="0"/>
            <a:endParaRPr lang="en-US" sz="2400" dirty="0">
              <a:latin typeface="Trebuchet MS" charset="0"/>
            </a:endParaRPr>
          </a:p>
          <a:p>
            <a:pPr eaLnBrk="0" hangingPunct="0"/>
            <a:r>
              <a:rPr lang="en-US" sz="2400" dirty="0">
                <a:latin typeface="Trebuchet MS" charset="0"/>
              </a:rPr>
              <a:t>more </a:t>
            </a:r>
            <a:r>
              <a:rPr lang="en-US" sz="2400" dirty="0" smtClean="0">
                <a:latin typeface="Trebuchet MS" charset="0"/>
              </a:rPr>
              <a:t>low-frequency SNP </a:t>
            </a:r>
            <a:r>
              <a:rPr lang="en-US" sz="2400" dirty="0">
                <a:latin typeface="Trebuchet MS" charset="0"/>
              </a:rPr>
              <a:t>variants </a:t>
            </a:r>
          </a:p>
          <a:p>
            <a:pPr eaLnBrk="0" hangingPunct="0"/>
            <a:endParaRPr lang="en-US" sz="2400" dirty="0">
              <a:latin typeface="Trebuchet MS" charset="0"/>
            </a:endParaRPr>
          </a:p>
          <a:p>
            <a:pPr eaLnBrk="0" hangingPunct="0"/>
            <a:r>
              <a:rPr lang="en-US" sz="2400" dirty="0" smtClean="0">
                <a:latin typeface="Trebuchet MS" charset="0"/>
              </a:rPr>
              <a:t>Effect size is small</a:t>
            </a:r>
            <a:endParaRPr lang="en-US" sz="2400" dirty="0">
              <a:latin typeface="Trebuchet MS" charset="0"/>
            </a:endParaRPr>
          </a:p>
          <a:p>
            <a:pPr eaLnBrk="0" hangingPunct="0"/>
            <a:endParaRPr lang="en-US" sz="2400" dirty="0" smtClean="0">
              <a:latin typeface="Trebuchet MS" charset="0"/>
            </a:endParaRPr>
          </a:p>
          <a:p>
            <a:pPr eaLnBrk="0" hangingPunct="0"/>
            <a:r>
              <a:rPr lang="en-US" sz="2400" dirty="0" smtClean="0">
                <a:latin typeface="Trebuchet MS" charset="0"/>
              </a:rPr>
              <a:t>Expect relatively “few” variants associated with trait</a:t>
            </a:r>
            <a:endParaRPr lang="en-US" sz="2400" dirty="0">
              <a:latin typeface="Trebuchet MS" charset="0"/>
            </a:endParaRPr>
          </a:p>
        </p:txBody>
      </p:sp>
      <p:sp>
        <p:nvSpPr>
          <p:cNvPr id="7" name="Text Box 6"/>
          <p:cNvSpPr txBox="1">
            <a:spLocks noChangeArrowheads="1"/>
          </p:cNvSpPr>
          <p:nvPr/>
        </p:nvSpPr>
        <p:spPr bwMode="auto">
          <a:xfrm>
            <a:off x="609600" y="5791200"/>
            <a:ext cx="8229600" cy="831850"/>
          </a:xfrm>
          <a:prstGeom prst="rect">
            <a:avLst/>
          </a:prstGeom>
          <a:solidFill>
            <a:srgbClr val="FFFF66"/>
          </a:solidFill>
          <a:ln w="9525">
            <a:solidFill>
              <a:schemeClr val="tx1"/>
            </a:solidFill>
            <a:miter lim="800000"/>
            <a:headEnd/>
            <a:tailEnd/>
          </a:ln>
        </p:spPr>
        <p:txBody>
          <a:bodyPr>
            <a:prstTxWarp prst="textNoShape">
              <a:avLst/>
            </a:prstTxWarp>
            <a:spAutoFit/>
          </a:bodyPr>
          <a:lstStyle/>
          <a:p>
            <a:pPr algn="ctr" eaLnBrk="0" hangingPunct="0"/>
            <a:r>
              <a:rPr lang="en-US" sz="2400" i="1" dirty="0">
                <a:latin typeface="Trebuchet MS" charset="0"/>
              </a:rPr>
              <a:t>How do we systematically test human genetic variation for its role in disease </a:t>
            </a:r>
            <a:r>
              <a:rPr lang="en-US" sz="2400" i="1" dirty="0" smtClean="0">
                <a:latin typeface="Trebuchet MS" charset="0"/>
              </a:rPr>
              <a:t>in large patient cohorts?</a:t>
            </a:r>
            <a:endParaRPr lang="en-US" sz="2400" i="1" dirty="0">
              <a:latin typeface="Trebuchet MS" charset="0"/>
            </a:endParaRPr>
          </a:p>
        </p:txBody>
      </p:sp>
    </p:spTree>
    <p:extLst>
      <p:ext uri="{BB962C8B-B14F-4D97-AF65-F5344CB8AC3E}">
        <p14:creationId xmlns:p14="http://schemas.microsoft.com/office/powerpoint/2010/main" val="3543435051"/>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ChangeArrowheads="1"/>
          </p:cNvSpPr>
          <p:nvPr/>
        </p:nvSpPr>
        <p:spPr bwMode="auto">
          <a:xfrm>
            <a:off x="1717675" y="3184525"/>
            <a:ext cx="333375" cy="333375"/>
          </a:xfrm>
          <a:prstGeom prst="rect">
            <a:avLst/>
          </a:prstGeom>
          <a:solidFill>
            <a:schemeClr val="accent2"/>
          </a:solidFill>
          <a:ln w="12700">
            <a:solidFill>
              <a:schemeClr val="accent2"/>
            </a:solidFill>
            <a:miter lim="800000"/>
            <a:headEnd/>
            <a:tailEnd/>
          </a:ln>
        </p:spPr>
        <p:txBody>
          <a:bodyPr wrap="none" anchor="ctr">
            <a:prstTxWarp prst="textNoShape">
              <a:avLst/>
            </a:prstTxWarp>
          </a:bodyPr>
          <a:lstStyle/>
          <a:p>
            <a:pPr eaLnBrk="0" hangingPunct="0"/>
            <a:endParaRPr lang="en-US"/>
          </a:p>
        </p:txBody>
      </p:sp>
      <p:sp>
        <p:nvSpPr>
          <p:cNvPr id="69635" name="Rectangle 3"/>
          <p:cNvSpPr>
            <a:spLocks noChangeArrowheads="1"/>
          </p:cNvSpPr>
          <p:nvPr/>
        </p:nvSpPr>
        <p:spPr bwMode="auto">
          <a:xfrm>
            <a:off x="1430338" y="3644900"/>
            <a:ext cx="333375" cy="333375"/>
          </a:xfrm>
          <a:prstGeom prst="rect">
            <a:avLst/>
          </a:prstGeom>
          <a:solidFill>
            <a:srgbClr val="FF9900"/>
          </a:solidFill>
          <a:ln w="12700">
            <a:solidFill>
              <a:srgbClr val="FF9900"/>
            </a:solidFill>
            <a:miter lim="800000"/>
            <a:headEnd/>
            <a:tailEnd/>
          </a:ln>
        </p:spPr>
        <p:txBody>
          <a:bodyPr wrap="none" anchor="ctr">
            <a:prstTxWarp prst="textNoShape">
              <a:avLst/>
            </a:prstTxWarp>
          </a:bodyPr>
          <a:lstStyle/>
          <a:p>
            <a:pPr eaLnBrk="0" hangingPunct="0"/>
            <a:endParaRPr lang="en-US"/>
          </a:p>
        </p:txBody>
      </p:sp>
      <p:sp>
        <p:nvSpPr>
          <p:cNvPr id="69636" name="Rectangle 4"/>
          <p:cNvSpPr>
            <a:spLocks noChangeArrowheads="1"/>
          </p:cNvSpPr>
          <p:nvPr/>
        </p:nvSpPr>
        <p:spPr bwMode="auto">
          <a:xfrm>
            <a:off x="2070100" y="3727450"/>
            <a:ext cx="333375" cy="333375"/>
          </a:xfrm>
          <a:prstGeom prst="rect">
            <a:avLst/>
          </a:prstGeom>
          <a:solidFill>
            <a:schemeClr val="accent2"/>
          </a:solidFill>
          <a:ln w="12700">
            <a:solidFill>
              <a:schemeClr val="accent2"/>
            </a:solidFill>
            <a:miter lim="800000"/>
            <a:headEnd/>
            <a:tailEnd/>
          </a:ln>
        </p:spPr>
        <p:txBody>
          <a:bodyPr wrap="none" anchor="ctr">
            <a:prstTxWarp prst="textNoShape">
              <a:avLst/>
            </a:prstTxWarp>
          </a:bodyPr>
          <a:lstStyle/>
          <a:p>
            <a:pPr eaLnBrk="0" hangingPunct="0"/>
            <a:endParaRPr lang="en-US"/>
          </a:p>
        </p:txBody>
      </p:sp>
      <p:sp>
        <p:nvSpPr>
          <p:cNvPr id="69637" name="Rectangle 5"/>
          <p:cNvSpPr>
            <a:spLocks noChangeArrowheads="1"/>
          </p:cNvSpPr>
          <p:nvPr/>
        </p:nvSpPr>
        <p:spPr bwMode="auto">
          <a:xfrm>
            <a:off x="1760538" y="4211638"/>
            <a:ext cx="333375" cy="333375"/>
          </a:xfrm>
          <a:prstGeom prst="rect">
            <a:avLst/>
          </a:prstGeom>
          <a:solidFill>
            <a:srgbClr val="FF9900"/>
          </a:solidFill>
          <a:ln w="12700">
            <a:solidFill>
              <a:srgbClr val="FF9900"/>
            </a:solidFill>
            <a:miter lim="800000"/>
            <a:headEnd/>
            <a:tailEnd/>
          </a:ln>
        </p:spPr>
        <p:txBody>
          <a:bodyPr wrap="none" anchor="ctr">
            <a:prstTxWarp prst="textNoShape">
              <a:avLst/>
            </a:prstTxWarp>
          </a:bodyPr>
          <a:lstStyle/>
          <a:p>
            <a:pPr eaLnBrk="0" hangingPunct="0"/>
            <a:endParaRPr lang="en-US"/>
          </a:p>
        </p:txBody>
      </p:sp>
      <p:sp>
        <p:nvSpPr>
          <p:cNvPr id="69638" name="Rectangle 6"/>
          <p:cNvSpPr>
            <a:spLocks noChangeArrowheads="1"/>
          </p:cNvSpPr>
          <p:nvPr/>
        </p:nvSpPr>
        <p:spPr bwMode="auto">
          <a:xfrm>
            <a:off x="5021263" y="3306763"/>
            <a:ext cx="333375" cy="333375"/>
          </a:xfrm>
          <a:prstGeom prst="rect">
            <a:avLst/>
          </a:prstGeom>
          <a:solidFill>
            <a:schemeClr val="accent2"/>
          </a:solidFill>
          <a:ln w="12700">
            <a:solidFill>
              <a:schemeClr val="accent2"/>
            </a:solidFill>
            <a:miter lim="800000"/>
            <a:headEnd/>
            <a:tailEnd/>
          </a:ln>
        </p:spPr>
        <p:txBody>
          <a:bodyPr wrap="none" anchor="ctr">
            <a:prstTxWarp prst="textNoShape">
              <a:avLst/>
            </a:prstTxWarp>
          </a:bodyPr>
          <a:lstStyle/>
          <a:p>
            <a:pPr eaLnBrk="0" hangingPunct="0"/>
            <a:endParaRPr lang="en-US"/>
          </a:p>
        </p:txBody>
      </p:sp>
      <p:sp>
        <p:nvSpPr>
          <p:cNvPr id="69639" name="Rectangle 7"/>
          <p:cNvSpPr>
            <a:spLocks noChangeArrowheads="1"/>
          </p:cNvSpPr>
          <p:nvPr/>
        </p:nvSpPr>
        <p:spPr bwMode="auto">
          <a:xfrm>
            <a:off x="4770438" y="4668838"/>
            <a:ext cx="333375" cy="333375"/>
          </a:xfrm>
          <a:prstGeom prst="rect">
            <a:avLst/>
          </a:prstGeom>
          <a:solidFill>
            <a:schemeClr val="accent2"/>
          </a:solidFill>
          <a:ln w="12700">
            <a:solidFill>
              <a:schemeClr val="accent2"/>
            </a:solidFill>
            <a:miter lim="800000"/>
            <a:headEnd/>
            <a:tailEnd/>
          </a:ln>
        </p:spPr>
        <p:txBody>
          <a:bodyPr wrap="none" anchor="ctr">
            <a:prstTxWarp prst="textNoShape">
              <a:avLst/>
            </a:prstTxWarp>
          </a:bodyPr>
          <a:lstStyle/>
          <a:p>
            <a:pPr eaLnBrk="0" hangingPunct="0"/>
            <a:endParaRPr lang="en-US"/>
          </a:p>
        </p:txBody>
      </p:sp>
      <p:sp>
        <p:nvSpPr>
          <p:cNvPr id="69640" name="Rectangle 8"/>
          <p:cNvSpPr>
            <a:spLocks noChangeArrowheads="1"/>
          </p:cNvSpPr>
          <p:nvPr/>
        </p:nvSpPr>
        <p:spPr bwMode="auto">
          <a:xfrm>
            <a:off x="5919788" y="3468688"/>
            <a:ext cx="333375" cy="333375"/>
          </a:xfrm>
          <a:prstGeom prst="rect">
            <a:avLst/>
          </a:prstGeom>
          <a:solidFill>
            <a:schemeClr val="accent2"/>
          </a:solidFill>
          <a:ln w="12700">
            <a:solidFill>
              <a:schemeClr val="accent2"/>
            </a:solidFill>
            <a:miter lim="800000"/>
            <a:headEnd/>
            <a:tailEnd/>
          </a:ln>
        </p:spPr>
        <p:txBody>
          <a:bodyPr wrap="none" anchor="ctr">
            <a:prstTxWarp prst="textNoShape">
              <a:avLst/>
            </a:prstTxWarp>
          </a:bodyPr>
          <a:lstStyle/>
          <a:p>
            <a:pPr eaLnBrk="0" hangingPunct="0"/>
            <a:endParaRPr lang="en-US"/>
          </a:p>
        </p:txBody>
      </p:sp>
      <p:sp>
        <p:nvSpPr>
          <p:cNvPr id="69641" name="Rectangle 9"/>
          <p:cNvSpPr>
            <a:spLocks noChangeArrowheads="1"/>
          </p:cNvSpPr>
          <p:nvPr/>
        </p:nvSpPr>
        <p:spPr bwMode="auto">
          <a:xfrm>
            <a:off x="1182688" y="4203700"/>
            <a:ext cx="333375" cy="333375"/>
          </a:xfrm>
          <a:prstGeom prst="rect">
            <a:avLst/>
          </a:prstGeom>
          <a:solidFill>
            <a:schemeClr val="accent2"/>
          </a:solidFill>
          <a:ln w="12700">
            <a:solidFill>
              <a:schemeClr val="accent2"/>
            </a:solidFill>
            <a:miter lim="800000"/>
            <a:headEnd/>
            <a:tailEnd/>
          </a:ln>
        </p:spPr>
        <p:txBody>
          <a:bodyPr wrap="none" anchor="ctr">
            <a:prstTxWarp prst="textNoShape">
              <a:avLst/>
            </a:prstTxWarp>
          </a:bodyPr>
          <a:lstStyle/>
          <a:p>
            <a:pPr eaLnBrk="0" hangingPunct="0"/>
            <a:endParaRPr lang="en-US"/>
          </a:p>
        </p:txBody>
      </p:sp>
      <p:sp>
        <p:nvSpPr>
          <p:cNvPr id="69642" name="Oval 10"/>
          <p:cNvSpPr>
            <a:spLocks noChangeArrowheads="1"/>
          </p:cNvSpPr>
          <p:nvPr/>
        </p:nvSpPr>
        <p:spPr bwMode="auto">
          <a:xfrm>
            <a:off x="2549525" y="4619625"/>
            <a:ext cx="307975" cy="320675"/>
          </a:xfrm>
          <a:prstGeom prst="ellipse">
            <a:avLst/>
          </a:prstGeom>
          <a:solidFill>
            <a:schemeClr val="accent2"/>
          </a:solidFill>
          <a:ln w="12700">
            <a:solidFill>
              <a:schemeClr val="accent2"/>
            </a:solidFill>
            <a:round/>
            <a:headEnd/>
            <a:tailEnd/>
          </a:ln>
        </p:spPr>
        <p:txBody>
          <a:bodyPr wrap="none" anchor="ctr">
            <a:prstTxWarp prst="textNoShape">
              <a:avLst/>
            </a:prstTxWarp>
          </a:bodyPr>
          <a:lstStyle/>
          <a:p>
            <a:pPr eaLnBrk="0" hangingPunct="0"/>
            <a:endParaRPr lang="en-US"/>
          </a:p>
        </p:txBody>
      </p:sp>
      <p:sp>
        <p:nvSpPr>
          <p:cNvPr id="69643" name="Oval 11"/>
          <p:cNvSpPr>
            <a:spLocks noChangeArrowheads="1"/>
          </p:cNvSpPr>
          <p:nvPr/>
        </p:nvSpPr>
        <p:spPr bwMode="auto">
          <a:xfrm>
            <a:off x="1703388" y="4802188"/>
            <a:ext cx="309562" cy="320675"/>
          </a:xfrm>
          <a:prstGeom prst="ellipse">
            <a:avLst/>
          </a:prstGeom>
          <a:solidFill>
            <a:srgbClr val="FF9900"/>
          </a:solidFill>
          <a:ln w="12700">
            <a:solidFill>
              <a:srgbClr val="FF9900"/>
            </a:solidFill>
            <a:round/>
            <a:headEnd/>
            <a:tailEnd/>
          </a:ln>
        </p:spPr>
        <p:txBody>
          <a:bodyPr wrap="none" anchor="ctr">
            <a:prstTxWarp prst="textNoShape">
              <a:avLst/>
            </a:prstTxWarp>
          </a:bodyPr>
          <a:lstStyle/>
          <a:p>
            <a:pPr eaLnBrk="0" hangingPunct="0"/>
            <a:endParaRPr lang="en-US"/>
          </a:p>
        </p:txBody>
      </p:sp>
      <p:sp>
        <p:nvSpPr>
          <p:cNvPr id="69644" name="Oval 12"/>
          <p:cNvSpPr>
            <a:spLocks noChangeArrowheads="1"/>
          </p:cNvSpPr>
          <p:nvPr/>
        </p:nvSpPr>
        <p:spPr bwMode="auto">
          <a:xfrm>
            <a:off x="2628900" y="3430588"/>
            <a:ext cx="307975" cy="320675"/>
          </a:xfrm>
          <a:prstGeom prst="ellipse">
            <a:avLst/>
          </a:prstGeom>
          <a:solidFill>
            <a:srgbClr val="FF9900"/>
          </a:solidFill>
          <a:ln w="12700">
            <a:solidFill>
              <a:srgbClr val="FF9900"/>
            </a:solidFill>
            <a:round/>
            <a:headEnd/>
            <a:tailEnd/>
          </a:ln>
        </p:spPr>
        <p:txBody>
          <a:bodyPr wrap="none" anchor="ctr">
            <a:prstTxWarp prst="textNoShape">
              <a:avLst/>
            </a:prstTxWarp>
          </a:bodyPr>
          <a:lstStyle/>
          <a:p>
            <a:pPr eaLnBrk="0" hangingPunct="0"/>
            <a:endParaRPr lang="en-US"/>
          </a:p>
        </p:txBody>
      </p:sp>
      <p:sp>
        <p:nvSpPr>
          <p:cNvPr id="69645" name="Oval 13"/>
          <p:cNvSpPr>
            <a:spLocks noChangeArrowheads="1"/>
          </p:cNvSpPr>
          <p:nvPr/>
        </p:nvSpPr>
        <p:spPr bwMode="auto">
          <a:xfrm>
            <a:off x="6045200" y="4281488"/>
            <a:ext cx="307975" cy="320675"/>
          </a:xfrm>
          <a:prstGeom prst="ellipse">
            <a:avLst/>
          </a:prstGeom>
          <a:solidFill>
            <a:schemeClr val="accent2"/>
          </a:solidFill>
          <a:ln w="12700">
            <a:solidFill>
              <a:schemeClr val="accent2"/>
            </a:solidFill>
            <a:round/>
            <a:headEnd/>
            <a:tailEnd/>
          </a:ln>
        </p:spPr>
        <p:txBody>
          <a:bodyPr wrap="none" anchor="ctr">
            <a:prstTxWarp prst="textNoShape">
              <a:avLst/>
            </a:prstTxWarp>
          </a:bodyPr>
          <a:lstStyle/>
          <a:p>
            <a:pPr eaLnBrk="0" hangingPunct="0"/>
            <a:endParaRPr lang="en-US"/>
          </a:p>
        </p:txBody>
      </p:sp>
      <p:sp>
        <p:nvSpPr>
          <p:cNvPr id="69646" name="Oval 14"/>
          <p:cNvSpPr>
            <a:spLocks noChangeArrowheads="1"/>
          </p:cNvSpPr>
          <p:nvPr/>
        </p:nvSpPr>
        <p:spPr bwMode="auto">
          <a:xfrm>
            <a:off x="2554288" y="4103688"/>
            <a:ext cx="307975" cy="320675"/>
          </a:xfrm>
          <a:prstGeom prst="ellipse">
            <a:avLst/>
          </a:prstGeom>
          <a:solidFill>
            <a:srgbClr val="FF9900"/>
          </a:solidFill>
          <a:ln w="12700">
            <a:solidFill>
              <a:srgbClr val="FF9900"/>
            </a:solidFill>
            <a:round/>
            <a:headEnd/>
            <a:tailEnd/>
          </a:ln>
        </p:spPr>
        <p:txBody>
          <a:bodyPr wrap="none" anchor="ctr">
            <a:prstTxWarp prst="textNoShape">
              <a:avLst/>
            </a:prstTxWarp>
          </a:bodyPr>
          <a:lstStyle/>
          <a:p>
            <a:pPr eaLnBrk="0" hangingPunct="0"/>
            <a:endParaRPr lang="en-US"/>
          </a:p>
        </p:txBody>
      </p:sp>
      <p:sp>
        <p:nvSpPr>
          <p:cNvPr id="69647" name="Oval 15"/>
          <p:cNvSpPr>
            <a:spLocks noChangeArrowheads="1"/>
          </p:cNvSpPr>
          <p:nvPr/>
        </p:nvSpPr>
        <p:spPr bwMode="auto">
          <a:xfrm>
            <a:off x="5376863" y="4491038"/>
            <a:ext cx="307975" cy="320675"/>
          </a:xfrm>
          <a:prstGeom prst="ellipse">
            <a:avLst/>
          </a:prstGeom>
          <a:solidFill>
            <a:schemeClr val="accent2"/>
          </a:solidFill>
          <a:ln w="12700">
            <a:solidFill>
              <a:schemeClr val="accent2"/>
            </a:solidFill>
            <a:round/>
            <a:headEnd/>
            <a:tailEnd/>
          </a:ln>
        </p:spPr>
        <p:txBody>
          <a:bodyPr wrap="none" anchor="ctr">
            <a:prstTxWarp prst="textNoShape">
              <a:avLst/>
            </a:prstTxWarp>
          </a:bodyPr>
          <a:lstStyle/>
          <a:p>
            <a:pPr eaLnBrk="0" hangingPunct="0"/>
            <a:endParaRPr lang="en-US"/>
          </a:p>
        </p:txBody>
      </p:sp>
      <p:sp>
        <p:nvSpPr>
          <p:cNvPr id="69648" name="Oval 16"/>
          <p:cNvSpPr>
            <a:spLocks noChangeArrowheads="1"/>
          </p:cNvSpPr>
          <p:nvPr/>
        </p:nvSpPr>
        <p:spPr bwMode="auto">
          <a:xfrm>
            <a:off x="4508500" y="3659188"/>
            <a:ext cx="307975" cy="320675"/>
          </a:xfrm>
          <a:prstGeom prst="ellipse">
            <a:avLst/>
          </a:prstGeom>
          <a:solidFill>
            <a:schemeClr val="accent2"/>
          </a:solidFill>
          <a:ln w="12700">
            <a:solidFill>
              <a:schemeClr val="accent2"/>
            </a:solidFill>
            <a:round/>
            <a:headEnd/>
            <a:tailEnd/>
          </a:ln>
        </p:spPr>
        <p:txBody>
          <a:bodyPr wrap="none" anchor="ctr">
            <a:prstTxWarp prst="textNoShape">
              <a:avLst/>
            </a:prstTxWarp>
          </a:bodyPr>
          <a:lstStyle/>
          <a:p>
            <a:pPr eaLnBrk="0" hangingPunct="0"/>
            <a:endParaRPr lang="en-US"/>
          </a:p>
        </p:txBody>
      </p:sp>
      <p:sp>
        <p:nvSpPr>
          <p:cNvPr id="69649" name="Oval 17"/>
          <p:cNvSpPr>
            <a:spLocks noChangeArrowheads="1"/>
          </p:cNvSpPr>
          <p:nvPr/>
        </p:nvSpPr>
        <p:spPr bwMode="auto">
          <a:xfrm>
            <a:off x="5432425" y="3894138"/>
            <a:ext cx="307975" cy="320675"/>
          </a:xfrm>
          <a:prstGeom prst="ellipse">
            <a:avLst/>
          </a:prstGeom>
          <a:solidFill>
            <a:srgbClr val="FF9900"/>
          </a:solidFill>
          <a:ln w="12700">
            <a:solidFill>
              <a:srgbClr val="FF9900"/>
            </a:solidFill>
            <a:round/>
            <a:headEnd/>
            <a:tailEnd/>
          </a:ln>
        </p:spPr>
        <p:txBody>
          <a:bodyPr wrap="none" anchor="ctr">
            <a:prstTxWarp prst="textNoShape">
              <a:avLst/>
            </a:prstTxWarp>
          </a:bodyPr>
          <a:lstStyle/>
          <a:p>
            <a:pPr eaLnBrk="0" hangingPunct="0"/>
            <a:endParaRPr lang="en-US"/>
          </a:p>
        </p:txBody>
      </p:sp>
      <p:sp>
        <p:nvSpPr>
          <p:cNvPr id="69650" name="Oval 18"/>
          <p:cNvSpPr>
            <a:spLocks noChangeArrowheads="1"/>
          </p:cNvSpPr>
          <p:nvPr/>
        </p:nvSpPr>
        <p:spPr bwMode="auto">
          <a:xfrm>
            <a:off x="4848225" y="4117975"/>
            <a:ext cx="307975" cy="320675"/>
          </a:xfrm>
          <a:prstGeom prst="ellipse">
            <a:avLst/>
          </a:prstGeom>
          <a:solidFill>
            <a:schemeClr val="accent2"/>
          </a:solidFill>
          <a:ln w="12700">
            <a:solidFill>
              <a:schemeClr val="accent2"/>
            </a:solidFill>
            <a:round/>
            <a:headEnd/>
            <a:tailEnd/>
          </a:ln>
        </p:spPr>
        <p:txBody>
          <a:bodyPr wrap="none" anchor="ctr">
            <a:prstTxWarp prst="textNoShape">
              <a:avLst/>
            </a:prstTxWarp>
          </a:bodyPr>
          <a:lstStyle/>
          <a:p>
            <a:pPr eaLnBrk="0" hangingPunct="0"/>
            <a:endParaRPr lang="en-US"/>
          </a:p>
        </p:txBody>
      </p:sp>
      <p:sp>
        <p:nvSpPr>
          <p:cNvPr id="69651" name="Line 19"/>
          <p:cNvSpPr>
            <a:spLocks noChangeShapeType="1"/>
          </p:cNvSpPr>
          <p:nvPr/>
        </p:nvSpPr>
        <p:spPr bwMode="auto">
          <a:xfrm>
            <a:off x="3735388" y="3128963"/>
            <a:ext cx="0" cy="2052637"/>
          </a:xfrm>
          <a:prstGeom prst="line">
            <a:avLst/>
          </a:prstGeom>
          <a:noFill/>
          <a:ln w="28575">
            <a:solidFill>
              <a:srgbClr val="FF0000"/>
            </a:solidFill>
            <a:round/>
            <a:headEnd/>
            <a:tailEnd/>
          </a:ln>
        </p:spPr>
        <p:txBody>
          <a:bodyPr wrap="none" anchor="ctr">
            <a:prstTxWarp prst="textNoShape">
              <a:avLst/>
            </a:prstTxWarp>
          </a:bodyPr>
          <a:lstStyle/>
          <a:p>
            <a:endParaRPr lang="en-US"/>
          </a:p>
        </p:txBody>
      </p:sp>
      <p:sp>
        <p:nvSpPr>
          <p:cNvPr id="69652" name="Oval 20"/>
          <p:cNvSpPr>
            <a:spLocks noChangeArrowheads="1"/>
          </p:cNvSpPr>
          <p:nvPr/>
        </p:nvSpPr>
        <p:spPr bwMode="auto">
          <a:xfrm>
            <a:off x="6494463" y="3487738"/>
            <a:ext cx="307975" cy="320675"/>
          </a:xfrm>
          <a:prstGeom prst="ellipse">
            <a:avLst/>
          </a:prstGeom>
          <a:solidFill>
            <a:schemeClr val="accent2"/>
          </a:solidFill>
          <a:ln w="12700">
            <a:solidFill>
              <a:schemeClr val="accent2"/>
            </a:solidFill>
            <a:round/>
            <a:headEnd/>
            <a:tailEnd/>
          </a:ln>
        </p:spPr>
        <p:txBody>
          <a:bodyPr wrap="none" anchor="ctr">
            <a:prstTxWarp prst="textNoShape">
              <a:avLst/>
            </a:prstTxWarp>
          </a:bodyPr>
          <a:lstStyle/>
          <a:p>
            <a:pPr eaLnBrk="0" hangingPunct="0"/>
            <a:endParaRPr lang="en-US"/>
          </a:p>
        </p:txBody>
      </p:sp>
      <p:sp>
        <p:nvSpPr>
          <p:cNvPr id="69653" name="Oval 21"/>
          <p:cNvSpPr>
            <a:spLocks noChangeArrowheads="1"/>
          </p:cNvSpPr>
          <p:nvPr/>
        </p:nvSpPr>
        <p:spPr bwMode="auto">
          <a:xfrm>
            <a:off x="5648325" y="2954338"/>
            <a:ext cx="306388" cy="320675"/>
          </a:xfrm>
          <a:prstGeom prst="ellipse">
            <a:avLst/>
          </a:prstGeom>
          <a:solidFill>
            <a:schemeClr val="accent2"/>
          </a:solidFill>
          <a:ln w="12700">
            <a:solidFill>
              <a:schemeClr val="accent2"/>
            </a:solidFill>
            <a:round/>
            <a:headEnd/>
            <a:tailEnd/>
          </a:ln>
        </p:spPr>
        <p:txBody>
          <a:bodyPr wrap="none" anchor="ctr">
            <a:prstTxWarp prst="textNoShape">
              <a:avLst/>
            </a:prstTxWarp>
          </a:bodyPr>
          <a:lstStyle/>
          <a:p>
            <a:pPr eaLnBrk="0" hangingPunct="0"/>
            <a:endParaRPr lang="en-US"/>
          </a:p>
        </p:txBody>
      </p:sp>
      <p:sp>
        <p:nvSpPr>
          <p:cNvPr id="69654" name="Oval 22"/>
          <p:cNvSpPr>
            <a:spLocks noChangeArrowheads="1"/>
          </p:cNvSpPr>
          <p:nvPr/>
        </p:nvSpPr>
        <p:spPr bwMode="auto">
          <a:xfrm>
            <a:off x="6008688" y="4884738"/>
            <a:ext cx="307975" cy="320675"/>
          </a:xfrm>
          <a:prstGeom prst="ellipse">
            <a:avLst/>
          </a:prstGeom>
          <a:solidFill>
            <a:schemeClr val="accent2"/>
          </a:solidFill>
          <a:ln w="12700">
            <a:solidFill>
              <a:schemeClr val="accent2"/>
            </a:solidFill>
            <a:round/>
            <a:headEnd/>
            <a:tailEnd/>
          </a:ln>
        </p:spPr>
        <p:txBody>
          <a:bodyPr wrap="none" anchor="ctr">
            <a:prstTxWarp prst="textNoShape">
              <a:avLst/>
            </a:prstTxWarp>
          </a:bodyPr>
          <a:lstStyle/>
          <a:p>
            <a:pPr eaLnBrk="0" hangingPunct="0"/>
            <a:endParaRPr lang="en-US"/>
          </a:p>
        </p:txBody>
      </p:sp>
      <p:sp>
        <p:nvSpPr>
          <p:cNvPr id="69655" name="Oval 23"/>
          <p:cNvSpPr>
            <a:spLocks noChangeArrowheads="1"/>
          </p:cNvSpPr>
          <p:nvPr/>
        </p:nvSpPr>
        <p:spPr bwMode="auto">
          <a:xfrm>
            <a:off x="6629400" y="4440238"/>
            <a:ext cx="307975" cy="320675"/>
          </a:xfrm>
          <a:prstGeom prst="ellipse">
            <a:avLst/>
          </a:prstGeom>
          <a:solidFill>
            <a:schemeClr val="accent2"/>
          </a:solidFill>
          <a:ln w="12700">
            <a:solidFill>
              <a:schemeClr val="accent2"/>
            </a:solidFill>
            <a:round/>
            <a:headEnd/>
            <a:tailEnd/>
          </a:ln>
        </p:spPr>
        <p:txBody>
          <a:bodyPr wrap="none" anchor="ctr">
            <a:prstTxWarp prst="textNoShape">
              <a:avLst/>
            </a:prstTxWarp>
          </a:bodyPr>
          <a:lstStyle/>
          <a:p>
            <a:pPr eaLnBrk="0" hangingPunct="0"/>
            <a:endParaRPr lang="en-US"/>
          </a:p>
        </p:txBody>
      </p:sp>
      <p:sp>
        <p:nvSpPr>
          <p:cNvPr id="69656" name="Rectangle 24"/>
          <p:cNvSpPr>
            <a:spLocks noChangeArrowheads="1"/>
          </p:cNvSpPr>
          <p:nvPr/>
        </p:nvSpPr>
        <p:spPr bwMode="auto">
          <a:xfrm>
            <a:off x="5413375" y="5049838"/>
            <a:ext cx="334963" cy="333375"/>
          </a:xfrm>
          <a:prstGeom prst="rect">
            <a:avLst/>
          </a:prstGeom>
          <a:solidFill>
            <a:schemeClr val="accent2"/>
          </a:solidFill>
          <a:ln w="12700">
            <a:solidFill>
              <a:schemeClr val="accent2"/>
            </a:solidFill>
            <a:miter lim="800000"/>
            <a:headEnd/>
            <a:tailEnd/>
          </a:ln>
        </p:spPr>
        <p:txBody>
          <a:bodyPr wrap="none" anchor="ctr">
            <a:prstTxWarp prst="textNoShape">
              <a:avLst/>
            </a:prstTxWarp>
          </a:bodyPr>
          <a:lstStyle/>
          <a:p>
            <a:pPr eaLnBrk="0" hangingPunct="0"/>
            <a:endParaRPr lang="en-US"/>
          </a:p>
        </p:txBody>
      </p:sp>
      <p:sp>
        <p:nvSpPr>
          <p:cNvPr id="69657" name="Rectangle 25"/>
          <p:cNvSpPr>
            <a:spLocks noChangeArrowheads="1"/>
          </p:cNvSpPr>
          <p:nvPr/>
        </p:nvSpPr>
        <p:spPr bwMode="auto">
          <a:xfrm>
            <a:off x="6407150" y="2890838"/>
            <a:ext cx="333375" cy="333375"/>
          </a:xfrm>
          <a:prstGeom prst="rect">
            <a:avLst/>
          </a:prstGeom>
          <a:solidFill>
            <a:schemeClr val="accent2"/>
          </a:solidFill>
          <a:ln w="12700">
            <a:solidFill>
              <a:schemeClr val="accent2"/>
            </a:solidFill>
            <a:miter lim="800000"/>
            <a:headEnd/>
            <a:tailEnd/>
          </a:ln>
        </p:spPr>
        <p:txBody>
          <a:bodyPr wrap="none" anchor="ctr">
            <a:prstTxWarp prst="textNoShape">
              <a:avLst/>
            </a:prstTxWarp>
          </a:bodyPr>
          <a:lstStyle/>
          <a:p>
            <a:pPr eaLnBrk="0" hangingPunct="0"/>
            <a:endParaRPr lang="en-US"/>
          </a:p>
        </p:txBody>
      </p:sp>
      <p:sp>
        <p:nvSpPr>
          <p:cNvPr id="69658" name="Rectangle 26"/>
          <p:cNvSpPr>
            <a:spLocks noChangeArrowheads="1"/>
          </p:cNvSpPr>
          <p:nvPr/>
        </p:nvSpPr>
        <p:spPr bwMode="auto">
          <a:xfrm>
            <a:off x="2308225" y="2940050"/>
            <a:ext cx="331788" cy="333375"/>
          </a:xfrm>
          <a:prstGeom prst="rect">
            <a:avLst/>
          </a:prstGeom>
          <a:solidFill>
            <a:schemeClr val="accent2"/>
          </a:solidFill>
          <a:ln w="12700">
            <a:solidFill>
              <a:schemeClr val="accent2"/>
            </a:solidFill>
            <a:miter lim="800000"/>
            <a:headEnd/>
            <a:tailEnd/>
          </a:ln>
        </p:spPr>
        <p:txBody>
          <a:bodyPr wrap="none" anchor="ctr">
            <a:prstTxWarp prst="textNoShape">
              <a:avLst/>
            </a:prstTxWarp>
          </a:bodyPr>
          <a:lstStyle/>
          <a:p>
            <a:pPr eaLnBrk="0" hangingPunct="0"/>
            <a:endParaRPr lang="en-US"/>
          </a:p>
        </p:txBody>
      </p:sp>
      <p:sp>
        <p:nvSpPr>
          <p:cNvPr id="69659" name="Oval 27"/>
          <p:cNvSpPr>
            <a:spLocks noChangeArrowheads="1"/>
          </p:cNvSpPr>
          <p:nvPr/>
        </p:nvSpPr>
        <p:spPr bwMode="auto">
          <a:xfrm>
            <a:off x="1109663" y="4840288"/>
            <a:ext cx="307975" cy="320675"/>
          </a:xfrm>
          <a:prstGeom prst="ellipse">
            <a:avLst/>
          </a:prstGeom>
          <a:solidFill>
            <a:srgbClr val="FF9900"/>
          </a:solidFill>
          <a:ln w="12700">
            <a:solidFill>
              <a:srgbClr val="FF9900"/>
            </a:solidFill>
            <a:round/>
            <a:headEnd/>
            <a:tailEnd/>
          </a:ln>
        </p:spPr>
        <p:txBody>
          <a:bodyPr wrap="none" anchor="ctr">
            <a:prstTxWarp prst="textNoShape">
              <a:avLst/>
            </a:prstTxWarp>
          </a:bodyPr>
          <a:lstStyle/>
          <a:p>
            <a:pPr eaLnBrk="0" hangingPunct="0"/>
            <a:endParaRPr lang="en-US"/>
          </a:p>
        </p:txBody>
      </p:sp>
      <p:sp>
        <p:nvSpPr>
          <p:cNvPr id="69660" name="Oval 28"/>
          <p:cNvSpPr>
            <a:spLocks noChangeArrowheads="1"/>
          </p:cNvSpPr>
          <p:nvPr/>
        </p:nvSpPr>
        <p:spPr bwMode="auto">
          <a:xfrm>
            <a:off x="2233613" y="4924425"/>
            <a:ext cx="307975" cy="320675"/>
          </a:xfrm>
          <a:prstGeom prst="ellipse">
            <a:avLst/>
          </a:prstGeom>
          <a:solidFill>
            <a:schemeClr val="accent2"/>
          </a:solidFill>
          <a:ln w="12700">
            <a:solidFill>
              <a:schemeClr val="accent2"/>
            </a:solidFill>
            <a:round/>
            <a:headEnd/>
            <a:tailEnd/>
          </a:ln>
        </p:spPr>
        <p:txBody>
          <a:bodyPr wrap="none" anchor="ctr">
            <a:prstTxWarp prst="textNoShape">
              <a:avLst/>
            </a:prstTxWarp>
          </a:bodyPr>
          <a:lstStyle/>
          <a:p>
            <a:pPr eaLnBrk="0" hangingPunct="0"/>
            <a:endParaRPr lang="en-US"/>
          </a:p>
        </p:txBody>
      </p:sp>
      <p:sp>
        <p:nvSpPr>
          <p:cNvPr id="69661" name="Rectangle 29"/>
          <p:cNvSpPr>
            <a:spLocks noChangeArrowheads="1"/>
          </p:cNvSpPr>
          <p:nvPr/>
        </p:nvSpPr>
        <p:spPr bwMode="auto">
          <a:xfrm>
            <a:off x="1028700" y="3146425"/>
            <a:ext cx="333375" cy="333375"/>
          </a:xfrm>
          <a:prstGeom prst="rect">
            <a:avLst/>
          </a:prstGeom>
          <a:solidFill>
            <a:schemeClr val="accent2"/>
          </a:solidFill>
          <a:ln w="12700">
            <a:solidFill>
              <a:schemeClr val="accent2"/>
            </a:solidFill>
            <a:miter lim="800000"/>
            <a:headEnd/>
            <a:tailEnd/>
          </a:ln>
        </p:spPr>
        <p:txBody>
          <a:bodyPr wrap="none" anchor="ctr">
            <a:prstTxWarp prst="textNoShape">
              <a:avLst/>
            </a:prstTxWarp>
          </a:bodyPr>
          <a:lstStyle/>
          <a:p>
            <a:pPr eaLnBrk="0" hangingPunct="0"/>
            <a:endParaRPr lang="en-US"/>
          </a:p>
        </p:txBody>
      </p:sp>
      <p:sp>
        <p:nvSpPr>
          <p:cNvPr id="69662" name="Rectangle 30"/>
          <p:cNvSpPr>
            <a:spLocks noChangeArrowheads="1"/>
          </p:cNvSpPr>
          <p:nvPr/>
        </p:nvSpPr>
        <p:spPr bwMode="auto">
          <a:xfrm>
            <a:off x="754063" y="3835400"/>
            <a:ext cx="333375" cy="333375"/>
          </a:xfrm>
          <a:prstGeom prst="rect">
            <a:avLst/>
          </a:prstGeom>
          <a:solidFill>
            <a:schemeClr val="accent2"/>
          </a:solidFill>
          <a:ln w="12700">
            <a:solidFill>
              <a:schemeClr val="accent2"/>
            </a:solidFill>
            <a:miter lim="800000"/>
            <a:headEnd/>
            <a:tailEnd/>
          </a:ln>
        </p:spPr>
        <p:txBody>
          <a:bodyPr wrap="none" anchor="ctr">
            <a:prstTxWarp prst="textNoShape">
              <a:avLst/>
            </a:prstTxWarp>
          </a:bodyPr>
          <a:lstStyle/>
          <a:p>
            <a:pPr eaLnBrk="0" hangingPunct="0"/>
            <a:endParaRPr lang="en-US"/>
          </a:p>
        </p:txBody>
      </p:sp>
      <p:sp>
        <p:nvSpPr>
          <p:cNvPr id="69663" name="Text Box 31"/>
          <p:cNvSpPr txBox="1">
            <a:spLocks noChangeArrowheads="1"/>
          </p:cNvSpPr>
          <p:nvPr/>
        </p:nvSpPr>
        <p:spPr bwMode="auto">
          <a:xfrm>
            <a:off x="990600" y="2057400"/>
            <a:ext cx="1920875" cy="579438"/>
          </a:xfrm>
          <a:prstGeom prst="rect">
            <a:avLst/>
          </a:prstGeom>
          <a:noFill/>
          <a:ln w="9525">
            <a:noFill/>
            <a:miter lim="800000"/>
            <a:headEnd/>
            <a:tailEnd/>
          </a:ln>
        </p:spPr>
        <p:txBody>
          <a:bodyPr wrap="none" lIns="91425" tIns="45713" rIns="91425" bIns="45713">
            <a:prstTxWarp prst="textNoShape">
              <a:avLst/>
            </a:prstTxWarp>
            <a:spAutoFit/>
          </a:bodyPr>
          <a:lstStyle/>
          <a:p>
            <a:pPr eaLnBrk="0" hangingPunct="0"/>
            <a:r>
              <a:rPr lang="en-US" sz="3200">
                <a:latin typeface="Trebuchet MS" charset="0"/>
              </a:rPr>
              <a:t>Affecteds</a:t>
            </a:r>
          </a:p>
        </p:txBody>
      </p:sp>
      <p:sp>
        <p:nvSpPr>
          <p:cNvPr id="69664" name="Text Box 32"/>
          <p:cNvSpPr txBox="1">
            <a:spLocks noChangeArrowheads="1"/>
          </p:cNvSpPr>
          <p:nvPr/>
        </p:nvSpPr>
        <p:spPr bwMode="auto">
          <a:xfrm>
            <a:off x="4876800" y="2057400"/>
            <a:ext cx="1689100" cy="579438"/>
          </a:xfrm>
          <a:prstGeom prst="rect">
            <a:avLst/>
          </a:prstGeom>
          <a:noFill/>
          <a:ln w="9525">
            <a:noFill/>
            <a:miter lim="800000"/>
            <a:headEnd/>
            <a:tailEnd/>
          </a:ln>
        </p:spPr>
        <p:txBody>
          <a:bodyPr wrap="none" lIns="91425" tIns="45713" rIns="91425" bIns="45713">
            <a:prstTxWarp prst="textNoShape">
              <a:avLst/>
            </a:prstTxWarp>
            <a:spAutoFit/>
          </a:bodyPr>
          <a:lstStyle/>
          <a:p>
            <a:pPr eaLnBrk="0" hangingPunct="0"/>
            <a:r>
              <a:rPr lang="en-US" sz="3200">
                <a:latin typeface="Trebuchet MS" charset="0"/>
              </a:rPr>
              <a:t>Controls</a:t>
            </a:r>
          </a:p>
        </p:txBody>
      </p:sp>
      <p:sp>
        <p:nvSpPr>
          <p:cNvPr id="69665" name="Line 33"/>
          <p:cNvSpPr>
            <a:spLocks noChangeShapeType="1"/>
          </p:cNvSpPr>
          <p:nvPr/>
        </p:nvSpPr>
        <p:spPr bwMode="auto">
          <a:xfrm>
            <a:off x="685800" y="1600200"/>
            <a:ext cx="7848600" cy="0"/>
          </a:xfrm>
          <a:prstGeom prst="line">
            <a:avLst/>
          </a:prstGeom>
          <a:noFill/>
          <a:ln w="57150">
            <a:solidFill>
              <a:srgbClr val="FF0000"/>
            </a:solidFill>
            <a:round/>
            <a:headEnd/>
            <a:tailEnd/>
          </a:ln>
        </p:spPr>
        <p:txBody>
          <a:bodyPr wrap="none" anchor="ctr">
            <a:prstTxWarp prst="textNoShape">
              <a:avLst/>
            </a:prstTxWarp>
          </a:bodyPr>
          <a:lstStyle/>
          <a:p>
            <a:endParaRPr lang="en-US"/>
          </a:p>
        </p:txBody>
      </p:sp>
      <p:sp>
        <p:nvSpPr>
          <p:cNvPr id="69666" name="Text Box 34"/>
          <p:cNvSpPr txBox="1">
            <a:spLocks noChangeArrowheads="1"/>
          </p:cNvSpPr>
          <p:nvPr/>
        </p:nvSpPr>
        <p:spPr bwMode="auto">
          <a:xfrm>
            <a:off x="381000" y="658813"/>
            <a:ext cx="8613775" cy="762000"/>
          </a:xfrm>
          <a:prstGeom prst="rect">
            <a:avLst/>
          </a:prstGeom>
          <a:noFill/>
          <a:ln w="9525">
            <a:noFill/>
            <a:miter lim="800000"/>
            <a:headEnd/>
            <a:tailEnd/>
          </a:ln>
        </p:spPr>
        <p:txBody>
          <a:bodyPr wrap="none">
            <a:prstTxWarp prst="textNoShape">
              <a:avLst/>
            </a:prstTxWarp>
            <a:spAutoFit/>
          </a:bodyPr>
          <a:lstStyle/>
          <a:p>
            <a:pPr eaLnBrk="0" hangingPunct="0"/>
            <a:r>
              <a:rPr lang="en-US" sz="4400">
                <a:solidFill>
                  <a:schemeClr val="tx2"/>
                </a:solidFill>
                <a:latin typeface="Trebuchet MS" charset="0"/>
              </a:rPr>
              <a:t>Association in population samples</a:t>
            </a:r>
          </a:p>
        </p:txBody>
      </p:sp>
      <p:sp>
        <p:nvSpPr>
          <p:cNvPr id="69667" name="Text Box 35"/>
          <p:cNvSpPr txBox="1">
            <a:spLocks noChangeArrowheads="1"/>
          </p:cNvSpPr>
          <p:nvPr/>
        </p:nvSpPr>
        <p:spPr bwMode="auto">
          <a:xfrm>
            <a:off x="533400" y="5770563"/>
            <a:ext cx="6343650" cy="466725"/>
          </a:xfrm>
          <a:prstGeom prst="rect">
            <a:avLst/>
          </a:prstGeom>
          <a:noFill/>
          <a:ln w="9525">
            <a:solidFill>
              <a:schemeClr val="tx1"/>
            </a:solidFill>
            <a:miter lim="800000"/>
            <a:headEnd/>
            <a:tailEnd/>
          </a:ln>
        </p:spPr>
        <p:txBody>
          <a:bodyPr wrap="none">
            <a:prstTxWarp prst="textNoShape">
              <a:avLst/>
            </a:prstTxWarp>
            <a:spAutoFit/>
          </a:bodyPr>
          <a:lstStyle/>
          <a:p>
            <a:pPr eaLnBrk="0" hangingPunct="0"/>
            <a:r>
              <a:rPr lang="en-US" sz="2400" i="1" dirty="0">
                <a:latin typeface="Trebuchet MS" charset="0"/>
              </a:rPr>
              <a:t>SNP frequency in cases compared to controls</a:t>
            </a:r>
          </a:p>
        </p:txBody>
      </p:sp>
      <p:sp>
        <p:nvSpPr>
          <p:cNvPr id="36" name="TextBox 35"/>
          <p:cNvSpPr txBox="1">
            <a:spLocks noChangeArrowheads="1"/>
          </p:cNvSpPr>
          <p:nvPr/>
        </p:nvSpPr>
        <p:spPr bwMode="auto">
          <a:xfrm>
            <a:off x="7010400" y="3505200"/>
            <a:ext cx="2103438" cy="646113"/>
          </a:xfrm>
          <a:prstGeom prst="rect">
            <a:avLst/>
          </a:prstGeom>
          <a:noFill/>
          <a:ln w="9525">
            <a:noFill/>
            <a:miter lim="800000"/>
            <a:headEnd/>
            <a:tailEnd/>
          </a:ln>
        </p:spPr>
        <p:txBody>
          <a:bodyPr wrap="none">
            <a:prstTxWarp prst="textNoShape">
              <a:avLst/>
            </a:prstTxWarp>
            <a:spAutoFit/>
          </a:bodyPr>
          <a:lstStyle/>
          <a:p>
            <a:pPr eaLnBrk="0" hangingPunct="0"/>
            <a:r>
              <a:rPr lang="en-US" sz="3600" i="1">
                <a:latin typeface="Trebuchet MS" charset="0"/>
                <a:ea typeface="Trebuchet MS" charset="0"/>
                <a:cs typeface="Trebuchet MS" charset="0"/>
              </a:rPr>
              <a:t>x 2.5 M !</a:t>
            </a:r>
          </a:p>
        </p:txBody>
      </p:sp>
      <p:grpSp>
        <p:nvGrpSpPr>
          <p:cNvPr id="4" name="Group 3"/>
          <p:cNvGrpSpPr/>
          <p:nvPr/>
        </p:nvGrpSpPr>
        <p:grpSpPr>
          <a:xfrm>
            <a:off x="2777863" y="5952442"/>
            <a:ext cx="5447713" cy="747727"/>
            <a:chOff x="2777863" y="5952442"/>
            <a:chExt cx="5447713" cy="747727"/>
          </a:xfrm>
        </p:grpSpPr>
        <p:sp>
          <p:nvSpPr>
            <p:cNvPr id="2" name="TextBox 1"/>
            <p:cNvSpPr txBox="1"/>
            <p:nvPr/>
          </p:nvSpPr>
          <p:spPr>
            <a:xfrm>
              <a:off x="2939514" y="6238504"/>
              <a:ext cx="5286062" cy="461665"/>
            </a:xfrm>
            <a:prstGeom prst="rect">
              <a:avLst/>
            </a:prstGeom>
            <a:noFill/>
          </p:spPr>
          <p:txBody>
            <a:bodyPr wrap="none" rtlCol="0">
              <a:spAutoFit/>
            </a:bodyPr>
            <a:lstStyle/>
            <a:p>
              <a:r>
                <a:rPr lang="en-US" sz="2400" dirty="0" smtClean="0">
                  <a:solidFill>
                    <a:srgbClr val="FF0000"/>
                  </a:solidFill>
                  <a:latin typeface="Lucida Handwriting"/>
                  <a:cs typeface="Lucida Handwriting"/>
                </a:rPr>
                <a:t>thousands and thousands of</a:t>
              </a:r>
              <a:endParaRPr lang="en-US" sz="2400" dirty="0">
                <a:solidFill>
                  <a:srgbClr val="FF0000"/>
                </a:solidFill>
                <a:latin typeface="Lucida Handwriting"/>
                <a:cs typeface="Lucida Handwriting"/>
              </a:endParaRPr>
            </a:p>
          </p:txBody>
        </p:sp>
        <p:sp>
          <p:nvSpPr>
            <p:cNvPr id="3" name="Rectangle 2"/>
            <p:cNvSpPr/>
            <p:nvPr/>
          </p:nvSpPr>
          <p:spPr>
            <a:xfrm rot="20675951">
              <a:off x="2777863" y="5952442"/>
              <a:ext cx="479558" cy="461665"/>
            </a:xfrm>
            <a:prstGeom prst="rect">
              <a:avLst/>
            </a:prstGeom>
          </p:spPr>
          <p:txBody>
            <a:bodyPr wrap="none">
              <a:spAutoFit/>
            </a:bodyPr>
            <a:lstStyle/>
            <a:p>
              <a:r>
                <a:rPr lang="en-US" sz="2400" dirty="0">
                  <a:solidFill>
                    <a:srgbClr val="FF0000"/>
                  </a:solidFill>
                  <a:latin typeface="Lucida Handwriting"/>
                  <a:cs typeface="Lucida Handwriting"/>
                </a:rPr>
                <a:t>^ </a:t>
              </a:r>
              <a:endParaRPr lang="en-US" sz="2400" dirty="0"/>
            </a:p>
          </p:txBody>
        </p:sp>
      </p:grpSp>
    </p:spTree>
    <p:extLst>
      <p:ext uri="{BB962C8B-B14F-4D97-AF65-F5344CB8AC3E}">
        <p14:creationId xmlns:p14="http://schemas.microsoft.com/office/powerpoint/2010/main" val="3326965782"/>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2682"/>
            <a:ext cx="8229600" cy="962738"/>
          </a:xfrm>
        </p:spPr>
        <p:txBody>
          <a:bodyPr>
            <a:normAutofit fontScale="90000"/>
          </a:bodyPr>
          <a:lstStyle/>
          <a:p>
            <a:r>
              <a:rPr lang="en-US" sz="4000" dirty="0" smtClean="0"/>
              <a:t>The history and success of GWAS – </a:t>
            </a:r>
            <a:r>
              <a:rPr lang="en-US" sz="4000" i="1" dirty="0" smtClean="0"/>
              <a:t>illuminating for common phenotypes</a:t>
            </a:r>
            <a:endParaRPr lang="en-US" sz="4000" i="1" dirty="0"/>
          </a:p>
        </p:txBody>
      </p:sp>
      <p:pic>
        <p:nvPicPr>
          <p:cNvPr id="5" name="Content Placeholder 4" descr="gwas_hits.2007.pdf"/>
          <p:cNvPicPr>
            <a:picLocks noGrp="1" noChangeAspect="1"/>
          </p:cNvPicPr>
          <p:nvPr>
            <p:ph idx="1"/>
          </p:nvPr>
        </p:nvPicPr>
        <p:blipFill rotWithShape="1">
          <a:blip r:embed="rId2" cstate="print">
            <a:extLst>
              <a:ext uri="{28A0092B-C50C-407E-A947-70E740481C1C}">
                <a14:useLocalDpi xmlns:a14="http://schemas.microsoft.com/office/drawing/2010/main"/>
              </a:ext>
            </a:extLst>
          </a:blip>
          <a:srcRect t="13264" r="6347" b="82"/>
          <a:stretch/>
        </p:blipFill>
        <p:spPr>
          <a:xfrm>
            <a:off x="0" y="1524002"/>
            <a:ext cx="8444254" cy="3965159"/>
          </a:xfrm>
        </p:spPr>
      </p:pic>
      <p:sp>
        <p:nvSpPr>
          <p:cNvPr id="4" name="Slide Number Placeholder 3"/>
          <p:cNvSpPr>
            <a:spLocks noGrp="1"/>
          </p:cNvSpPr>
          <p:nvPr>
            <p:ph type="sldNum" sz="quarter" idx="12"/>
          </p:nvPr>
        </p:nvSpPr>
        <p:spPr/>
        <p:txBody>
          <a:bodyPr/>
          <a:lstStyle/>
          <a:p>
            <a:fld id="{AA3A97B1-F0F1-D749-B291-976C83DE9F16}" type="slidenum">
              <a:rPr lang="en-US" smtClean="0"/>
              <a:t>23</a:t>
            </a:fld>
            <a:endParaRPr lang="en-US"/>
          </a:p>
        </p:txBody>
      </p:sp>
      <p:pic>
        <p:nvPicPr>
          <p:cNvPr id="9" name="Picture 8" descr="gwas_legend.pdf"/>
          <p:cNvPicPr>
            <a:picLocks noChangeAspect="1"/>
          </p:cNvPicPr>
          <p:nvPr/>
        </p:nvPicPr>
        <p:blipFill rotWithShape="1">
          <a:blip r:embed="rId3" cstate="print">
            <a:extLst>
              <a:ext uri="{28A0092B-C50C-407E-A947-70E740481C1C}">
                <a14:useLocalDpi xmlns:a14="http://schemas.microsoft.com/office/drawing/2010/main"/>
              </a:ext>
            </a:extLst>
          </a:blip>
          <a:srcRect l="7646" r="21958" b="78889"/>
          <a:stretch/>
        </p:blipFill>
        <p:spPr>
          <a:xfrm>
            <a:off x="0" y="5403796"/>
            <a:ext cx="8444254" cy="885435"/>
          </a:xfrm>
          <a:prstGeom prst="rect">
            <a:avLst/>
          </a:prstGeom>
        </p:spPr>
      </p:pic>
      <p:pic>
        <p:nvPicPr>
          <p:cNvPr id="3" name="Picture 2" descr="Screen shot 2012-10-11 at 5.53.45 PM.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175990" y="1590862"/>
            <a:ext cx="2250062" cy="1053726"/>
          </a:xfrm>
          <a:prstGeom prst="rect">
            <a:avLst/>
          </a:prstGeom>
        </p:spPr>
      </p:pic>
      <p:sp>
        <p:nvSpPr>
          <p:cNvPr id="10" name="TextBox 9"/>
          <p:cNvSpPr txBox="1"/>
          <p:nvPr/>
        </p:nvSpPr>
        <p:spPr>
          <a:xfrm>
            <a:off x="6776679" y="2534365"/>
            <a:ext cx="1016624" cy="584776"/>
          </a:xfrm>
          <a:prstGeom prst="rect">
            <a:avLst/>
          </a:prstGeom>
          <a:noFill/>
        </p:spPr>
        <p:txBody>
          <a:bodyPr wrap="none" rtlCol="0">
            <a:spAutoFit/>
          </a:bodyPr>
          <a:lstStyle/>
          <a:p>
            <a:r>
              <a:rPr lang="en-US" sz="3200" b="1" dirty="0" smtClean="0"/>
              <a:t>2007</a:t>
            </a:r>
            <a:endParaRPr lang="en-US" sz="3200" b="1" dirty="0"/>
          </a:p>
        </p:txBody>
      </p:sp>
      <p:sp>
        <p:nvSpPr>
          <p:cNvPr id="11" name="TextBox 10"/>
          <p:cNvSpPr txBox="1"/>
          <p:nvPr/>
        </p:nvSpPr>
        <p:spPr>
          <a:xfrm>
            <a:off x="0" y="6488668"/>
            <a:ext cx="7604666" cy="369332"/>
          </a:xfrm>
          <a:prstGeom prst="rect">
            <a:avLst/>
          </a:prstGeom>
          <a:noFill/>
        </p:spPr>
        <p:txBody>
          <a:bodyPr wrap="none" rtlCol="0">
            <a:spAutoFit/>
          </a:bodyPr>
          <a:lstStyle/>
          <a:p>
            <a:r>
              <a:rPr lang="en-US" dirty="0" smtClean="0"/>
              <a:t>Data: </a:t>
            </a:r>
            <a:r>
              <a:rPr lang="en-US" dirty="0" smtClean="0">
                <a:hlinkClick r:id="rId5"/>
              </a:rPr>
              <a:t>www.genome.gov/GWAStudies</a:t>
            </a:r>
            <a:r>
              <a:rPr lang="en-US" dirty="0" smtClean="0"/>
              <a:t> - slide from Sara </a:t>
            </a:r>
            <a:r>
              <a:rPr lang="en-US" dirty="0" err="1" smtClean="0"/>
              <a:t>Pulit</a:t>
            </a:r>
            <a:r>
              <a:rPr lang="en-US" dirty="0" smtClean="0"/>
              <a:t> and Paul de Bakker</a:t>
            </a:r>
            <a:endParaRPr lang="en-US" dirty="0"/>
          </a:p>
        </p:txBody>
      </p:sp>
    </p:spTree>
    <p:extLst>
      <p:ext uri="{BB962C8B-B14F-4D97-AF65-F5344CB8AC3E}">
        <p14:creationId xmlns:p14="http://schemas.microsoft.com/office/powerpoint/2010/main" val="372259082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6488668"/>
            <a:ext cx="7604666" cy="369332"/>
          </a:xfrm>
          <a:prstGeom prst="rect">
            <a:avLst/>
          </a:prstGeom>
          <a:noFill/>
        </p:spPr>
        <p:txBody>
          <a:bodyPr wrap="none" rtlCol="0">
            <a:spAutoFit/>
          </a:bodyPr>
          <a:lstStyle/>
          <a:p>
            <a:r>
              <a:rPr lang="en-US" dirty="0" smtClean="0"/>
              <a:t>Data: </a:t>
            </a:r>
            <a:r>
              <a:rPr lang="en-US" dirty="0" smtClean="0">
                <a:hlinkClick r:id="rId2"/>
              </a:rPr>
              <a:t>www.genome.gov/GWAStudies</a:t>
            </a:r>
            <a:r>
              <a:rPr lang="en-US" dirty="0" smtClean="0"/>
              <a:t> - slide from Sara </a:t>
            </a:r>
            <a:r>
              <a:rPr lang="en-US" dirty="0" err="1" smtClean="0"/>
              <a:t>Pulit</a:t>
            </a:r>
            <a:r>
              <a:rPr lang="en-US" dirty="0" smtClean="0"/>
              <a:t> and Paul de Bakker</a:t>
            </a:r>
            <a:endParaRPr lang="en-US" dirty="0"/>
          </a:p>
        </p:txBody>
      </p:sp>
      <p:sp>
        <p:nvSpPr>
          <p:cNvPr id="8" name="TextBox 7"/>
          <p:cNvSpPr txBox="1"/>
          <p:nvPr/>
        </p:nvSpPr>
        <p:spPr>
          <a:xfrm>
            <a:off x="6776679" y="2534365"/>
            <a:ext cx="1016624" cy="584776"/>
          </a:xfrm>
          <a:prstGeom prst="rect">
            <a:avLst/>
          </a:prstGeom>
          <a:noFill/>
        </p:spPr>
        <p:txBody>
          <a:bodyPr wrap="none" rtlCol="0">
            <a:spAutoFit/>
          </a:bodyPr>
          <a:lstStyle/>
          <a:p>
            <a:r>
              <a:rPr lang="en-US" sz="3200" b="1" dirty="0" smtClean="0"/>
              <a:t>2008</a:t>
            </a:r>
            <a:endParaRPr lang="en-US" sz="3200" b="1" dirty="0"/>
          </a:p>
        </p:txBody>
      </p:sp>
      <p:pic>
        <p:nvPicPr>
          <p:cNvPr id="9" name="Picture 8" descr="gwas_legend.pdf"/>
          <p:cNvPicPr>
            <a:picLocks noChangeAspect="1"/>
          </p:cNvPicPr>
          <p:nvPr/>
        </p:nvPicPr>
        <p:blipFill rotWithShape="1">
          <a:blip r:embed="rId3" cstate="print">
            <a:extLst>
              <a:ext uri="{28A0092B-C50C-407E-A947-70E740481C1C}">
                <a14:useLocalDpi xmlns:a14="http://schemas.microsoft.com/office/drawing/2010/main"/>
              </a:ext>
            </a:extLst>
          </a:blip>
          <a:srcRect l="7646" r="21958" b="78889"/>
          <a:stretch/>
        </p:blipFill>
        <p:spPr>
          <a:xfrm>
            <a:off x="0" y="5403796"/>
            <a:ext cx="8444254" cy="885435"/>
          </a:xfrm>
          <a:prstGeom prst="rect">
            <a:avLst/>
          </a:prstGeom>
        </p:spPr>
      </p:pic>
      <p:sp>
        <p:nvSpPr>
          <p:cNvPr id="12" name="Title 1"/>
          <p:cNvSpPr>
            <a:spLocks noGrp="1"/>
          </p:cNvSpPr>
          <p:nvPr>
            <p:ph type="title"/>
          </p:nvPr>
        </p:nvSpPr>
        <p:spPr>
          <a:xfrm>
            <a:off x="457200" y="132682"/>
            <a:ext cx="8229600" cy="962738"/>
          </a:xfrm>
        </p:spPr>
        <p:txBody>
          <a:bodyPr>
            <a:normAutofit fontScale="90000"/>
          </a:bodyPr>
          <a:lstStyle/>
          <a:p>
            <a:r>
              <a:rPr lang="en-US" sz="4000" dirty="0" smtClean="0"/>
              <a:t>The history and success of GWAS – </a:t>
            </a:r>
            <a:r>
              <a:rPr lang="en-US" sz="4000" i="1" dirty="0" smtClean="0"/>
              <a:t>illuminating for common phenotypes</a:t>
            </a:r>
            <a:endParaRPr lang="en-US" sz="4000" i="1" dirty="0"/>
          </a:p>
        </p:txBody>
      </p:sp>
      <p:pic>
        <p:nvPicPr>
          <p:cNvPr id="7" name="Content Placeholder 6" descr="gwas_hits.2008.pdf"/>
          <p:cNvPicPr>
            <a:picLocks noGrp="1" noChangeAspect="1"/>
          </p:cNvPicPr>
          <p:nvPr>
            <p:ph idx="1"/>
          </p:nvPr>
        </p:nvPicPr>
        <p:blipFill rotWithShape="1">
          <a:blip r:embed="rId4" cstate="print">
            <a:extLst>
              <a:ext uri="{28A0092B-C50C-407E-A947-70E740481C1C}">
                <a14:useLocalDpi xmlns:a14="http://schemas.microsoft.com/office/drawing/2010/main"/>
              </a:ext>
            </a:extLst>
          </a:blip>
          <a:srcRect t="13232" r="6371" b="-174"/>
          <a:stretch/>
        </p:blipFill>
        <p:spPr>
          <a:xfrm>
            <a:off x="-1" y="1524003"/>
            <a:ext cx="8444255" cy="3979334"/>
          </a:xfrm>
        </p:spPr>
      </p:pic>
      <p:pic>
        <p:nvPicPr>
          <p:cNvPr id="10" name="Picture 9" descr="Screen shot 2012-10-11 at 5.53.45 PM.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175990" y="1590862"/>
            <a:ext cx="2250062" cy="1053726"/>
          </a:xfrm>
          <a:prstGeom prst="rect">
            <a:avLst/>
          </a:prstGeom>
        </p:spPr>
      </p:pic>
    </p:spTree>
    <p:extLst>
      <p:ext uri="{BB962C8B-B14F-4D97-AF65-F5344CB8AC3E}">
        <p14:creationId xmlns:p14="http://schemas.microsoft.com/office/powerpoint/2010/main" val="269172507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gwas_legend.pdf"/>
          <p:cNvPicPr>
            <a:picLocks noChangeAspect="1"/>
          </p:cNvPicPr>
          <p:nvPr/>
        </p:nvPicPr>
        <p:blipFill rotWithShape="1">
          <a:blip r:embed="rId2" cstate="print">
            <a:extLst>
              <a:ext uri="{28A0092B-C50C-407E-A947-70E740481C1C}">
                <a14:useLocalDpi xmlns:a14="http://schemas.microsoft.com/office/drawing/2010/main"/>
              </a:ext>
            </a:extLst>
          </a:blip>
          <a:srcRect l="7646" r="21958" b="78889"/>
          <a:stretch/>
        </p:blipFill>
        <p:spPr>
          <a:xfrm>
            <a:off x="0" y="5403796"/>
            <a:ext cx="8444254" cy="885435"/>
          </a:xfrm>
          <a:prstGeom prst="rect">
            <a:avLst/>
          </a:prstGeom>
        </p:spPr>
      </p:pic>
      <p:sp>
        <p:nvSpPr>
          <p:cNvPr id="13" name="Title 1"/>
          <p:cNvSpPr>
            <a:spLocks noGrp="1"/>
          </p:cNvSpPr>
          <p:nvPr>
            <p:ph type="title"/>
          </p:nvPr>
        </p:nvSpPr>
        <p:spPr>
          <a:xfrm>
            <a:off x="457200" y="132682"/>
            <a:ext cx="8229600" cy="962738"/>
          </a:xfrm>
        </p:spPr>
        <p:txBody>
          <a:bodyPr>
            <a:normAutofit fontScale="90000"/>
          </a:bodyPr>
          <a:lstStyle/>
          <a:p>
            <a:r>
              <a:rPr lang="en-US" sz="4000" dirty="0" smtClean="0"/>
              <a:t>The history and success of GWAS – </a:t>
            </a:r>
            <a:r>
              <a:rPr lang="en-US" sz="4000" i="1" dirty="0" smtClean="0"/>
              <a:t>illuminating for common phenotypes</a:t>
            </a:r>
            <a:endParaRPr lang="en-US" sz="4000" i="1" dirty="0"/>
          </a:p>
        </p:txBody>
      </p:sp>
      <p:pic>
        <p:nvPicPr>
          <p:cNvPr id="5" name="Content Placeholder 4" descr="gwas_hits.2009.pdf"/>
          <p:cNvPicPr>
            <a:picLocks noGrp="1" noChangeAspect="1"/>
          </p:cNvPicPr>
          <p:nvPr>
            <p:ph idx="1"/>
          </p:nvPr>
        </p:nvPicPr>
        <p:blipFill rotWithShape="1">
          <a:blip r:embed="rId3" cstate="print">
            <a:extLst>
              <a:ext uri="{28A0092B-C50C-407E-A947-70E740481C1C}">
                <a14:useLocalDpi xmlns:a14="http://schemas.microsoft.com/office/drawing/2010/main"/>
              </a:ext>
            </a:extLst>
          </a:blip>
          <a:srcRect t="12963" r="6371" b="191"/>
          <a:stretch/>
        </p:blipFill>
        <p:spPr>
          <a:xfrm>
            <a:off x="-14112" y="1509892"/>
            <a:ext cx="8453577" cy="3979335"/>
          </a:xfrm>
        </p:spPr>
      </p:pic>
      <p:pic>
        <p:nvPicPr>
          <p:cNvPr id="10" name="Picture 9" descr="Screen shot 2012-10-11 at 5.53.45 PM.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175990" y="1590862"/>
            <a:ext cx="2250062" cy="1053726"/>
          </a:xfrm>
          <a:prstGeom prst="rect">
            <a:avLst/>
          </a:prstGeom>
        </p:spPr>
      </p:pic>
      <p:sp>
        <p:nvSpPr>
          <p:cNvPr id="11" name="TextBox 10"/>
          <p:cNvSpPr txBox="1"/>
          <p:nvPr/>
        </p:nvSpPr>
        <p:spPr>
          <a:xfrm>
            <a:off x="6776679" y="2534365"/>
            <a:ext cx="1016624" cy="584776"/>
          </a:xfrm>
          <a:prstGeom prst="rect">
            <a:avLst/>
          </a:prstGeom>
          <a:noFill/>
        </p:spPr>
        <p:txBody>
          <a:bodyPr wrap="none" rtlCol="0">
            <a:spAutoFit/>
          </a:bodyPr>
          <a:lstStyle/>
          <a:p>
            <a:r>
              <a:rPr lang="en-US" sz="3200" b="1" dirty="0" smtClean="0"/>
              <a:t>2009</a:t>
            </a:r>
            <a:endParaRPr lang="en-US" sz="3200" b="1" dirty="0"/>
          </a:p>
        </p:txBody>
      </p:sp>
      <p:sp>
        <p:nvSpPr>
          <p:cNvPr id="12" name="TextBox 11"/>
          <p:cNvSpPr txBox="1"/>
          <p:nvPr/>
        </p:nvSpPr>
        <p:spPr>
          <a:xfrm>
            <a:off x="0" y="6488668"/>
            <a:ext cx="7604666" cy="369332"/>
          </a:xfrm>
          <a:prstGeom prst="rect">
            <a:avLst/>
          </a:prstGeom>
          <a:noFill/>
        </p:spPr>
        <p:txBody>
          <a:bodyPr wrap="none" rtlCol="0">
            <a:spAutoFit/>
          </a:bodyPr>
          <a:lstStyle/>
          <a:p>
            <a:r>
              <a:rPr lang="en-US" dirty="0" smtClean="0"/>
              <a:t>Data: </a:t>
            </a:r>
            <a:r>
              <a:rPr lang="en-US" dirty="0" smtClean="0">
                <a:hlinkClick r:id="rId5"/>
              </a:rPr>
              <a:t>www.genome.gov/GWAStudies</a:t>
            </a:r>
            <a:r>
              <a:rPr lang="en-US" dirty="0" smtClean="0"/>
              <a:t> - slide from Sara </a:t>
            </a:r>
            <a:r>
              <a:rPr lang="en-US" dirty="0" err="1" smtClean="0"/>
              <a:t>Pulit</a:t>
            </a:r>
            <a:r>
              <a:rPr lang="en-US" dirty="0" smtClean="0"/>
              <a:t> and Paul de Bakker</a:t>
            </a:r>
            <a:endParaRPr lang="en-US" dirty="0"/>
          </a:p>
        </p:txBody>
      </p:sp>
    </p:spTree>
    <p:extLst>
      <p:ext uri="{BB962C8B-B14F-4D97-AF65-F5344CB8AC3E}">
        <p14:creationId xmlns:p14="http://schemas.microsoft.com/office/powerpoint/2010/main" val="181062663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gwas_legend.pdf"/>
          <p:cNvPicPr>
            <a:picLocks noChangeAspect="1"/>
          </p:cNvPicPr>
          <p:nvPr/>
        </p:nvPicPr>
        <p:blipFill rotWithShape="1">
          <a:blip r:embed="rId2" cstate="print">
            <a:extLst>
              <a:ext uri="{28A0092B-C50C-407E-A947-70E740481C1C}">
                <a14:useLocalDpi xmlns:a14="http://schemas.microsoft.com/office/drawing/2010/main"/>
              </a:ext>
            </a:extLst>
          </a:blip>
          <a:srcRect l="7646" r="21958" b="78889"/>
          <a:stretch/>
        </p:blipFill>
        <p:spPr>
          <a:xfrm>
            <a:off x="0" y="5403796"/>
            <a:ext cx="8444254" cy="885435"/>
          </a:xfrm>
          <a:prstGeom prst="rect">
            <a:avLst/>
          </a:prstGeom>
        </p:spPr>
      </p:pic>
      <p:sp>
        <p:nvSpPr>
          <p:cNvPr id="13" name="Title 1"/>
          <p:cNvSpPr>
            <a:spLocks noGrp="1"/>
          </p:cNvSpPr>
          <p:nvPr>
            <p:ph type="title"/>
          </p:nvPr>
        </p:nvSpPr>
        <p:spPr>
          <a:xfrm>
            <a:off x="457200" y="132682"/>
            <a:ext cx="8229600" cy="962738"/>
          </a:xfrm>
        </p:spPr>
        <p:txBody>
          <a:bodyPr>
            <a:normAutofit fontScale="90000"/>
          </a:bodyPr>
          <a:lstStyle/>
          <a:p>
            <a:r>
              <a:rPr lang="en-US" sz="4000" dirty="0" smtClean="0"/>
              <a:t>The history and success of GWAS – </a:t>
            </a:r>
            <a:r>
              <a:rPr lang="en-US" sz="4000" i="1" dirty="0" smtClean="0"/>
              <a:t>illuminating for common phenotypes</a:t>
            </a:r>
            <a:endParaRPr lang="en-US" sz="4000" i="1" dirty="0"/>
          </a:p>
        </p:txBody>
      </p:sp>
      <p:pic>
        <p:nvPicPr>
          <p:cNvPr id="7" name="Content Placeholder 6" descr="gwas_hits.2010.pdf"/>
          <p:cNvPicPr>
            <a:picLocks noGrp="1" noChangeAspect="1"/>
          </p:cNvPicPr>
          <p:nvPr>
            <p:ph idx="1"/>
          </p:nvPr>
        </p:nvPicPr>
        <p:blipFill rotWithShape="1">
          <a:blip r:embed="rId3" cstate="print">
            <a:extLst>
              <a:ext uri="{28A0092B-C50C-407E-A947-70E740481C1C}">
                <a14:useLocalDpi xmlns:a14="http://schemas.microsoft.com/office/drawing/2010/main"/>
              </a:ext>
            </a:extLst>
          </a:blip>
          <a:srcRect t="13026" r="6371" b="191"/>
          <a:stretch/>
        </p:blipFill>
        <p:spPr>
          <a:xfrm>
            <a:off x="431" y="1509893"/>
            <a:ext cx="8449148" cy="3974367"/>
          </a:xfrm>
        </p:spPr>
      </p:pic>
      <p:pic>
        <p:nvPicPr>
          <p:cNvPr id="10" name="Picture 9" descr="Screen shot 2012-10-11 at 5.53.45 PM.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175990" y="1590862"/>
            <a:ext cx="2250062" cy="1053726"/>
          </a:xfrm>
          <a:prstGeom prst="rect">
            <a:avLst/>
          </a:prstGeom>
        </p:spPr>
      </p:pic>
      <p:sp>
        <p:nvSpPr>
          <p:cNvPr id="11" name="TextBox 10"/>
          <p:cNvSpPr txBox="1"/>
          <p:nvPr/>
        </p:nvSpPr>
        <p:spPr>
          <a:xfrm>
            <a:off x="6776679" y="2534365"/>
            <a:ext cx="1016624" cy="584776"/>
          </a:xfrm>
          <a:prstGeom prst="rect">
            <a:avLst/>
          </a:prstGeom>
          <a:noFill/>
        </p:spPr>
        <p:txBody>
          <a:bodyPr wrap="none" rtlCol="0">
            <a:spAutoFit/>
          </a:bodyPr>
          <a:lstStyle/>
          <a:p>
            <a:r>
              <a:rPr lang="en-US" sz="3200" b="1" dirty="0" smtClean="0"/>
              <a:t>2010</a:t>
            </a:r>
            <a:endParaRPr lang="en-US" sz="3200" b="1" dirty="0"/>
          </a:p>
        </p:txBody>
      </p:sp>
      <p:sp>
        <p:nvSpPr>
          <p:cNvPr id="12" name="TextBox 11"/>
          <p:cNvSpPr txBox="1"/>
          <p:nvPr/>
        </p:nvSpPr>
        <p:spPr>
          <a:xfrm>
            <a:off x="0" y="6488668"/>
            <a:ext cx="7604666" cy="369332"/>
          </a:xfrm>
          <a:prstGeom prst="rect">
            <a:avLst/>
          </a:prstGeom>
          <a:noFill/>
        </p:spPr>
        <p:txBody>
          <a:bodyPr wrap="none" rtlCol="0">
            <a:spAutoFit/>
          </a:bodyPr>
          <a:lstStyle/>
          <a:p>
            <a:r>
              <a:rPr lang="en-US" dirty="0" smtClean="0"/>
              <a:t>Data: </a:t>
            </a:r>
            <a:r>
              <a:rPr lang="en-US" dirty="0" smtClean="0">
                <a:hlinkClick r:id="rId5"/>
              </a:rPr>
              <a:t>www.genome.gov/GWAStudies</a:t>
            </a:r>
            <a:r>
              <a:rPr lang="en-US" dirty="0" smtClean="0"/>
              <a:t> - slide from Sara </a:t>
            </a:r>
            <a:r>
              <a:rPr lang="en-US" dirty="0" err="1" smtClean="0"/>
              <a:t>Pulit</a:t>
            </a:r>
            <a:r>
              <a:rPr lang="en-US" dirty="0" smtClean="0"/>
              <a:t> and Paul de Bakker</a:t>
            </a:r>
            <a:endParaRPr lang="en-US" dirty="0"/>
          </a:p>
        </p:txBody>
      </p:sp>
    </p:spTree>
    <p:extLst>
      <p:ext uri="{BB962C8B-B14F-4D97-AF65-F5344CB8AC3E}">
        <p14:creationId xmlns:p14="http://schemas.microsoft.com/office/powerpoint/2010/main" val="221855228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gwas_legend.pdf"/>
          <p:cNvPicPr>
            <a:picLocks noChangeAspect="1"/>
          </p:cNvPicPr>
          <p:nvPr/>
        </p:nvPicPr>
        <p:blipFill rotWithShape="1">
          <a:blip r:embed="rId2" cstate="print">
            <a:extLst>
              <a:ext uri="{28A0092B-C50C-407E-A947-70E740481C1C}">
                <a14:useLocalDpi xmlns:a14="http://schemas.microsoft.com/office/drawing/2010/main"/>
              </a:ext>
            </a:extLst>
          </a:blip>
          <a:srcRect l="7646" r="21958" b="78889"/>
          <a:stretch/>
        </p:blipFill>
        <p:spPr>
          <a:xfrm>
            <a:off x="0" y="5403796"/>
            <a:ext cx="8444254" cy="885435"/>
          </a:xfrm>
          <a:prstGeom prst="rect">
            <a:avLst/>
          </a:prstGeom>
        </p:spPr>
      </p:pic>
      <p:sp>
        <p:nvSpPr>
          <p:cNvPr id="13" name="Title 1"/>
          <p:cNvSpPr>
            <a:spLocks noGrp="1"/>
          </p:cNvSpPr>
          <p:nvPr>
            <p:ph type="title"/>
          </p:nvPr>
        </p:nvSpPr>
        <p:spPr>
          <a:xfrm>
            <a:off x="457200" y="132682"/>
            <a:ext cx="8229600" cy="962738"/>
          </a:xfrm>
        </p:spPr>
        <p:txBody>
          <a:bodyPr>
            <a:normAutofit fontScale="90000"/>
          </a:bodyPr>
          <a:lstStyle/>
          <a:p>
            <a:r>
              <a:rPr lang="en-US" sz="4000" dirty="0" smtClean="0"/>
              <a:t>The history and success of GWAS – </a:t>
            </a:r>
            <a:r>
              <a:rPr lang="en-US" sz="4000" i="1" dirty="0" smtClean="0"/>
              <a:t>illuminating for common phenotypes</a:t>
            </a:r>
            <a:endParaRPr lang="en-US" sz="4000" i="1" dirty="0"/>
          </a:p>
        </p:txBody>
      </p:sp>
      <p:pic>
        <p:nvPicPr>
          <p:cNvPr id="5" name="Content Placeholder 4" descr="gwas_hits.2011.pdf"/>
          <p:cNvPicPr>
            <a:picLocks noGrp="1" noChangeAspect="1"/>
          </p:cNvPicPr>
          <p:nvPr>
            <p:ph idx="1"/>
          </p:nvPr>
        </p:nvPicPr>
        <p:blipFill rotWithShape="1">
          <a:blip r:embed="rId3" cstate="print">
            <a:extLst>
              <a:ext uri="{28A0092B-C50C-407E-A947-70E740481C1C}">
                <a14:useLocalDpi xmlns:a14="http://schemas.microsoft.com/office/drawing/2010/main"/>
              </a:ext>
            </a:extLst>
          </a:blip>
          <a:srcRect t="12867" r="6371" b="190"/>
          <a:stretch/>
        </p:blipFill>
        <p:spPr>
          <a:xfrm>
            <a:off x="0" y="1495781"/>
            <a:ext cx="8444254" cy="3979334"/>
          </a:xfrm>
        </p:spPr>
      </p:pic>
      <p:pic>
        <p:nvPicPr>
          <p:cNvPr id="10" name="Picture 9" descr="Screen shot 2012-10-11 at 5.53.45 PM.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175990" y="1590862"/>
            <a:ext cx="2250062" cy="1053726"/>
          </a:xfrm>
          <a:prstGeom prst="rect">
            <a:avLst/>
          </a:prstGeom>
        </p:spPr>
      </p:pic>
      <p:sp>
        <p:nvSpPr>
          <p:cNvPr id="11" name="TextBox 10"/>
          <p:cNvSpPr txBox="1"/>
          <p:nvPr/>
        </p:nvSpPr>
        <p:spPr>
          <a:xfrm>
            <a:off x="6776679" y="2534365"/>
            <a:ext cx="1016624" cy="584776"/>
          </a:xfrm>
          <a:prstGeom prst="rect">
            <a:avLst/>
          </a:prstGeom>
          <a:noFill/>
        </p:spPr>
        <p:txBody>
          <a:bodyPr wrap="none" rtlCol="0">
            <a:spAutoFit/>
          </a:bodyPr>
          <a:lstStyle/>
          <a:p>
            <a:r>
              <a:rPr lang="en-US" sz="3200" b="1" dirty="0" smtClean="0"/>
              <a:t>2011</a:t>
            </a:r>
            <a:endParaRPr lang="en-US" sz="3200" b="1" dirty="0"/>
          </a:p>
        </p:txBody>
      </p:sp>
      <p:sp>
        <p:nvSpPr>
          <p:cNvPr id="12" name="TextBox 11"/>
          <p:cNvSpPr txBox="1"/>
          <p:nvPr/>
        </p:nvSpPr>
        <p:spPr>
          <a:xfrm>
            <a:off x="0" y="6488668"/>
            <a:ext cx="7604666" cy="369332"/>
          </a:xfrm>
          <a:prstGeom prst="rect">
            <a:avLst/>
          </a:prstGeom>
          <a:noFill/>
        </p:spPr>
        <p:txBody>
          <a:bodyPr wrap="none" rtlCol="0">
            <a:spAutoFit/>
          </a:bodyPr>
          <a:lstStyle/>
          <a:p>
            <a:r>
              <a:rPr lang="en-US" dirty="0" smtClean="0"/>
              <a:t>Data: </a:t>
            </a:r>
            <a:r>
              <a:rPr lang="en-US" dirty="0" smtClean="0">
                <a:hlinkClick r:id="rId5"/>
              </a:rPr>
              <a:t>www.genome.gov/GWAStudies</a:t>
            </a:r>
            <a:r>
              <a:rPr lang="en-US" dirty="0" smtClean="0"/>
              <a:t> - slide from Sara </a:t>
            </a:r>
            <a:r>
              <a:rPr lang="en-US" dirty="0" err="1" smtClean="0"/>
              <a:t>Pulit</a:t>
            </a:r>
            <a:r>
              <a:rPr lang="en-US" dirty="0" smtClean="0"/>
              <a:t> and Paul de Bakker</a:t>
            </a:r>
            <a:endParaRPr lang="en-US" dirty="0"/>
          </a:p>
        </p:txBody>
      </p:sp>
    </p:spTree>
    <p:extLst>
      <p:ext uri="{BB962C8B-B14F-4D97-AF65-F5344CB8AC3E}">
        <p14:creationId xmlns:p14="http://schemas.microsoft.com/office/powerpoint/2010/main" val="221970944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gwas_legend.pdf"/>
          <p:cNvPicPr>
            <a:picLocks noChangeAspect="1"/>
          </p:cNvPicPr>
          <p:nvPr/>
        </p:nvPicPr>
        <p:blipFill rotWithShape="1">
          <a:blip r:embed="rId3" cstate="print">
            <a:extLst>
              <a:ext uri="{28A0092B-C50C-407E-A947-70E740481C1C}">
                <a14:useLocalDpi xmlns:a14="http://schemas.microsoft.com/office/drawing/2010/main"/>
              </a:ext>
            </a:extLst>
          </a:blip>
          <a:srcRect l="7646" r="21958" b="78889"/>
          <a:stretch/>
        </p:blipFill>
        <p:spPr>
          <a:xfrm>
            <a:off x="0" y="5403796"/>
            <a:ext cx="8444254" cy="885435"/>
          </a:xfrm>
          <a:prstGeom prst="rect">
            <a:avLst/>
          </a:prstGeom>
        </p:spPr>
      </p:pic>
      <p:sp>
        <p:nvSpPr>
          <p:cNvPr id="11" name="Title 1"/>
          <p:cNvSpPr>
            <a:spLocks noGrp="1"/>
          </p:cNvSpPr>
          <p:nvPr>
            <p:ph type="title"/>
          </p:nvPr>
        </p:nvSpPr>
        <p:spPr>
          <a:xfrm>
            <a:off x="457200" y="132682"/>
            <a:ext cx="8229600" cy="962738"/>
          </a:xfrm>
        </p:spPr>
        <p:txBody>
          <a:bodyPr>
            <a:normAutofit fontScale="90000"/>
          </a:bodyPr>
          <a:lstStyle/>
          <a:p>
            <a:r>
              <a:rPr lang="en-US" sz="4000" dirty="0" smtClean="0"/>
              <a:t>The history and success of GWAS – </a:t>
            </a:r>
            <a:r>
              <a:rPr lang="en-US" sz="4000" i="1" dirty="0" smtClean="0"/>
              <a:t>illuminating for common phenotypes</a:t>
            </a:r>
            <a:endParaRPr lang="en-US" sz="4000" i="1" dirty="0"/>
          </a:p>
        </p:txBody>
      </p:sp>
      <p:pic>
        <p:nvPicPr>
          <p:cNvPr id="7" name="Content Placeholder 6" descr="gwas_hits.2012.pdf"/>
          <p:cNvPicPr>
            <a:picLocks noGrp="1" noChangeAspect="1"/>
          </p:cNvPicPr>
          <p:nvPr>
            <p:ph idx="1"/>
          </p:nvPr>
        </p:nvPicPr>
        <p:blipFill rotWithShape="1">
          <a:blip r:embed="rId4" cstate="print">
            <a:extLst>
              <a:ext uri="{28A0092B-C50C-407E-A947-70E740481C1C}">
                <a14:useLocalDpi xmlns:a14="http://schemas.microsoft.com/office/drawing/2010/main"/>
              </a:ext>
            </a:extLst>
          </a:blip>
          <a:srcRect t="12469" r="6371" b="-175"/>
          <a:stretch/>
        </p:blipFill>
        <p:spPr>
          <a:xfrm>
            <a:off x="14110" y="1481670"/>
            <a:ext cx="8430144" cy="4007556"/>
          </a:xfrm>
        </p:spPr>
      </p:pic>
      <p:pic>
        <p:nvPicPr>
          <p:cNvPr id="10" name="Picture 9" descr="Screen shot 2012-10-11 at 5.53.45 PM.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175990" y="1590862"/>
            <a:ext cx="2250062" cy="1053726"/>
          </a:xfrm>
          <a:prstGeom prst="rect">
            <a:avLst/>
          </a:prstGeom>
        </p:spPr>
      </p:pic>
      <p:sp>
        <p:nvSpPr>
          <p:cNvPr id="13" name="TextBox 12"/>
          <p:cNvSpPr txBox="1"/>
          <p:nvPr/>
        </p:nvSpPr>
        <p:spPr>
          <a:xfrm>
            <a:off x="6776679" y="2534365"/>
            <a:ext cx="1016624" cy="584776"/>
          </a:xfrm>
          <a:prstGeom prst="rect">
            <a:avLst/>
          </a:prstGeom>
          <a:noFill/>
        </p:spPr>
        <p:txBody>
          <a:bodyPr wrap="none" rtlCol="0">
            <a:spAutoFit/>
          </a:bodyPr>
          <a:lstStyle/>
          <a:p>
            <a:r>
              <a:rPr lang="en-US" sz="3200" b="1" dirty="0" smtClean="0"/>
              <a:t>2012</a:t>
            </a:r>
            <a:endParaRPr lang="en-US" sz="3200" b="1" dirty="0"/>
          </a:p>
        </p:txBody>
      </p:sp>
      <p:sp>
        <p:nvSpPr>
          <p:cNvPr id="14" name="TextBox 13"/>
          <p:cNvSpPr txBox="1"/>
          <p:nvPr/>
        </p:nvSpPr>
        <p:spPr>
          <a:xfrm>
            <a:off x="0" y="6488668"/>
            <a:ext cx="7604666" cy="369332"/>
          </a:xfrm>
          <a:prstGeom prst="rect">
            <a:avLst/>
          </a:prstGeom>
          <a:noFill/>
        </p:spPr>
        <p:txBody>
          <a:bodyPr wrap="none" rtlCol="0">
            <a:spAutoFit/>
          </a:bodyPr>
          <a:lstStyle/>
          <a:p>
            <a:r>
              <a:rPr lang="en-US" dirty="0" smtClean="0"/>
              <a:t>Data: </a:t>
            </a:r>
            <a:r>
              <a:rPr lang="en-US" dirty="0" smtClean="0">
                <a:hlinkClick r:id="rId6"/>
              </a:rPr>
              <a:t>www.genome.gov/GWAStudies</a:t>
            </a:r>
            <a:r>
              <a:rPr lang="en-US" dirty="0" smtClean="0"/>
              <a:t> - slide from Sara </a:t>
            </a:r>
            <a:r>
              <a:rPr lang="en-US" dirty="0" err="1" smtClean="0"/>
              <a:t>Pulit</a:t>
            </a:r>
            <a:r>
              <a:rPr lang="en-US" dirty="0" smtClean="0"/>
              <a:t> and Paul de Bakker</a:t>
            </a:r>
            <a:endParaRPr lang="en-US" dirty="0"/>
          </a:p>
        </p:txBody>
      </p:sp>
    </p:spTree>
    <p:extLst>
      <p:ext uri="{BB962C8B-B14F-4D97-AF65-F5344CB8AC3E}">
        <p14:creationId xmlns:p14="http://schemas.microsoft.com/office/powerpoint/2010/main" val="116416858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Line 5"/>
          <p:cNvSpPr>
            <a:spLocks noChangeShapeType="1"/>
          </p:cNvSpPr>
          <p:nvPr/>
        </p:nvSpPr>
        <p:spPr bwMode="auto">
          <a:xfrm>
            <a:off x="457200" y="10668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3557" name="Rectangle 4"/>
          <p:cNvSpPr>
            <a:spLocks noGrp="1" noChangeArrowheads="1"/>
          </p:cNvSpPr>
          <p:nvPr>
            <p:ph type="title"/>
          </p:nvPr>
        </p:nvSpPr>
        <p:spPr>
          <a:xfrm>
            <a:off x="381000" y="0"/>
            <a:ext cx="8458200" cy="1143000"/>
          </a:xfrm>
        </p:spPr>
        <p:txBody>
          <a:bodyPr/>
          <a:lstStyle/>
          <a:p>
            <a:pPr eaLnBrk="1" hangingPunct="1"/>
            <a:r>
              <a:rPr lang="en-US" dirty="0" smtClean="0">
                <a:latin typeface="Arial"/>
                <a:cs typeface="Arial"/>
              </a:rPr>
              <a:t>Observations from GWAS</a:t>
            </a:r>
          </a:p>
        </p:txBody>
      </p:sp>
      <p:sp>
        <p:nvSpPr>
          <p:cNvPr id="23556" name="Content Placeholder 6"/>
          <p:cNvSpPr>
            <a:spLocks noGrp="1"/>
          </p:cNvSpPr>
          <p:nvPr>
            <p:ph idx="1"/>
          </p:nvPr>
        </p:nvSpPr>
        <p:spPr>
          <a:xfrm>
            <a:off x="381000" y="1219200"/>
            <a:ext cx="8382000" cy="4114800"/>
          </a:xfrm>
        </p:spPr>
        <p:txBody>
          <a:bodyPr/>
          <a:lstStyle/>
          <a:p>
            <a:r>
              <a:rPr lang="en-US" dirty="0" smtClean="0">
                <a:latin typeface="Arial"/>
                <a:ea typeface="Trebuchet MS" charset="0"/>
                <a:cs typeface="Arial"/>
              </a:rPr>
              <a:t>Hundreds (or thousands!) of alleles contribute to each complex traits</a:t>
            </a:r>
          </a:p>
          <a:p>
            <a:r>
              <a:rPr lang="en-US" dirty="0">
                <a:ea typeface="Trebuchet MS" charset="0"/>
                <a:cs typeface="Arial"/>
              </a:rPr>
              <a:t>Often, multiple </a:t>
            </a:r>
            <a:r>
              <a:rPr lang="en-US" dirty="0" smtClean="0">
                <a:ea typeface="Trebuchet MS" charset="0"/>
                <a:cs typeface="Arial"/>
              </a:rPr>
              <a:t>SNPs in LD with associated </a:t>
            </a:r>
            <a:r>
              <a:rPr lang="en-US" dirty="0">
                <a:ea typeface="Trebuchet MS" charset="0"/>
                <a:cs typeface="Arial"/>
              </a:rPr>
              <a:t>SNP – </a:t>
            </a:r>
            <a:r>
              <a:rPr lang="en-US" i="1" dirty="0">
                <a:ea typeface="Trebuchet MS" charset="0"/>
                <a:cs typeface="Arial"/>
              </a:rPr>
              <a:t>which one is “causal”?</a:t>
            </a:r>
          </a:p>
          <a:p>
            <a:pPr lvl="1"/>
            <a:r>
              <a:rPr lang="en-US" i="1" dirty="0">
                <a:latin typeface="Arial"/>
                <a:ea typeface="Trebuchet MS" charset="0"/>
                <a:cs typeface="Arial"/>
              </a:rPr>
              <a:t>&gt;</a:t>
            </a:r>
            <a:r>
              <a:rPr lang="en-US" i="1" dirty="0" smtClean="0">
                <a:latin typeface="Arial"/>
                <a:ea typeface="Trebuchet MS" charset="0"/>
                <a:cs typeface="Arial"/>
              </a:rPr>
              <a:t>80% associated-SNPs to date are non-coding</a:t>
            </a:r>
          </a:p>
          <a:p>
            <a:r>
              <a:rPr lang="en-US" dirty="0" smtClean="0">
                <a:latin typeface="Arial"/>
                <a:ea typeface="Trebuchet MS" charset="0"/>
                <a:cs typeface="Arial"/>
              </a:rPr>
              <a:t>Often, multiple genes near associated SNP – </a:t>
            </a:r>
            <a:r>
              <a:rPr lang="en-US" i="1" dirty="0" smtClean="0">
                <a:latin typeface="Arial"/>
                <a:ea typeface="Trebuchet MS" charset="0"/>
                <a:cs typeface="Arial"/>
              </a:rPr>
              <a:t>which one is “causal”?</a:t>
            </a:r>
          </a:p>
          <a:p>
            <a:r>
              <a:rPr lang="en-US" dirty="0" smtClean="0">
                <a:latin typeface="Arial"/>
                <a:ea typeface="Trebuchet MS" charset="0"/>
                <a:cs typeface="Arial"/>
              </a:rPr>
              <a:t>To date, about 15% of loci contain more than one independent allele</a:t>
            </a:r>
          </a:p>
          <a:p>
            <a:r>
              <a:rPr lang="en-US" i="1" dirty="0" smtClean="0">
                <a:latin typeface="Arial"/>
                <a:ea typeface="Trebuchet MS" charset="0"/>
                <a:cs typeface="Arial"/>
              </a:rPr>
              <a:t>Biology not obvious from association alone</a:t>
            </a:r>
          </a:p>
        </p:txBody>
      </p:sp>
    </p:spTree>
    <p:extLst>
      <p:ext uri="{BB962C8B-B14F-4D97-AF65-F5344CB8AC3E}">
        <p14:creationId xmlns:p14="http://schemas.microsoft.com/office/powerpoint/2010/main" val="1787195347"/>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556">
                                            <p:txEl>
                                              <p:pRg st="0" end="0"/>
                                            </p:txEl>
                                          </p:spTgt>
                                        </p:tgtEl>
                                        <p:attrNameLst>
                                          <p:attrName>style.visibility</p:attrName>
                                        </p:attrNameLst>
                                      </p:cBhvr>
                                      <p:to>
                                        <p:strVal val="visible"/>
                                      </p:to>
                                    </p:set>
                                    <p:animEffect transition="in" filter="fade">
                                      <p:cBhvr>
                                        <p:cTn id="7" dur="1000"/>
                                        <p:tgtEl>
                                          <p:spTgt spid="2355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556">
                                            <p:txEl>
                                              <p:pRg st="1" end="1"/>
                                            </p:txEl>
                                          </p:spTgt>
                                        </p:tgtEl>
                                        <p:attrNameLst>
                                          <p:attrName>style.visibility</p:attrName>
                                        </p:attrNameLst>
                                      </p:cBhvr>
                                      <p:to>
                                        <p:strVal val="visible"/>
                                      </p:to>
                                    </p:set>
                                    <p:animEffect transition="in" filter="fade">
                                      <p:cBhvr>
                                        <p:cTn id="12" dur="1000"/>
                                        <p:tgtEl>
                                          <p:spTgt spid="23556">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3556">
                                            <p:txEl>
                                              <p:pRg st="2" end="2"/>
                                            </p:txEl>
                                          </p:spTgt>
                                        </p:tgtEl>
                                        <p:attrNameLst>
                                          <p:attrName>style.visibility</p:attrName>
                                        </p:attrNameLst>
                                      </p:cBhvr>
                                      <p:to>
                                        <p:strVal val="visible"/>
                                      </p:to>
                                    </p:set>
                                    <p:animEffect transition="in" filter="fade">
                                      <p:cBhvr>
                                        <p:cTn id="15" dur="1000"/>
                                        <p:tgtEl>
                                          <p:spTgt spid="23556">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3556">
                                            <p:txEl>
                                              <p:pRg st="3" end="3"/>
                                            </p:txEl>
                                          </p:spTgt>
                                        </p:tgtEl>
                                        <p:attrNameLst>
                                          <p:attrName>style.visibility</p:attrName>
                                        </p:attrNameLst>
                                      </p:cBhvr>
                                      <p:to>
                                        <p:strVal val="visible"/>
                                      </p:to>
                                    </p:set>
                                    <p:animEffect transition="in" filter="fade">
                                      <p:cBhvr>
                                        <p:cTn id="20" dur="1000"/>
                                        <p:tgtEl>
                                          <p:spTgt spid="23556">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556">
                                            <p:txEl>
                                              <p:pRg st="4" end="4"/>
                                            </p:txEl>
                                          </p:spTgt>
                                        </p:tgtEl>
                                        <p:attrNameLst>
                                          <p:attrName>style.visibility</p:attrName>
                                        </p:attrNameLst>
                                      </p:cBhvr>
                                      <p:to>
                                        <p:strVal val="visible"/>
                                      </p:to>
                                    </p:set>
                                    <p:animEffect transition="in" filter="fade">
                                      <p:cBhvr>
                                        <p:cTn id="25" dur="1000"/>
                                        <p:tgtEl>
                                          <p:spTgt spid="23556">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3556">
                                            <p:txEl>
                                              <p:pRg st="5" end="5"/>
                                            </p:txEl>
                                          </p:spTgt>
                                        </p:tgtEl>
                                        <p:attrNameLst>
                                          <p:attrName>style.visibility</p:attrName>
                                        </p:attrNameLst>
                                      </p:cBhvr>
                                      <p:to>
                                        <p:strVal val="visible"/>
                                      </p:to>
                                    </p:set>
                                    <p:animEffect transition="in" filter="fade">
                                      <p:cBhvr>
                                        <p:cTn id="30" dur="1000"/>
                                        <p:tgtEl>
                                          <p:spTgt spid="2355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2179530" y="1493774"/>
            <a:ext cx="4665556" cy="4665556"/>
          </a:xfrm>
          <a:prstGeom prst="ellipse">
            <a:avLst/>
          </a:prstGeom>
          <a:noFill/>
          <a:ln w="254000" cap="flat" cmpd="sng" algn="ctr">
            <a:solidFill>
              <a:schemeClr val="accent2">
                <a:lumMod val="60000"/>
                <a:lumOff val="40000"/>
              </a:schemeClr>
            </a:solidFill>
            <a:prstDash val="solid"/>
            <a:round/>
            <a:headEnd type="none" w="med" len="med"/>
            <a:tailEnd type="none" w="med" len="med"/>
          </a:ln>
          <a:effectLst>
            <a:outerShdw blurRad="50800" dist="139700" dir="4200000" algn="br">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3724820" y="197796"/>
            <a:ext cx="1630324" cy="646331"/>
          </a:xfrm>
          <a:prstGeom prst="rect">
            <a:avLst/>
          </a:prstGeom>
          <a:noFill/>
        </p:spPr>
        <p:txBody>
          <a:bodyPr wrap="none" rtlCol="0">
            <a:spAutoFit/>
          </a:bodyPr>
          <a:lstStyle/>
          <a:p>
            <a:r>
              <a:rPr lang="en-US" sz="3600" i="1" dirty="0" smtClean="0">
                <a:latin typeface="Calibri"/>
                <a:cs typeface="Calibri"/>
              </a:rPr>
              <a:t>Patient</a:t>
            </a:r>
            <a:endParaRPr lang="en-US" sz="3600" i="1" dirty="0">
              <a:latin typeface="Calibri"/>
              <a:cs typeface="Calibri"/>
            </a:endParaRPr>
          </a:p>
        </p:txBody>
      </p:sp>
      <p:pic>
        <p:nvPicPr>
          <p:cNvPr id="15" name="Picture 14" descr="PatientComplaintHandlingSoftwar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481833" y="907078"/>
            <a:ext cx="2116299" cy="1407194"/>
          </a:xfrm>
          <a:prstGeom prst="rect">
            <a:avLst/>
          </a:prstGeom>
        </p:spPr>
      </p:pic>
      <p:grpSp>
        <p:nvGrpSpPr>
          <p:cNvPr id="2" name="Group 24"/>
          <p:cNvGrpSpPr/>
          <p:nvPr/>
        </p:nvGrpSpPr>
        <p:grpSpPr>
          <a:xfrm>
            <a:off x="199393" y="1191999"/>
            <a:ext cx="3052393" cy="2803671"/>
            <a:chOff x="199393" y="1191999"/>
            <a:chExt cx="3052393" cy="2803671"/>
          </a:xfrm>
        </p:grpSpPr>
        <p:sp>
          <p:nvSpPr>
            <p:cNvPr id="12" name="TextBox 11"/>
            <p:cNvSpPr txBox="1"/>
            <p:nvPr/>
          </p:nvSpPr>
          <p:spPr>
            <a:xfrm>
              <a:off x="199393" y="1191999"/>
              <a:ext cx="2037211" cy="1200329"/>
            </a:xfrm>
            <a:prstGeom prst="rect">
              <a:avLst/>
            </a:prstGeom>
            <a:noFill/>
          </p:spPr>
          <p:txBody>
            <a:bodyPr wrap="none" rtlCol="0">
              <a:spAutoFit/>
            </a:bodyPr>
            <a:lstStyle/>
            <a:p>
              <a:r>
                <a:rPr lang="en-US" sz="3600" i="1" dirty="0" smtClean="0">
                  <a:latin typeface="Calibri"/>
                  <a:cs typeface="Calibri"/>
                </a:rPr>
                <a:t>genomic</a:t>
              </a:r>
            </a:p>
            <a:p>
              <a:r>
                <a:rPr lang="en-US" sz="3600" i="1" dirty="0" smtClean="0">
                  <a:latin typeface="Calibri"/>
                  <a:cs typeface="Calibri"/>
                </a:rPr>
                <a:t>discovery</a:t>
              </a:r>
              <a:endParaRPr lang="en-US" sz="3600" i="1" dirty="0">
                <a:latin typeface="Calibri"/>
                <a:cs typeface="Calibri"/>
              </a:endParaRPr>
            </a:p>
          </p:txBody>
        </p:sp>
        <p:pic>
          <p:nvPicPr>
            <p:cNvPr id="16" name="Picture 15" descr="DNA.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flipH="1">
              <a:off x="1566275" y="2731536"/>
              <a:ext cx="1685511" cy="1264134"/>
            </a:xfrm>
            <a:prstGeom prst="rect">
              <a:avLst/>
            </a:prstGeom>
          </p:spPr>
        </p:pic>
      </p:grpSp>
      <p:grpSp>
        <p:nvGrpSpPr>
          <p:cNvPr id="5" name="Group 26"/>
          <p:cNvGrpSpPr/>
          <p:nvPr/>
        </p:nvGrpSpPr>
        <p:grpSpPr>
          <a:xfrm>
            <a:off x="4843061" y="4877614"/>
            <a:ext cx="4210303" cy="1837250"/>
            <a:chOff x="4843061" y="4877614"/>
            <a:chExt cx="4210303" cy="1837250"/>
          </a:xfrm>
        </p:grpSpPr>
        <p:pic>
          <p:nvPicPr>
            <p:cNvPr id="29" name="Picture 28" descr="emboj2008253f2a.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4843061" y="4877614"/>
              <a:ext cx="1971302" cy="1501618"/>
            </a:xfrm>
            <a:prstGeom prst="rect">
              <a:avLst/>
            </a:prstGeom>
          </p:spPr>
        </p:pic>
        <p:sp>
          <p:nvSpPr>
            <p:cNvPr id="20" name="TextBox 19"/>
            <p:cNvSpPr txBox="1"/>
            <p:nvPr/>
          </p:nvSpPr>
          <p:spPr>
            <a:xfrm>
              <a:off x="6860436" y="5514535"/>
              <a:ext cx="2192928" cy="1200329"/>
            </a:xfrm>
            <a:prstGeom prst="rect">
              <a:avLst/>
            </a:prstGeom>
            <a:noFill/>
          </p:spPr>
          <p:txBody>
            <a:bodyPr wrap="none" rtlCol="0">
              <a:spAutoFit/>
            </a:bodyPr>
            <a:lstStyle/>
            <a:p>
              <a:r>
                <a:rPr lang="en-US" sz="3600" i="1" dirty="0" smtClean="0">
                  <a:latin typeface="Calibri"/>
                  <a:cs typeface="Calibri"/>
                </a:rPr>
                <a:t>functional</a:t>
              </a:r>
            </a:p>
            <a:p>
              <a:r>
                <a:rPr lang="en-US" sz="3600" i="1" dirty="0" smtClean="0">
                  <a:latin typeface="Calibri"/>
                  <a:cs typeface="Calibri"/>
                </a:rPr>
                <a:t>validation</a:t>
              </a:r>
              <a:endParaRPr lang="en-US" sz="3600" i="1" dirty="0">
                <a:latin typeface="Calibri"/>
                <a:cs typeface="Calibri"/>
              </a:endParaRPr>
            </a:p>
          </p:txBody>
        </p:sp>
      </p:grpSp>
      <p:grpSp>
        <p:nvGrpSpPr>
          <p:cNvPr id="6" name="Group 27"/>
          <p:cNvGrpSpPr/>
          <p:nvPr/>
        </p:nvGrpSpPr>
        <p:grpSpPr>
          <a:xfrm>
            <a:off x="5844710" y="914400"/>
            <a:ext cx="3146891" cy="3047056"/>
            <a:chOff x="5844710" y="914400"/>
            <a:chExt cx="3146891" cy="3047056"/>
          </a:xfrm>
        </p:grpSpPr>
        <p:sp>
          <p:nvSpPr>
            <p:cNvPr id="21" name="TextBox 20"/>
            <p:cNvSpPr txBox="1"/>
            <p:nvPr/>
          </p:nvSpPr>
          <p:spPr>
            <a:xfrm>
              <a:off x="6674777" y="914400"/>
              <a:ext cx="2316824" cy="1754327"/>
            </a:xfrm>
            <a:prstGeom prst="rect">
              <a:avLst/>
            </a:prstGeom>
            <a:noFill/>
          </p:spPr>
          <p:txBody>
            <a:bodyPr wrap="square" rtlCol="0">
              <a:spAutoFit/>
            </a:bodyPr>
            <a:lstStyle/>
            <a:p>
              <a:r>
                <a:rPr lang="en-US" sz="3600" i="1" dirty="0" smtClean="0">
                  <a:latin typeface="Calibri"/>
                  <a:cs typeface="Calibri"/>
                </a:rPr>
                <a:t>drug and biomarker discovery</a:t>
              </a:r>
              <a:endParaRPr lang="en-US" sz="3600" i="1" dirty="0">
                <a:latin typeface="Calibri"/>
                <a:cs typeface="Calibri"/>
              </a:endParaRPr>
            </a:p>
          </p:txBody>
        </p:sp>
        <p:pic>
          <p:nvPicPr>
            <p:cNvPr id="30" name="Picture 29" descr="pocket.jp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5844710" y="2765751"/>
              <a:ext cx="1974725" cy="1195705"/>
            </a:xfrm>
            <a:prstGeom prst="rect">
              <a:avLst/>
            </a:prstGeom>
          </p:spPr>
        </p:pic>
      </p:grpSp>
      <p:sp>
        <p:nvSpPr>
          <p:cNvPr id="37" name="TextBox 36"/>
          <p:cNvSpPr txBox="1"/>
          <p:nvPr/>
        </p:nvSpPr>
        <p:spPr>
          <a:xfrm>
            <a:off x="3358810" y="3477150"/>
            <a:ext cx="2362345" cy="769441"/>
          </a:xfrm>
          <a:prstGeom prst="rect">
            <a:avLst/>
          </a:prstGeom>
          <a:solidFill>
            <a:schemeClr val="bg1">
              <a:lumMod val="85000"/>
            </a:schemeClr>
          </a:solidFill>
        </p:spPr>
        <p:txBody>
          <a:bodyPr wrap="none" rtlCol="0">
            <a:spAutoFit/>
          </a:bodyPr>
          <a:lstStyle/>
          <a:p>
            <a:r>
              <a:rPr lang="en-US" sz="4400" dirty="0" smtClean="0">
                <a:solidFill>
                  <a:schemeClr val="tx2"/>
                </a:solidFill>
                <a:latin typeface="Calibri"/>
                <a:cs typeface="Calibri"/>
              </a:rPr>
              <a:t>The Cycle</a:t>
            </a:r>
            <a:endParaRPr lang="en-US" sz="4400" dirty="0">
              <a:solidFill>
                <a:schemeClr val="tx2"/>
              </a:solidFill>
              <a:latin typeface="Calibri"/>
              <a:cs typeface="Calibri"/>
            </a:endParaRPr>
          </a:p>
        </p:txBody>
      </p:sp>
      <p:grpSp>
        <p:nvGrpSpPr>
          <p:cNvPr id="10" name="Group 9"/>
          <p:cNvGrpSpPr/>
          <p:nvPr/>
        </p:nvGrpSpPr>
        <p:grpSpPr>
          <a:xfrm>
            <a:off x="161296" y="4800600"/>
            <a:ext cx="3724904" cy="1914264"/>
            <a:chOff x="161296" y="4800600"/>
            <a:chExt cx="3724904" cy="1914264"/>
          </a:xfrm>
        </p:grpSpPr>
        <p:sp>
          <p:nvSpPr>
            <p:cNvPr id="13" name="TextBox 12"/>
            <p:cNvSpPr txBox="1"/>
            <p:nvPr/>
          </p:nvSpPr>
          <p:spPr>
            <a:xfrm>
              <a:off x="161296" y="5514535"/>
              <a:ext cx="2113404" cy="1200329"/>
            </a:xfrm>
            <a:prstGeom prst="rect">
              <a:avLst/>
            </a:prstGeom>
            <a:noFill/>
          </p:spPr>
          <p:txBody>
            <a:bodyPr wrap="none" rtlCol="0">
              <a:spAutoFit/>
            </a:bodyPr>
            <a:lstStyle/>
            <a:p>
              <a:r>
                <a:rPr lang="en-US" sz="3600" i="1" dirty="0" smtClean="0">
                  <a:latin typeface="Calibri"/>
                  <a:cs typeface="Calibri"/>
                </a:rPr>
                <a:t>biological</a:t>
              </a:r>
            </a:p>
            <a:p>
              <a:r>
                <a:rPr lang="en-US" sz="3600" i="1" dirty="0" smtClean="0">
                  <a:latin typeface="Calibri"/>
                  <a:cs typeface="Calibri"/>
                </a:rPr>
                <a:t>pathways</a:t>
              </a:r>
              <a:endParaRPr lang="en-US" sz="3600" i="1" dirty="0">
                <a:latin typeface="Calibri"/>
                <a:cs typeface="Calibri"/>
              </a:endParaRPr>
            </a:p>
          </p:txBody>
        </p:sp>
        <p:pic>
          <p:nvPicPr>
            <p:cNvPr id="24" name="Picture 23" descr="Slide1.jp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514600" y="4800600"/>
              <a:ext cx="1371600" cy="1819434"/>
            </a:xfrm>
            <a:prstGeom prst="rect">
              <a:avLst/>
            </a:prstGeom>
          </p:spPr>
        </p:pic>
      </p:grpSp>
      <p:grpSp>
        <p:nvGrpSpPr>
          <p:cNvPr id="25" name="Group 30"/>
          <p:cNvGrpSpPr/>
          <p:nvPr/>
        </p:nvGrpSpPr>
        <p:grpSpPr>
          <a:xfrm>
            <a:off x="2255700" y="1845170"/>
            <a:ext cx="4626451" cy="4346669"/>
            <a:chOff x="2255700" y="1845170"/>
            <a:chExt cx="4626451" cy="4346669"/>
          </a:xfrm>
        </p:grpSpPr>
        <p:cxnSp>
          <p:nvCxnSpPr>
            <p:cNvPr id="26" name="Straight Arrow Connector 25"/>
            <p:cNvCxnSpPr/>
            <p:nvPr/>
          </p:nvCxnSpPr>
          <p:spPr>
            <a:xfrm rot="5400000">
              <a:off x="2540062" y="2248710"/>
              <a:ext cx="374783" cy="333124"/>
            </a:xfrm>
            <a:prstGeom prst="straightConnector1">
              <a:avLst/>
            </a:prstGeom>
            <a:ln w="254000" cap="flat" cmpd="sng" algn="ctr">
              <a:solidFill>
                <a:schemeClr val="accent2">
                  <a:lumMod val="75000"/>
                </a:schemeClr>
              </a:solidFill>
              <a:prstDash val="solid"/>
              <a:round/>
              <a:headEnd type="none" w="med" len="med"/>
              <a:tailEnd type="stealth" w="med" len="med"/>
            </a:ln>
            <a:effectLst/>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rot="16200000" flipH="1">
              <a:off x="2117360" y="4579896"/>
              <a:ext cx="441890" cy="165209"/>
            </a:xfrm>
            <a:prstGeom prst="straightConnector1">
              <a:avLst/>
            </a:prstGeom>
            <a:ln w="254000" cap="flat" cmpd="sng" algn="ctr">
              <a:solidFill>
                <a:schemeClr val="accent2">
                  <a:lumMod val="75000"/>
                </a:schemeClr>
              </a:solidFill>
              <a:prstDash val="solid"/>
              <a:round/>
              <a:headEnd type="none" w="med" len="med"/>
              <a:tailEnd type="stealth" w="med" len="med"/>
            </a:ln>
            <a:effectLst/>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p:nvPr/>
          </p:nvCxnSpPr>
          <p:spPr>
            <a:xfrm flipV="1">
              <a:off x="4341604" y="6172200"/>
              <a:ext cx="434846" cy="19639"/>
            </a:xfrm>
            <a:prstGeom prst="straightConnector1">
              <a:avLst/>
            </a:prstGeom>
            <a:ln w="254000" cap="flat" cmpd="sng" algn="ctr">
              <a:solidFill>
                <a:schemeClr val="accent2">
                  <a:lumMod val="75000"/>
                </a:schemeClr>
              </a:solidFill>
              <a:prstDash val="solid"/>
              <a:round/>
              <a:headEnd type="none" w="med" len="med"/>
              <a:tailEnd type="stealth" w="med" len="med"/>
            </a:ln>
            <a:effectLst/>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p:nvPr/>
          </p:nvCxnSpPr>
          <p:spPr>
            <a:xfrm rot="16200000" flipV="1">
              <a:off x="5748858" y="1836922"/>
              <a:ext cx="300626" cy="317121"/>
            </a:xfrm>
            <a:prstGeom prst="straightConnector1">
              <a:avLst/>
            </a:prstGeom>
            <a:ln w="254000" cap="flat" cmpd="sng" algn="ctr">
              <a:solidFill>
                <a:schemeClr val="accent2">
                  <a:lumMod val="75000"/>
                </a:schemeClr>
              </a:solidFill>
              <a:prstDash val="solid"/>
              <a:round/>
              <a:headEnd type="none" w="med" len="med"/>
              <a:tailEnd type="stealth" w="med" len="med"/>
            </a:ln>
            <a:effectLst/>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rot="5400000" flipH="1" flipV="1">
              <a:off x="6708763" y="4205734"/>
              <a:ext cx="264321" cy="82454"/>
            </a:xfrm>
            <a:prstGeom prst="straightConnector1">
              <a:avLst/>
            </a:prstGeom>
            <a:ln w="254000" cap="flat" cmpd="sng" algn="ctr">
              <a:solidFill>
                <a:schemeClr val="accent2">
                  <a:lumMod val="75000"/>
                </a:schemeClr>
              </a:solidFill>
              <a:prstDash val="solid"/>
              <a:round/>
              <a:headEnd type="none" w="med" len="med"/>
              <a:tailEnd type="stealth" w="med" len="med"/>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888459539"/>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 calcmode="lin" valueType="num">
                                      <p:cBhvr>
                                        <p:cTn id="9" dur="500" fill="hold"/>
                                        <p:tgtEl>
                                          <p:spTgt spid="25"/>
                                        </p:tgtEl>
                                        <p:attrNameLst>
                                          <p:attrName>style.rotation</p:attrName>
                                        </p:attrNameLst>
                                      </p:cBhvr>
                                      <p:tavLst>
                                        <p:tav tm="0">
                                          <p:val>
                                            <p:fltVal val="360"/>
                                          </p:val>
                                        </p:tav>
                                        <p:tav tm="100000">
                                          <p:val>
                                            <p:fltVal val="0"/>
                                          </p:val>
                                        </p:tav>
                                      </p:tavLst>
                                    </p:anim>
                                    <p:animEffect transition="in" filter="fade">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2179530" y="1493774"/>
            <a:ext cx="4665556" cy="4665556"/>
          </a:xfrm>
          <a:prstGeom prst="ellipse">
            <a:avLst/>
          </a:prstGeom>
          <a:solidFill>
            <a:srgbClr val="D9D9D9"/>
          </a:solidFill>
          <a:ln w="254000" cap="flat" cmpd="sng" algn="ctr">
            <a:solidFill>
              <a:schemeClr val="accent2">
                <a:lumMod val="60000"/>
                <a:lumOff val="40000"/>
              </a:schemeClr>
            </a:solidFill>
            <a:prstDash val="solid"/>
            <a:round/>
            <a:headEnd type="none" w="med" len="med"/>
            <a:tailEnd type="none" w="med" len="med"/>
          </a:ln>
          <a:effectLst>
            <a:outerShdw blurRad="50800" dist="139700" dir="4200000" algn="br">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3724820" y="197796"/>
            <a:ext cx="1630324" cy="646331"/>
          </a:xfrm>
          <a:prstGeom prst="rect">
            <a:avLst/>
          </a:prstGeom>
          <a:noFill/>
        </p:spPr>
        <p:txBody>
          <a:bodyPr wrap="none" rtlCol="0">
            <a:spAutoFit/>
          </a:bodyPr>
          <a:lstStyle/>
          <a:p>
            <a:r>
              <a:rPr lang="en-US" sz="3600" i="1" dirty="0" smtClean="0">
                <a:latin typeface="Calibri"/>
                <a:cs typeface="Calibri"/>
              </a:rPr>
              <a:t>Patient</a:t>
            </a:r>
            <a:endParaRPr lang="en-US" sz="3600" i="1" dirty="0">
              <a:latin typeface="Calibri"/>
              <a:cs typeface="Calibri"/>
            </a:endParaRPr>
          </a:p>
        </p:txBody>
      </p:sp>
      <p:pic>
        <p:nvPicPr>
          <p:cNvPr id="15" name="Picture 14" descr="PatientComplaintHandlingSoftwar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481833" y="907078"/>
            <a:ext cx="2116299" cy="1407194"/>
          </a:xfrm>
          <a:prstGeom prst="rect">
            <a:avLst/>
          </a:prstGeom>
        </p:spPr>
      </p:pic>
      <p:sp>
        <p:nvSpPr>
          <p:cNvPr id="6" name="TextBox 5"/>
          <p:cNvSpPr txBox="1"/>
          <p:nvPr/>
        </p:nvSpPr>
        <p:spPr>
          <a:xfrm>
            <a:off x="2561290" y="2971800"/>
            <a:ext cx="3962401" cy="1754327"/>
          </a:xfrm>
          <a:prstGeom prst="rect">
            <a:avLst/>
          </a:prstGeom>
          <a:noFill/>
          <a:effectLst/>
        </p:spPr>
        <p:txBody>
          <a:bodyPr wrap="square" rtlCol="0">
            <a:spAutoFit/>
          </a:bodyPr>
          <a:lstStyle/>
          <a:p>
            <a:pPr algn="ctr"/>
            <a:r>
              <a:rPr lang="en-US" sz="3600" i="1" dirty="0" smtClean="0">
                <a:solidFill>
                  <a:schemeClr val="accent2">
                    <a:lumMod val="60000"/>
                    <a:lumOff val="40000"/>
                  </a:schemeClr>
                </a:solidFill>
                <a:latin typeface="Calibri"/>
                <a:cs typeface="Calibri"/>
              </a:rPr>
              <a:t>Deriving insight from genetics of complex traits</a:t>
            </a:r>
            <a:endParaRPr lang="en-US" sz="3600" i="1" dirty="0">
              <a:solidFill>
                <a:schemeClr val="accent2">
                  <a:lumMod val="60000"/>
                  <a:lumOff val="40000"/>
                </a:schemeClr>
              </a:solidFill>
              <a:latin typeface="Calibri"/>
              <a:cs typeface="Calibri"/>
            </a:endParaRP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Line 5"/>
          <p:cNvSpPr>
            <a:spLocks noChangeShapeType="1"/>
          </p:cNvSpPr>
          <p:nvPr/>
        </p:nvSpPr>
        <p:spPr bwMode="auto">
          <a:xfrm>
            <a:off x="457200" y="10668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3557" name="Rectangle 4"/>
          <p:cNvSpPr>
            <a:spLocks noGrp="1" noChangeArrowheads="1"/>
          </p:cNvSpPr>
          <p:nvPr>
            <p:ph type="title"/>
          </p:nvPr>
        </p:nvSpPr>
        <p:spPr>
          <a:xfrm>
            <a:off x="381000" y="0"/>
            <a:ext cx="8458200" cy="1143000"/>
          </a:xfrm>
        </p:spPr>
        <p:txBody>
          <a:bodyPr/>
          <a:lstStyle/>
          <a:p>
            <a:pPr eaLnBrk="1" hangingPunct="1"/>
            <a:r>
              <a:rPr lang="en-US" dirty="0" smtClean="0">
                <a:latin typeface="Arial"/>
                <a:cs typeface="Arial"/>
              </a:rPr>
              <a:t>Five approaches</a:t>
            </a:r>
          </a:p>
        </p:txBody>
      </p:sp>
      <p:sp>
        <p:nvSpPr>
          <p:cNvPr id="23556" name="Content Placeholder 6"/>
          <p:cNvSpPr>
            <a:spLocks noGrp="1"/>
          </p:cNvSpPr>
          <p:nvPr>
            <p:ph idx="1"/>
          </p:nvPr>
        </p:nvSpPr>
        <p:spPr>
          <a:xfrm>
            <a:off x="381000" y="1219200"/>
            <a:ext cx="8382000" cy="4114800"/>
          </a:xfrm>
        </p:spPr>
        <p:txBody>
          <a:bodyPr/>
          <a:lstStyle/>
          <a:p>
            <a:pPr marL="514350" indent="-514350">
              <a:buAutoNum type="arabicParenBoth"/>
            </a:pPr>
            <a:r>
              <a:rPr lang="en-US" dirty="0" smtClean="0">
                <a:latin typeface="Arial"/>
                <a:ea typeface="Trebuchet MS" charset="0"/>
                <a:cs typeface="Arial"/>
              </a:rPr>
              <a:t> Straightforward annotation – </a:t>
            </a:r>
            <a:r>
              <a:rPr lang="en-US" i="1" dirty="0" smtClean="0">
                <a:latin typeface="Arial"/>
                <a:ea typeface="Trebuchet MS" charset="0"/>
                <a:cs typeface="Arial"/>
              </a:rPr>
              <a:t>obvious functional allele in LD with GWAS hit?</a:t>
            </a:r>
          </a:p>
          <a:p>
            <a:pPr marL="514350" indent="-514350">
              <a:buAutoNum type="arabicParenBoth"/>
            </a:pPr>
            <a:r>
              <a:rPr lang="en-US" dirty="0" smtClean="0">
                <a:latin typeface="Arial"/>
                <a:ea typeface="Trebuchet MS" charset="0"/>
                <a:cs typeface="Arial"/>
              </a:rPr>
              <a:t> Integration across loci – </a:t>
            </a:r>
            <a:r>
              <a:rPr lang="en-US" i="1" dirty="0" smtClean="0">
                <a:latin typeface="Arial"/>
                <a:ea typeface="Trebuchet MS" charset="0"/>
                <a:cs typeface="Arial"/>
              </a:rPr>
              <a:t>patterns derived from all loci together?</a:t>
            </a:r>
          </a:p>
          <a:p>
            <a:pPr marL="514350" indent="-514350">
              <a:buAutoNum type="arabicParenBoth"/>
            </a:pPr>
            <a:r>
              <a:rPr lang="en-US" dirty="0">
                <a:latin typeface="Arial"/>
                <a:ea typeface="Trebuchet MS" charset="0"/>
                <a:cs typeface="Arial"/>
              </a:rPr>
              <a:t> </a:t>
            </a:r>
            <a:r>
              <a:rPr lang="en-US" dirty="0" smtClean="0">
                <a:latin typeface="Arial"/>
                <a:ea typeface="Trebuchet MS" charset="0"/>
                <a:cs typeface="Arial"/>
              </a:rPr>
              <a:t>Regional </a:t>
            </a:r>
            <a:r>
              <a:rPr lang="en-US" dirty="0" err="1" smtClean="0">
                <a:latin typeface="Arial"/>
                <a:ea typeface="Trebuchet MS" charset="0"/>
                <a:cs typeface="Arial"/>
              </a:rPr>
              <a:t>pleiotropy</a:t>
            </a:r>
            <a:r>
              <a:rPr lang="en-US" dirty="0" smtClean="0">
                <a:latin typeface="Arial"/>
                <a:ea typeface="Trebuchet MS" charset="0"/>
                <a:cs typeface="Arial"/>
              </a:rPr>
              <a:t> – </a:t>
            </a:r>
            <a:r>
              <a:rPr lang="en-US" i="1" dirty="0" smtClean="0">
                <a:latin typeface="Arial"/>
                <a:ea typeface="Trebuchet MS" charset="0"/>
                <a:cs typeface="Arial"/>
              </a:rPr>
              <a:t>other diseases or traits that share associated region?</a:t>
            </a:r>
          </a:p>
          <a:p>
            <a:pPr marL="514350" indent="-514350">
              <a:buFontTx/>
              <a:buAutoNum type="arabicParenBoth"/>
            </a:pPr>
            <a:r>
              <a:rPr lang="en-US" dirty="0" smtClean="0">
                <a:latin typeface="Arial"/>
                <a:ea typeface="Trebuchet MS" charset="0"/>
                <a:cs typeface="Arial"/>
              </a:rPr>
              <a:t> Allelic </a:t>
            </a:r>
            <a:r>
              <a:rPr lang="en-US" dirty="0" err="1" smtClean="0">
                <a:latin typeface="Arial"/>
                <a:ea typeface="Trebuchet MS" charset="0"/>
                <a:cs typeface="Arial"/>
              </a:rPr>
              <a:t>pleiotropy</a:t>
            </a:r>
            <a:r>
              <a:rPr lang="en-US" dirty="0">
                <a:ea typeface="Trebuchet MS" charset="0"/>
                <a:cs typeface="Arial"/>
              </a:rPr>
              <a:t> - </a:t>
            </a:r>
            <a:r>
              <a:rPr lang="en-US" i="1" dirty="0">
                <a:ea typeface="Trebuchet MS" charset="0"/>
                <a:cs typeface="Arial"/>
              </a:rPr>
              <a:t>other diseases or traits that share associated </a:t>
            </a:r>
            <a:r>
              <a:rPr lang="en-US" i="1" dirty="0" smtClean="0">
                <a:ea typeface="Trebuchet MS" charset="0"/>
                <a:cs typeface="Arial"/>
              </a:rPr>
              <a:t>allele?</a:t>
            </a:r>
            <a:endParaRPr lang="en-US" i="1" dirty="0" smtClean="0">
              <a:latin typeface="Arial"/>
              <a:ea typeface="Trebuchet MS" charset="0"/>
              <a:cs typeface="Arial"/>
            </a:endParaRPr>
          </a:p>
          <a:p>
            <a:pPr marL="514350" indent="-514350">
              <a:buAutoNum type="arabicParenBoth"/>
            </a:pPr>
            <a:r>
              <a:rPr lang="en-US" dirty="0">
                <a:latin typeface="Arial"/>
                <a:ea typeface="Trebuchet MS" charset="0"/>
                <a:cs typeface="Arial"/>
              </a:rPr>
              <a:t> </a:t>
            </a:r>
            <a:r>
              <a:rPr lang="en-US" dirty="0" smtClean="0">
                <a:latin typeface="Arial"/>
                <a:ea typeface="Trebuchet MS" charset="0"/>
                <a:cs typeface="Arial"/>
              </a:rPr>
              <a:t>Allelic series – </a:t>
            </a:r>
            <a:r>
              <a:rPr lang="en-US" i="1" dirty="0" smtClean="0">
                <a:latin typeface="Arial"/>
                <a:ea typeface="Trebuchet MS" charset="0"/>
                <a:cs typeface="Arial"/>
              </a:rPr>
              <a:t>multiple alleles (from common to rare) that influence trait? </a:t>
            </a:r>
          </a:p>
        </p:txBody>
      </p:sp>
    </p:spTree>
    <p:extLst>
      <p:ext uri="{BB962C8B-B14F-4D97-AF65-F5344CB8AC3E}">
        <p14:creationId xmlns:p14="http://schemas.microsoft.com/office/powerpoint/2010/main" val="686974821"/>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556">
                                            <p:txEl>
                                              <p:pRg st="0" end="0"/>
                                            </p:txEl>
                                          </p:spTgt>
                                        </p:tgtEl>
                                        <p:attrNameLst>
                                          <p:attrName>style.visibility</p:attrName>
                                        </p:attrNameLst>
                                      </p:cBhvr>
                                      <p:to>
                                        <p:strVal val="visible"/>
                                      </p:to>
                                    </p:set>
                                    <p:animEffect transition="in" filter="fade">
                                      <p:cBhvr>
                                        <p:cTn id="7" dur="1000"/>
                                        <p:tgtEl>
                                          <p:spTgt spid="2355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556">
                                            <p:txEl>
                                              <p:pRg st="1" end="1"/>
                                            </p:txEl>
                                          </p:spTgt>
                                        </p:tgtEl>
                                        <p:attrNameLst>
                                          <p:attrName>style.visibility</p:attrName>
                                        </p:attrNameLst>
                                      </p:cBhvr>
                                      <p:to>
                                        <p:strVal val="visible"/>
                                      </p:to>
                                    </p:set>
                                    <p:animEffect transition="in" filter="fade">
                                      <p:cBhvr>
                                        <p:cTn id="12" dur="1000"/>
                                        <p:tgtEl>
                                          <p:spTgt spid="2355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556">
                                            <p:txEl>
                                              <p:pRg st="2" end="2"/>
                                            </p:txEl>
                                          </p:spTgt>
                                        </p:tgtEl>
                                        <p:attrNameLst>
                                          <p:attrName>style.visibility</p:attrName>
                                        </p:attrNameLst>
                                      </p:cBhvr>
                                      <p:to>
                                        <p:strVal val="visible"/>
                                      </p:to>
                                    </p:set>
                                    <p:animEffect transition="in" filter="fade">
                                      <p:cBhvr>
                                        <p:cTn id="17" dur="1000"/>
                                        <p:tgtEl>
                                          <p:spTgt spid="2355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3556">
                                            <p:txEl>
                                              <p:pRg st="3" end="3"/>
                                            </p:txEl>
                                          </p:spTgt>
                                        </p:tgtEl>
                                        <p:attrNameLst>
                                          <p:attrName>style.visibility</p:attrName>
                                        </p:attrNameLst>
                                      </p:cBhvr>
                                      <p:to>
                                        <p:strVal val="visible"/>
                                      </p:to>
                                    </p:set>
                                    <p:animEffect transition="in" filter="fade">
                                      <p:cBhvr>
                                        <p:cTn id="22" dur="1000"/>
                                        <p:tgtEl>
                                          <p:spTgt spid="2355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3556">
                                            <p:txEl>
                                              <p:pRg st="4" end="4"/>
                                            </p:txEl>
                                          </p:spTgt>
                                        </p:tgtEl>
                                        <p:attrNameLst>
                                          <p:attrName>style.visibility</p:attrName>
                                        </p:attrNameLst>
                                      </p:cBhvr>
                                      <p:to>
                                        <p:strVal val="visible"/>
                                      </p:to>
                                    </p:set>
                                    <p:animEffect transition="in" filter="fade">
                                      <p:cBhvr>
                                        <p:cTn id="27" dur="1000"/>
                                        <p:tgtEl>
                                          <p:spTgt spid="2355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438400"/>
            <a:ext cx="7772400" cy="1143000"/>
          </a:xfrm>
        </p:spPr>
        <p:txBody>
          <a:bodyPr/>
          <a:lstStyle/>
          <a:p>
            <a:r>
              <a:rPr lang="en-US" sz="5400" dirty="0" smtClean="0">
                <a:solidFill>
                  <a:srgbClr val="0000FF"/>
                </a:solidFill>
              </a:rPr>
              <a:t>For each, genetics is just the start…understanding biology requires experimentation</a:t>
            </a:r>
            <a:endParaRPr lang="en-US" sz="5400" dirty="0">
              <a:solidFill>
                <a:srgbClr val="0000FF"/>
              </a:solidFill>
            </a:endParaRPr>
          </a:p>
        </p:txBody>
      </p:sp>
    </p:spTree>
    <p:extLst>
      <p:ext uri="{BB962C8B-B14F-4D97-AF65-F5344CB8AC3E}">
        <p14:creationId xmlns:p14="http://schemas.microsoft.com/office/powerpoint/2010/main" val="208322379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Line 5"/>
          <p:cNvSpPr>
            <a:spLocks noChangeShapeType="1"/>
          </p:cNvSpPr>
          <p:nvPr/>
        </p:nvSpPr>
        <p:spPr bwMode="auto">
          <a:xfrm>
            <a:off x="457200" y="10668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3557" name="Rectangle 4"/>
          <p:cNvSpPr>
            <a:spLocks noGrp="1" noChangeArrowheads="1"/>
          </p:cNvSpPr>
          <p:nvPr>
            <p:ph type="title"/>
          </p:nvPr>
        </p:nvSpPr>
        <p:spPr>
          <a:xfrm>
            <a:off x="381000" y="0"/>
            <a:ext cx="8458200" cy="1143000"/>
          </a:xfrm>
        </p:spPr>
        <p:txBody>
          <a:bodyPr/>
          <a:lstStyle/>
          <a:p>
            <a:pPr eaLnBrk="1" hangingPunct="1"/>
            <a:r>
              <a:rPr lang="en-US" dirty="0" smtClean="0">
                <a:latin typeface="Arial"/>
                <a:cs typeface="Arial"/>
              </a:rPr>
              <a:t>Five approaches</a:t>
            </a:r>
          </a:p>
        </p:txBody>
      </p:sp>
      <p:sp>
        <p:nvSpPr>
          <p:cNvPr id="23556" name="Content Placeholder 6"/>
          <p:cNvSpPr>
            <a:spLocks noGrp="1"/>
          </p:cNvSpPr>
          <p:nvPr>
            <p:ph idx="1"/>
          </p:nvPr>
        </p:nvSpPr>
        <p:spPr>
          <a:xfrm>
            <a:off x="381000" y="1219200"/>
            <a:ext cx="8382000" cy="4114800"/>
          </a:xfrm>
        </p:spPr>
        <p:txBody>
          <a:bodyPr/>
          <a:lstStyle/>
          <a:p>
            <a:pPr marL="514350" indent="-514350">
              <a:buAutoNum type="arabicParenBoth"/>
            </a:pPr>
            <a:r>
              <a:rPr lang="en-US" dirty="0" smtClean="0">
                <a:latin typeface="Arial"/>
                <a:ea typeface="Trebuchet MS" charset="0"/>
                <a:cs typeface="Arial"/>
              </a:rPr>
              <a:t> Straightforward annotation – </a:t>
            </a:r>
            <a:r>
              <a:rPr lang="en-US" i="1" dirty="0" smtClean="0">
                <a:latin typeface="Arial"/>
                <a:ea typeface="Trebuchet MS" charset="0"/>
                <a:cs typeface="Arial"/>
              </a:rPr>
              <a:t>obvious functional allele in LD with GWAS hit?</a:t>
            </a:r>
          </a:p>
          <a:p>
            <a:pPr marL="514350" indent="-514350">
              <a:buAutoNum type="arabicParenBoth"/>
            </a:pPr>
            <a:r>
              <a:rPr lang="en-US" dirty="0" smtClean="0">
                <a:solidFill>
                  <a:schemeClr val="bg1">
                    <a:lumMod val="85000"/>
                  </a:schemeClr>
                </a:solidFill>
                <a:latin typeface="Arial"/>
                <a:ea typeface="Trebuchet MS" charset="0"/>
                <a:cs typeface="Arial"/>
              </a:rPr>
              <a:t> Integration across loci – </a:t>
            </a:r>
            <a:r>
              <a:rPr lang="en-US" i="1" dirty="0" smtClean="0">
                <a:solidFill>
                  <a:schemeClr val="bg1">
                    <a:lumMod val="85000"/>
                  </a:schemeClr>
                </a:solidFill>
                <a:latin typeface="Arial"/>
                <a:ea typeface="Trebuchet MS" charset="0"/>
                <a:cs typeface="Arial"/>
              </a:rPr>
              <a:t>patterns derived from all loci together?</a:t>
            </a:r>
          </a:p>
          <a:p>
            <a:pPr marL="514350" indent="-514350">
              <a:buAutoNum type="arabicParenBoth"/>
            </a:pPr>
            <a:r>
              <a:rPr lang="en-US" dirty="0">
                <a:solidFill>
                  <a:schemeClr val="bg1">
                    <a:lumMod val="85000"/>
                  </a:schemeClr>
                </a:solidFill>
                <a:latin typeface="Arial"/>
                <a:ea typeface="Trebuchet MS" charset="0"/>
                <a:cs typeface="Arial"/>
              </a:rPr>
              <a:t> </a:t>
            </a:r>
            <a:r>
              <a:rPr lang="en-US" dirty="0" smtClean="0">
                <a:solidFill>
                  <a:schemeClr val="bg1">
                    <a:lumMod val="85000"/>
                  </a:schemeClr>
                </a:solidFill>
                <a:latin typeface="Arial"/>
                <a:ea typeface="Trebuchet MS" charset="0"/>
                <a:cs typeface="Arial"/>
              </a:rPr>
              <a:t>Regional </a:t>
            </a:r>
            <a:r>
              <a:rPr lang="en-US" dirty="0" err="1" smtClean="0">
                <a:solidFill>
                  <a:schemeClr val="bg1">
                    <a:lumMod val="85000"/>
                  </a:schemeClr>
                </a:solidFill>
                <a:latin typeface="Arial"/>
                <a:ea typeface="Trebuchet MS" charset="0"/>
                <a:cs typeface="Arial"/>
              </a:rPr>
              <a:t>pleiotropy</a:t>
            </a:r>
            <a:r>
              <a:rPr lang="en-US" dirty="0" smtClean="0">
                <a:solidFill>
                  <a:schemeClr val="bg1">
                    <a:lumMod val="85000"/>
                  </a:schemeClr>
                </a:solidFill>
                <a:latin typeface="Arial"/>
                <a:ea typeface="Trebuchet MS" charset="0"/>
                <a:cs typeface="Arial"/>
              </a:rPr>
              <a:t> – </a:t>
            </a:r>
            <a:r>
              <a:rPr lang="en-US" i="1" dirty="0" smtClean="0">
                <a:solidFill>
                  <a:schemeClr val="bg1">
                    <a:lumMod val="85000"/>
                  </a:schemeClr>
                </a:solidFill>
                <a:latin typeface="Arial"/>
                <a:ea typeface="Trebuchet MS" charset="0"/>
                <a:cs typeface="Arial"/>
              </a:rPr>
              <a:t>other diseases or traits that share associated region?</a:t>
            </a:r>
          </a:p>
          <a:p>
            <a:pPr marL="514350" indent="-514350">
              <a:buFontTx/>
              <a:buAutoNum type="arabicParenBoth"/>
            </a:pPr>
            <a:r>
              <a:rPr lang="en-US" dirty="0" smtClean="0">
                <a:solidFill>
                  <a:schemeClr val="bg1">
                    <a:lumMod val="85000"/>
                  </a:schemeClr>
                </a:solidFill>
                <a:latin typeface="Arial"/>
                <a:ea typeface="Trebuchet MS" charset="0"/>
                <a:cs typeface="Arial"/>
              </a:rPr>
              <a:t> Allelic </a:t>
            </a:r>
            <a:r>
              <a:rPr lang="en-US" dirty="0" err="1" smtClean="0">
                <a:solidFill>
                  <a:schemeClr val="bg1">
                    <a:lumMod val="85000"/>
                  </a:schemeClr>
                </a:solidFill>
                <a:latin typeface="Arial"/>
                <a:ea typeface="Trebuchet MS" charset="0"/>
                <a:cs typeface="Arial"/>
              </a:rPr>
              <a:t>pleiotropy</a:t>
            </a:r>
            <a:r>
              <a:rPr lang="en-US" dirty="0">
                <a:solidFill>
                  <a:schemeClr val="bg1">
                    <a:lumMod val="85000"/>
                  </a:schemeClr>
                </a:solidFill>
                <a:ea typeface="Trebuchet MS" charset="0"/>
                <a:cs typeface="Arial"/>
              </a:rPr>
              <a:t> - </a:t>
            </a:r>
            <a:r>
              <a:rPr lang="en-US" i="1" dirty="0">
                <a:solidFill>
                  <a:schemeClr val="bg1">
                    <a:lumMod val="85000"/>
                  </a:schemeClr>
                </a:solidFill>
                <a:ea typeface="Trebuchet MS" charset="0"/>
                <a:cs typeface="Arial"/>
              </a:rPr>
              <a:t>other diseases or traits that share associated </a:t>
            </a:r>
            <a:r>
              <a:rPr lang="en-US" i="1" dirty="0" smtClean="0">
                <a:solidFill>
                  <a:schemeClr val="bg1">
                    <a:lumMod val="85000"/>
                  </a:schemeClr>
                </a:solidFill>
                <a:ea typeface="Trebuchet MS" charset="0"/>
                <a:cs typeface="Arial"/>
              </a:rPr>
              <a:t>allele?</a:t>
            </a:r>
            <a:endParaRPr lang="en-US" i="1" dirty="0" smtClean="0">
              <a:solidFill>
                <a:schemeClr val="bg1">
                  <a:lumMod val="85000"/>
                </a:schemeClr>
              </a:solidFill>
              <a:latin typeface="Arial"/>
              <a:ea typeface="Trebuchet MS" charset="0"/>
              <a:cs typeface="Arial"/>
            </a:endParaRPr>
          </a:p>
          <a:p>
            <a:pPr marL="514350" indent="-514350">
              <a:buAutoNum type="arabicParenBoth"/>
            </a:pPr>
            <a:r>
              <a:rPr lang="en-US" dirty="0">
                <a:solidFill>
                  <a:schemeClr val="bg1">
                    <a:lumMod val="85000"/>
                  </a:schemeClr>
                </a:solidFill>
                <a:latin typeface="Arial"/>
                <a:ea typeface="Trebuchet MS" charset="0"/>
                <a:cs typeface="Arial"/>
              </a:rPr>
              <a:t> </a:t>
            </a:r>
            <a:r>
              <a:rPr lang="en-US" dirty="0" smtClean="0">
                <a:solidFill>
                  <a:schemeClr val="bg1">
                    <a:lumMod val="85000"/>
                  </a:schemeClr>
                </a:solidFill>
                <a:latin typeface="Arial"/>
                <a:ea typeface="Trebuchet MS" charset="0"/>
                <a:cs typeface="Arial"/>
              </a:rPr>
              <a:t>Allelic series – </a:t>
            </a:r>
            <a:r>
              <a:rPr lang="en-US" i="1" dirty="0" smtClean="0">
                <a:solidFill>
                  <a:schemeClr val="bg1">
                    <a:lumMod val="85000"/>
                  </a:schemeClr>
                </a:solidFill>
                <a:latin typeface="Arial"/>
                <a:ea typeface="Trebuchet MS" charset="0"/>
                <a:cs typeface="Arial"/>
              </a:rPr>
              <a:t>multiple alleles (from common to rare) that influence trait? </a:t>
            </a:r>
          </a:p>
        </p:txBody>
      </p:sp>
    </p:spTree>
    <p:extLst>
      <p:ext uri="{BB962C8B-B14F-4D97-AF65-F5344CB8AC3E}">
        <p14:creationId xmlns:p14="http://schemas.microsoft.com/office/powerpoint/2010/main" val="42815047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bwMode="auto">
          <a:xfrm>
            <a:off x="304800" y="76200"/>
            <a:ext cx="8534400" cy="1143000"/>
          </a:xfrm>
          <a:prstGeom prst="rect">
            <a:avLst/>
          </a:prstGeom>
          <a:noFill/>
          <a:ln w="9525">
            <a:noFill/>
            <a:miter lim="800000"/>
            <a:headEnd/>
            <a:tailEnd/>
          </a:ln>
        </p:spPr>
        <p:txBody>
          <a:bodyPr anchor="ctr">
            <a:prstTxWarp prst="textNoShape">
              <a:avLst/>
            </a:prstTxWarp>
          </a:bodyPr>
          <a:lstStyle/>
          <a:p>
            <a:pPr algn="ctr"/>
            <a:r>
              <a:rPr lang="en-US" sz="4400" dirty="0" smtClean="0">
                <a:solidFill>
                  <a:schemeClr val="tx2"/>
                </a:solidFill>
                <a:latin typeface="Trebuchet MS" charset="0"/>
                <a:ea typeface="Trebuchet MS" charset="0"/>
                <a:cs typeface="Trebuchet MS" charset="0"/>
              </a:rPr>
              <a:t>Manhattan plot of </a:t>
            </a:r>
            <a:r>
              <a:rPr lang="en-US" sz="4400" dirty="0" err="1" smtClean="0">
                <a:solidFill>
                  <a:schemeClr val="tx2"/>
                </a:solidFill>
                <a:latin typeface="Trebuchet MS" charset="0"/>
                <a:ea typeface="Trebuchet MS" charset="0"/>
                <a:cs typeface="Trebuchet MS" charset="0"/>
              </a:rPr>
              <a:t>iChip</a:t>
            </a:r>
            <a:r>
              <a:rPr lang="en-US" sz="4400" dirty="0" smtClean="0">
                <a:solidFill>
                  <a:schemeClr val="tx2"/>
                </a:solidFill>
                <a:latin typeface="Trebuchet MS" charset="0"/>
                <a:ea typeface="Trebuchet MS" charset="0"/>
                <a:cs typeface="Trebuchet MS" charset="0"/>
              </a:rPr>
              <a:t> results</a:t>
            </a:r>
            <a:endParaRPr lang="en-US" sz="4400" i="1" dirty="0">
              <a:solidFill>
                <a:schemeClr val="tx2"/>
              </a:solidFill>
              <a:latin typeface="Trebuchet MS" charset="0"/>
              <a:ea typeface="Trebuchet MS" charset="0"/>
              <a:cs typeface="Trebuchet MS" charset="0"/>
            </a:endParaRPr>
          </a:p>
        </p:txBody>
      </p:sp>
      <p:sp>
        <p:nvSpPr>
          <p:cNvPr id="51" name="Line 31"/>
          <p:cNvSpPr>
            <a:spLocks noChangeShapeType="1"/>
          </p:cNvSpPr>
          <p:nvPr/>
        </p:nvSpPr>
        <p:spPr bwMode="auto">
          <a:xfrm>
            <a:off x="457200" y="10668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pic>
        <p:nvPicPr>
          <p:cNvPr id="5" name="Picture 4" descr="iChip_PhaseII-CCPp_GWAS_10cohortsinfo7_RA_ig_CCPp_mhtplot_1e-20h_final.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20545" y="1600200"/>
            <a:ext cx="8481670" cy="4387699"/>
          </a:xfrm>
          <a:prstGeom prst="rect">
            <a:avLst/>
          </a:prstGeom>
        </p:spPr>
      </p:pic>
      <p:sp>
        <p:nvSpPr>
          <p:cNvPr id="9" name="TextBox 8"/>
          <p:cNvSpPr txBox="1"/>
          <p:nvPr/>
        </p:nvSpPr>
        <p:spPr>
          <a:xfrm rot="16200000">
            <a:off x="-875337" y="3312739"/>
            <a:ext cx="2509696" cy="307777"/>
          </a:xfrm>
          <a:prstGeom prst="rect">
            <a:avLst/>
          </a:prstGeom>
          <a:noFill/>
        </p:spPr>
        <p:txBody>
          <a:bodyPr wrap="none" rtlCol="0">
            <a:spAutoFit/>
          </a:bodyPr>
          <a:lstStyle/>
          <a:p>
            <a:pPr algn="ctr"/>
            <a:r>
              <a:rPr lang="en-US" sz="1400" dirty="0" smtClean="0"/>
              <a:t>Observed Association (-</a:t>
            </a:r>
            <a:r>
              <a:rPr lang="en-US" sz="1400" dirty="0" err="1" smtClean="0"/>
              <a:t>log</a:t>
            </a:r>
            <a:r>
              <a:rPr lang="en-US" sz="1400" i="1" dirty="0" err="1" smtClean="0"/>
              <a:t>P</a:t>
            </a:r>
            <a:r>
              <a:rPr lang="en-US" sz="1400" dirty="0" smtClean="0"/>
              <a:t>)</a:t>
            </a:r>
          </a:p>
        </p:txBody>
      </p:sp>
      <p:sp>
        <p:nvSpPr>
          <p:cNvPr id="22" name="ZoneTexte 21"/>
          <p:cNvSpPr txBox="1"/>
          <p:nvPr/>
        </p:nvSpPr>
        <p:spPr>
          <a:xfrm>
            <a:off x="4953000" y="1103608"/>
            <a:ext cx="2893365" cy="2246769"/>
          </a:xfrm>
          <a:prstGeom prst="rect">
            <a:avLst/>
          </a:prstGeom>
          <a:solidFill>
            <a:schemeClr val="bg1">
              <a:lumMod val="95000"/>
            </a:schemeClr>
          </a:solidFill>
          <a:ln>
            <a:solidFill>
              <a:srgbClr val="262673"/>
            </a:solidFill>
          </a:ln>
        </p:spPr>
        <p:txBody>
          <a:bodyPr wrap="none" rtlCol="0">
            <a:spAutoFit/>
          </a:bodyPr>
          <a:lstStyle/>
          <a:p>
            <a:r>
              <a:rPr lang="fr-FR" dirty="0" smtClean="0">
                <a:latin typeface="Calibri"/>
                <a:cs typeface="Calibri"/>
              </a:rPr>
              <a:t>9,585 </a:t>
            </a:r>
            <a:r>
              <a:rPr lang="fr-FR" dirty="0" err="1" smtClean="0">
                <a:latin typeface="Calibri"/>
                <a:cs typeface="Calibri"/>
              </a:rPr>
              <a:t>sero</a:t>
            </a:r>
            <a:r>
              <a:rPr lang="fr-FR" dirty="0" smtClean="0">
                <a:latin typeface="Calibri"/>
                <a:cs typeface="Calibri"/>
              </a:rPr>
              <a:t>+ RA cases</a:t>
            </a:r>
          </a:p>
          <a:p>
            <a:r>
              <a:rPr lang="fr-FR" dirty="0" smtClean="0">
                <a:latin typeface="Calibri"/>
                <a:cs typeface="Calibri"/>
              </a:rPr>
              <a:t>33,742 </a:t>
            </a:r>
            <a:r>
              <a:rPr lang="fr-FR" dirty="0" err="1" smtClean="0">
                <a:latin typeface="Calibri"/>
                <a:cs typeface="Calibri"/>
              </a:rPr>
              <a:t>controls</a:t>
            </a:r>
            <a:endParaRPr lang="fr-FR" dirty="0" smtClean="0">
              <a:latin typeface="Calibri"/>
              <a:cs typeface="Calibri"/>
            </a:endParaRPr>
          </a:p>
          <a:p>
            <a:endParaRPr lang="fr-FR" dirty="0" smtClean="0">
              <a:latin typeface="Calibri"/>
              <a:cs typeface="Calibri"/>
            </a:endParaRPr>
          </a:p>
          <a:p>
            <a:pPr algn="r"/>
            <a:r>
              <a:rPr lang="fr-FR" u="sng" dirty="0" smtClean="0">
                <a:latin typeface="Calibri"/>
                <a:cs typeface="Calibri"/>
              </a:rPr>
              <a:t>33 </a:t>
            </a:r>
            <a:r>
              <a:rPr lang="fr-FR" u="sng" dirty="0" err="1" smtClean="0">
                <a:latin typeface="Calibri"/>
                <a:cs typeface="Calibri"/>
              </a:rPr>
              <a:t>loci</a:t>
            </a:r>
            <a:r>
              <a:rPr lang="fr-FR" u="sng" dirty="0" smtClean="0">
                <a:latin typeface="Calibri"/>
                <a:cs typeface="Calibri"/>
              </a:rPr>
              <a:t> </a:t>
            </a:r>
            <a:r>
              <a:rPr lang="fr-FR" u="sng" dirty="0" err="1" smtClean="0">
                <a:latin typeface="Calibri"/>
                <a:cs typeface="Calibri"/>
              </a:rPr>
              <a:t>with</a:t>
            </a:r>
            <a:r>
              <a:rPr lang="fr-FR" u="sng" dirty="0" smtClean="0">
                <a:latin typeface="Calibri"/>
                <a:cs typeface="Calibri"/>
              </a:rPr>
              <a:t> </a:t>
            </a:r>
            <a:r>
              <a:rPr lang="fr-FR" i="1" u="sng" dirty="0" smtClean="0">
                <a:latin typeface="Calibri"/>
                <a:cs typeface="Calibri"/>
              </a:rPr>
              <a:t>P</a:t>
            </a:r>
            <a:r>
              <a:rPr lang="fr-FR" u="sng" dirty="0" smtClean="0">
                <a:latin typeface="Calibri"/>
                <a:cs typeface="Calibri"/>
              </a:rPr>
              <a:t>&lt;5x10</a:t>
            </a:r>
            <a:r>
              <a:rPr lang="fr-FR" baseline="30000" dirty="0" smtClean="0">
                <a:latin typeface="Calibri"/>
                <a:cs typeface="Calibri"/>
              </a:rPr>
              <a:t>-8</a:t>
            </a:r>
          </a:p>
          <a:p>
            <a:pPr algn="r"/>
            <a:r>
              <a:rPr lang="fr-FR" dirty="0" smtClean="0">
                <a:latin typeface="Calibri"/>
                <a:cs typeface="Calibri"/>
              </a:rPr>
              <a:t>20 </a:t>
            </a:r>
            <a:r>
              <a:rPr lang="fr-FR" dirty="0" err="1" smtClean="0">
                <a:latin typeface="Calibri"/>
                <a:cs typeface="Calibri"/>
              </a:rPr>
              <a:t>previously</a:t>
            </a:r>
            <a:r>
              <a:rPr lang="fr-FR" dirty="0" smtClean="0">
                <a:latin typeface="Calibri"/>
                <a:cs typeface="Calibri"/>
              </a:rPr>
              <a:t> </a:t>
            </a:r>
            <a:r>
              <a:rPr lang="fr-FR" dirty="0" err="1" smtClean="0">
                <a:latin typeface="Calibri"/>
                <a:cs typeface="Calibri"/>
              </a:rPr>
              <a:t>known</a:t>
            </a:r>
            <a:r>
              <a:rPr lang="fr-FR" dirty="0" smtClean="0">
                <a:latin typeface="Calibri"/>
                <a:cs typeface="Calibri"/>
              </a:rPr>
              <a:t> (</a:t>
            </a:r>
            <a:r>
              <a:rPr lang="fr-FR" dirty="0" err="1" smtClean="0">
                <a:solidFill>
                  <a:srgbClr val="FF0000"/>
                </a:solidFill>
                <a:latin typeface="Calibri"/>
                <a:cs typeface="Calibri"/>
              </a:rPr>
              <a:t>red</a:t>
            </a:r>
            <a:r>
              <a:rPr lang="fr-FR" dirty="0" smtClean="0">
                <a:latin typeface="Calibri"/>
                <a:cs typeface="Calibri"/>
              </a:rPr>
              <a:t>)</a:t>
            </a:r>
          </a:p>
          <a:p>
            <a:pPr algn="r"/>
            <a:r>
              <a:rPr lang="fr-FR" dirty="0" smtClean="0">
                <a:latin typeface="Calibri"/>
                <a:cs typeface="Calibri"/>
              </a:rPr>
              <a:t>13 </a:t>
            </a:r>
            <a:r>
              <a:rPr lang="fr-FR" dirty="0" err="1" smtClean="0">
                <a:latin typeface="Calibri"/>
                <a:cs typeface="Calibri"/>
              </a:rPr>
              <a:t>novel</a:t>
            </a:r>
            <a:r>
              <a:rPr lang="fr-FR" dirty="0" smtClean="0">
                <a:latin typeface="Calibri"/>
                <a:cs typeface="Calibri"/>
              </a:rPr>
              <a:t> </a:t>
            </a:r>
            <a:r>
              <a:rPr lang="fr-FR" dirty="0" err="1" smtClean="0">
                <a:latin typeface="Calibri"/>
                <a:cs typeface="Calibri"/>
              </a:rPr>
              <a:t>risk</a:t>
            </a:r>
            <a:r>
              <a:rPr lang="fr-FR" dirty="0" smtClean="0">
                <a:latin typeface="Calibri"/>
                <a:cs typeface="Calibri"/>
              </a:rPr>
              <a:t> </a:t>
            </a:r>
            <a:r>
              <a:rPr lang="fr-FR" dirty="0" err="1" smtClean="0">
                <a:latin typeface="Calibri"/>
                <a:cs typeface="Calibri"/>
              </a:rPr>
              <a:t>loci</a:t>
            </a:r>
            <a:r>
              <a:rPr lang="fr-FR" dirty="0" smtClean="0">
                <a:latin typeface="Calibri"/>
                <a:cs typeface="Calibri"/>
              </a:rPr>
              <a:t> (black)</a:t>
            </a:r>
          </a:p>
          <a:p>
            <a:pPr algn="r"/>
            <a:r>
              <a:rPr lang="fr-FR" dirty="0" smtClean="0">
                <a:solidFill>
                  <a:srgbClr val="0000FF"/>
                </a:solidFill>
                <a:latin typeface="Calibri"/>
                <a:cs typeface="Calibri"/>
              </a:rPr>
              <a:t>* New in IL6 </a:t>
            </a:r>
            <a:r>
              <a:rPr lang="fr-FR" dirty="0" err="1" smtClean="0">
                <a:solidFill>
                  <a:srgbClr val="0000FF"/>
                </a:solidFill>
                <a:latin typeface="Calibri"/>
                <a:cs typeface="Calibri"/>
              </a:rPr>
              <a:t>pathway</a:t>
            </a:r>
            <a:endParaRPr lang="fr-FR" dirty="0" smtClean="0">
              <a:solidFill>
                <a:srgbClr val="0000FF"/>
              </a:solidFill>
              <a:latin typeface="Calibri"/>
              <a:cs typeface="Calibri"/>
            </a:endParaRPr>
          </a:p>
        </p:txBody>
      </p:sp>
      <p:cxnSp>
        <p:nvCxnSpPr>
          <p:cNvPr id="12" name="Straight Arrow Connector 11"/>
          <p:cNvCxnSpPr/>
          <p:nvPr/>
        </p:nvCxnSpPr>
        <p:spPr bwMode="auto">
          <a:xfrm rot="5400000">
            <a:off x="8181975" y="2085975"/>
            <a:ext cx="685800" cy="171450"/>
          </a:xfrm>
          <a:prstGeom prst="straightConnector1">
            <a:avLst/>
          </a:prstGeom>
          <a:solidFill>
            <a:schemeClr val="accent1"/>
          </a:solidFill>
          <a:ln w="31750" cap="flat" cmpd="sng" algn="ctr">
            <a:solidFill>
              <a:srgbClr val="0000FF"/>
            </a:solidFill>
            <a:prstDash val="solid"/>
            <a:round/>
            <a:headEnd type="none" w="med" len="med"/>
            <a:tailEnd type="arrow" w="med" len="med"/>
          </a:ln>
          <a:effectLst/>
        </p:spPr>
      </p:cxnSp>
      <p:sp>
        <p:nvSpPr>
          <p:cNvPr id="18" name="TextBox 17"/>
          <p:cNvSpPr txBox="1"/>
          <p:nvPr/>
        </p:nvSpPr>
        <p:spPr>
          <a:xfrm>
            <a:off x="3151809" y="2970194"/>
            <a:ext cx="838200" cy="523220"/>
          </a:xfrm>
          <a:prstGeom prst="rect">
            <a:avLst/>
          </a:prstGeom>
          <a:solidFill>
            <a:schemeClr val="bg1">
              <a:lumMod val="95000"/>
            </a:schemeClr>
          </a:solidFill>
        </p:spPr>
        <p:txBody>
          <a:bodyPr wrap="square" rtlCol="0">
            <a:spAutoFit/>
          </a:bodyPr>
          <a:lstStyle/>
          <a:p>
            <a:pPr algn="ctr"/>
            <a:r>
              <a:rPr lang="en-US" sz="1400" i="1" dirty="0" smtClean="0">
                <a:solidFill>
                  <a:srgbClr val="0000FF"/>
                </a:solidFill>
              </a:rPr>
              <a:t>IL6ST </a:t>
            </a:r>
            <a:r>
              <a:rPr lang="en-US" sz="1400" dirty="0" smtClean="0">
                <a:solidFill>
                  <a:srgbClr val="0000FF"/>
                </a:solidFill>
              </a:rPr>
              <a:t>(gp130)</a:t>
            </a:r>
            <a:endParaRPr lang="en-US" sz="1400" dirty="0">
              <a:solidFill>
                <a:srgbClr val="0000FF"/>
              </a:solidFill>
            </a:endParaRPr>
          </a:p>
        </p:txBody>
      </p:sp>
      <p:sp>
        <p:nvSpPr>
          <p:cNvPr id="20" name="TextBox 19"/>
          <p:cNvSpPr txBox="1"/>
          <p:nvPr/>
        </p:nvSpPr>
        <p:spPr>
          <a:xfrm>
            <a:off x="1170608" y="4015028"/>
            <a:ext cx="658191" cy="307777"/>
          </a:xfrm>
          <a:prstGeom prst="rect">
            <a:avLst/>
          </a:prstGeom>
          <a:solidFill>
            <a:schemeClr val="bg1">
              <a:lumMod val="95000"/>
            </a:schemeClr>
          </a:solidFill>
        </p:spPr>
        <p:txBody>
          <a:bodyPr wrap="square" rtlCol="0">
            <a:spAutoFit/>
          </a:bodyPr>
          <a:lstStyle/>
          <a:p>
            <a:pPr algn="ctr"/>
            <a:r>
              <a:rPr lang="en-US" sz="1400" i="1" dirty="0" smtClean="0">
                <a:solidFill>
                  <a:srgbClr val="0000FF"/>
                </a:solidFill>
              </a:rPr>
              <a:t>IL6R*</a:t>
            </a:r>
            <a:endParaRPr lang="en-US" sz="1400" dirty="0">
              <a:solidFill>
                <a:srgbClr val="0000FF"/>
              </a:solidFill>
            </a:endParaRPr>
          </a:p>
        </p:txBody>
      </p:sp>
      <p:sp>
        <p:nvSpPr>
          <p:cNvPr id="21" name="TextBox 20"/>
          <p:cNvSpPr txBox="1"/>
          <p:nvPr/>
        </p:nvSpPr>
        <p:spPr>
          <a:xfrm>
            <a:off x="7943206" y="2678786"/>
            <a:ext cx="819794" cy="523220"/>
          </a:xfrm>
          <a:prstGeom prst="rect">
            <a:avLst/>
          </a:prstGeom>
          <a:solidFill>
            <a:schemeClr val="bg1">
              <a:lumMod val="95000"/>
            </a:schemeClr>
          </a:solidFill>
        </p:spPr>
        <p:txBody>
          <a:bodyPr wrap="square" rtlCol="0">
            <a:spAutoFit/>
          </a:bodyPr>
          <a:lstStyle/>
          <a:p>
            <a:pPr algn="ctr"/>
            <a:r>
              <a:rPr lang="en-US" sz="1400" i="1" dirty="0" smtClean="0">
                <a:solidFill>
                  <a:srgbClr val="0000FF"/>
                </a:solidFill>
              </a:rPr>
              <a:t>TYK2*</a:t>
            </a:r>
            <a:endParaRPr lang="en-US" sz="1400" dirty="0" smtClean="0">
              <a:solidFill>
                <a:srgbClr val="0000FF"/>
              </a:solidFill>
            </a:endParaRPr>
          </a:p>
          <a:p>
            <a:pPr algn="ctr"/>
            <a:endParaRPr lang="en-US" sz="1400" dirty="0">
              <a:solidFill>
                <a:srgbClr val="0000FF"/>
              </a:solidFill>
            </a:endParaRPr>
          </a:p>
        </p:txBody>
      </p:sp>
      <p:sp>
        <p:nvSpPr>
          <p:cNvPr id="23" name="TextBox 22"/>
          <p:cNvSpPr txBox="1"/>
          <p:nvPr/>
        </p:nvSpPr>
        <p:spPr>
          <a:xfrm>
            <a:off x="1864137" y="3234231"/>
            <a:ext cx="762000" cy="307777"/>
          </a:xfrm>
          <a:prstGeom prst="rect">
            <a:avLst/>
          </a:prstGeom>
          <a:solidFill>
            <a:schemeClr val="bg1">
              <a:lumMod val="95000"/>
            </a:schemeClr>
          </a:solidFill>
        </p:spPr>
        <p:txBody>
          <a:bodyPr wrap="square" rtlCol="0">
            <a:spAutoFit/>
          </a:bodyPr>
          <a:lstStyle/>
          <a:p>
            <a:pPr algn="ctr"/>
            <a:r>
              <a:rPr lang="en-US" sz="1400" i="1" dirty="0" smtClean="0">
                <a:solidFill>
                  <a:srgbClr val="0000FF"/>
                </a:solidFill>
              </a:rPr>
              <a:t>STAT4</a:t>
            </a:r>
            <a:endParaRPr lang="en-US" sz="1400" dirty="0">
              <a:solidFill>
                <a:srgbClr val="0000FF"/>
              </a:solidFill>
            </a:endParaRPr>
          </a:p>
        </p:txBody>
      </p:sp>
      <p:cxnSp>
        <p:nvCxnSpPr>
          <p:cNvPr id="13" name="Straight Arrow Connector 12"/>
          <p:cNvCxnSpPr/>
          <p:nvPr/>
        </p:nvCxnSpPr>
        <p:spPr bwMode="auto">
          <a:xfrm rot="5400000">
            <a:off x="1266828" y="3381375"/>
            <a:ext cx="685800" cy="171450"/>
          </a:xfrm>
          <a:prstGeom prst="straightConnector1">
            <a:avLst/>
          </a:prstGeom>
          <a:solidFill>
            <a:schemeClr val="accent1"/>
          </a:solidFill>
          <a:ln w="31750" cap="flat" cmpd="sng" algn="ctr">
            <a:solidFill>
              <a:srgbClr val="0000FF"/>
            </a:solidFill>
            <a:prstDash val="solid"/>
            <a:round/>
            <a:headEnd type="none" w="med" len="med"/>
            <a:tailEnd type="arrow" w="med" len="med"/>
          </a:ln>
          <a:effectLst/>
        </p:spPr>
      </p:cxnSp>
      <p:sp>
        <p:nvSpPr>
          <p:cNvPr id="15" name="TextBox 14"/>
          <p:cNvSpPr txBox="1"/>
          <p:nvPr/>
        </p:nvSpPr>
        <p:spPr>
          <a:xfrm>
            <a:off x="5181600" y="6248400"/>
            <a:ext cx="3623145" cy="369332"/>
          </a:xfrm>
          <a:prstGeom prst="rect">
            <a:avLst/>
          </a:prstGeom>
          <a:noFill/>
        </p:spPr>
        <p:txBody>
          <a:bodyPr wrap="none" rtlCol="0">
            <a:spAutoFit/>
          </a:bodyPr>
          <a:lstStyle/>
          <a:p>
            <a:r>
              <a:rPr lang="en-US" sz="1800" dirty="0" smtClean="0">
                <a:latin typeface="Arial"/>
                <a:cs typeface="Arial"/>
              </a:rPr>
              <a:t>Eyre et al (2012) </a:t>
            </a:r>
            <a:r>
              <a:rPr lang="en-US" sz="1800" i="1" dirty="0" smtClean="0">
                <a:latin typeface="Arial"/>
                <a:cs typeface="Arial"/>
              </a:rPr>
              <a:t>Nature Genetics</a:t>
            </a:r>
            <a:endParaRPr lang="en-US" sz="1800" dirty="0">
              <a:latin typeface="Arial"/>
              <a:cs typeface="Arial"/>
            </a:endParaRPr>
          </a:p>
        </p:txBody>
      </p:sp>
      <p:cxnSp>
        <p:nvCxnSpPr>
          <p:cNvPr id="14" name="Straight Arrow Connector 13"/>
          <p:cNvCxnSpPr/>
          <p:nvPr/>
        </p:nvCxnSpPr>
        <p:spPr bwMode="auto">
          <a:xfrm>
            <a:off x="2895600" y="2209800"/>
            <a:ext cx="381000" cy="685800"/>
          </a:xfrm>
          <a:prstGeom prst="straightConnector1">
            <a:avLst/>
          </a:prstGeom>
          <a:solidFill>
            <a:schemeClr val="accent1"/>
          </a:solidFill>
          <a:ln w="31750" cap="flat" cmpd="sng" algn="ctr">
            <a:solidFill>
              <a:srgbClr val="0000FF"/>
            </a:solidFill>
            <a:prstDash val="solid"/>
            <a:round/>
            <a:headEnd type="none" w="med" len="med"/>
            <a:tailEnd type="arrow" w="med" len="med"/>
          </a:ln>
          <a:effectLst/>
        </p:spPr>
      </p:cxnSp>
    </p:spTree>
    <p:extLst>
      <p:ext uri="{BB962C8B-B14F-4D97-AF65-F5344CB8AC3E}">
        <p14:creationId xmlns:p14="http://schemas.microsoft.com/office/powerpoint/2010/main" val="1283556233"/>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bwMode="auto">
          <a:xfrm>
            <a:off x="304800" y="76200"/>
            <a:ext cx="8534400" cy="1143000"/>
          </a:xfrm>
          <a:prstGeom prst="rect">
            <a:avLst/>
          </a:prstGeom>
          <a:noFill/>
          <a:ln w="9525">
            <a:noFill/>
            <a:miter lim="800000"/>
            <a:headEnd/>
            <a:tailEnd/>
          </a:ln>
        </p:spPr>
        <p:txBody>
          <a:bodyPr anchor="ctr">
            <a:prstTxWarp prst="textNoShape">
              <a:avLst/>
            </a:prstTxWarp>
          </a:bodyPr>
          <a:lstStyle/>
          <a:p>
            <a:pPr algn="ctr"/>
            <a:r>
              <a:rPr lang="en-US" sz="4400" dirty="0" smtClean="0">
                <a:solidFill>
                  <a:schemeClr val="tx2"/>
                </a:solidFill>
                <a:latin typeface="Trebuchet MS" charset="0"/>
                <a:ea typeface="Trebuchet MS" charset="0"/>
                <a:cs typeface="Trebuchet MS" charset="0"/>
              </a:rPr>
              <a:t>Because of LD, there may be several genes in the region</a:t>
            </a:r>
            <a:endParaRPr lang="en-US" sz="4400" i="1" dirty="0">
              <a:solidFill>
                <a:schemeClr val="tx2"/>
              </a:solidFill>
              <a:latin typeface="Trebuchet MS" charset="0"/>
              <a:ea typeface="Trebuchet MS" charset="0"/>
              <a:cs typeface="Trebuchet MS" charset="0"/>
            </a:endParaRPr>
          </a:p>
        </p:txBody>
      </p:sp>
      <p:sp>
        <p:nvSpPr>
          <p:cNvPr id="51" name="Line 31"/>
          <p:cNvSpPr>
            <a:spLocks noChangeShapeType="1"/>
          </p:cNvSpPr>
          <p:nvPr/>
        </p:nvSpPr>
        <p:spPr bwMode="auto">
          <a:xfrm>
            <a:off x="457200" y="14478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pic>
        <p:nvPicPr>
          <p:cNvPr id="2" name="Picture 1" descr="regional.tiff"/>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2020082"/>
            <a:ext cx="9144000" cy="4075918"/>
          </a:xfrm>
          <a:prstGeom prst="rect">
            <a:avLst/>
          </a:prstGeom>
        </p:spPr>
      </p:pic>
      <p:grpSp>
        <p:nvGrpSpPr>
          <p:cNvPr id="6" name="Group 5"/>
          <p:cNvGrpSpPr/>
          <p:nvPr/>
        </p:nvGrpSpPr>
        <p:grpSpPr>
          <a:xfrm>
            <a:off x="1524000" y="2895600"/>
            <a:ext cx="2209800" cy="1371600"/>
            <a:chOff x="1524000" y="2895600"/>
            <a:chExt cx="2209800" cy="1371600"/>
          </a:xfrm>
        </p:grpSpPr>
        <p:cxnSp>
          <p:nvCxnSpPr>
            <p:cNvPr id="16" name="Straight Arrow Connector 15"/>
            <p:cNvCxnSpPr/>
            <p:nvPr/>
          </p:nvCxnSpPr>
          <p:spPr bwMode="auto">
            <a:xfrm>
              <a:off x="2743200" y="3657600"/>
              <a:ext cx="361950" cy="609600"/>
            </a:xfrm>
            <a:prstGeom prst="straightConnector1">
              <a:avLst/>
            </a:prstGeom>
            <a:solidFill>
              <a:schemeClr val="accent1"/>
            </a:solidFill>
            <a:ln w="31750" cap="flat" cmpd="sng" algn="ctr">
              <a:solidFill>
                <a:srgbClr val="0000FF"/>
              </a:solidFill>
              <a:prstDash val="solid"/>
              <a:round/>
              <a:headEnd type="none" w="med" len="med"/>
              <a:tailEnd type="arrow" w="med" len="med"/>
            </a:ln>
            <a:effectLst/>
          </p:spPr>
        </p:cxnSp>
        <p:sp>
          <p:nvSpPr>
            <p:cNvPr id="4" name="TextBox 3"/>
            <p:cNvSpPr txBox="1"/>
            <p:nvPr/>
          </p:nvSpPr>
          <p:spPr>
            <a:xfrm>
              <a:off x="1524000" y="2895600"/>
              <a:ext cx="2209800" cy="707886"/>
            </a:xfrm>
            <a:prstGeom prst="rect">
              <a:avLst/>
            </a:prstGeom>
            <a:noFill/>
          </p:spPr>
          <p:txBody>
            <a:bodyPr wrap="square" rtlCol="0">
              <a:spAutoFit/>
            </a:bodyPr>
            <a:lstStyle/>
            <a:p>
              <a:pPr algn="ctr"/>
              <a:r>
                <a:rPr lang="en-US" dirty="0" smtClean="0">
                  <a:solidFill>
                    <a:srgbClr val="0000FF"/>
                  </a:solidFill>
                </a:rPr>
                <a:t>More obvious biology…</a:t>
              </a:r>
              <a:endParaRPr lang="en-US" dirty="0">
                <a:solidFill>
                  <a:srgbClr val="0000FF"/>
                </a:solidFill>
              </a:endParaRPr>
            </a:p>
          </p:txBody>
        </p:sp>
      </p:grpSp>
      <p:grpSp>
        <p:nvGrpSpPr>
          <p:cNvPr id="24" name="Group 23"/>
          <p:cNvGrpSpPr/>
          <p:nvPr/>
        </p:nvGrpSpPr>
        <p:grpSpPr>
          <a:xfrm>
            <a:off x="5105400" y="2438400"/>
            <a:ext cx="2438400" cy="2514600"/>
            <a:chOff x="1524000" y="2895600"/>
            <a:chExt cx="2438400" cy="2514600"/>
          </a:xfrm>
        </p:grpSpPr>
        <p:cxnSp>
          <p:nvCxnSpPr>
            <p:cNvPr id="25" name="Straight Arrow Connector 24"/>
            <p:cNvCxnSpPr/>
            <p:nvPr/>
          </p:nvCxnSpPr>
          <p:spPr bwMode="auto">
            <a:xfrm flipH="1">
              <a:off x="1524000" y="3657600"/>
              <a:ext cx="1219200" cy="1752600"/>
            </a:xfrm>
            <a:prstGeom prst="straightConnector1">
              <a:avLst/>
            </a:prstGeom>
            <a:solidFill>
              <a:schemeClr val="accent1"/>
            </a:solidFill>
            <a:ln w="31750" cap="flat" cmpd="sng" algn="ctr">
              <a:solidFill>
                <a:srgbClr val="0000FF"/>
              </a:solidFill>
              <a:prstDash val="solid"/>
              <a:round/>
              <a:headEnd type="none" w="med" len="med"/>
              <a:tailEnd type="arrow" w="med" len="med"/>
            </a:ln>
            <a:effectLst/>
          </p:spPr>
        </p:cxnSp>
        <p:sp>
          <p:nvSpPr>
            <p:cNvPr id="26" name="TextBox 25"/>
            <p:cNvSpPr txBox="1"/>
            <p:nvPr/>
          </p:nvSpPr>
          <p:spPr>
            <a:xfrm>
              <a:off x="1752600" y="2895600"/>
              <a:ext cx="2209800" cy="707886"/>
            </a:xfrm>
            <a:prstGeom prst="rect">
              <a:avLst/>
            </a:prstGeom>
            <a:noFill/>
          </p:spPr>
          <p:txBody>
            <a:bodyPr wrap="square" rtlCol="0">
              <a:spAutoFit/>
            </a:bodyPr>
            <a:lstStyle/>
            <a:p>
              <a:pPr algn="ctr"/>
              <a:r>
                <a:rPr lang="en-US" dirty="0" smtClean="0">
                  <a:solidFill>
                    <a:srgbClr val="0000FF"/>
                  </a:solidFill>
                </a:rPr>
                <a:t>…but SNP closer to another gene</a:t>
              </a:r>
              <a:endParaRPr lang="en-US" dirty="0">
                <a:solidFill>
                  <a:srgbClr val="0000FF"/>
                </a:solidFill>
              </a:endParaRPr>
            </a:p>
          </p:txBody>
        </p:sp>
      </p:grpSp>
    </p:spTree>
    <p:extLst>
      <p:ext uri="{BB962C8B-B14F-4D97-AF65-F5344CB8AC3E}">
        <p14:creationId xmlns:p14="http://schemas.microsoft.com/office/powerpoint/2010/main" val="1851796050"/>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bwMode="auto">
          <a:xfrm>
            <a:off x="304800" y="76200"/>
            <a:ext cx="8534400" cy="1143000"/>
          </a:xfrm>
          <a:prstGeom prst="rect">
            <a:avLst/>
          </a:prstGeom>
          <a:noFill/>
          <a:ln w="9525">
            <a:noFill/>
            <a:miter lim="800000"/>
            <a:headEnd/>
            <a:tailEnd/>
          </a:ln>
        </p:spPr>
        <p:txBody>
          <a:bodyPr anchor="ctr">
            <a:prstTxWarp prst="textNoShape">
              <a:avLst/>
            </a:prstTxWarp>
          </a:bodyPr>
          <a:lstStyle/>
          <a:p>
            <a:pPr algn="ctr"/>
            <a:r>
              <a:rPr lang="en-US" sz="4400" dirty="0" smtClean="0">
                <a:solidFill>
                  <a:schemeClr val="tx2"/>
                </a:solidFill>
                <a:latin typeface="Trebuchet MS" charset="0"/>
                <a:ea typeface="Trebuchet MS" charset="0"/>
                <a:cs typeface="Trebuchet MS" charset="0"/>
              </a:rPr>
              <a:t>Fine-mapping identifies putative causal alleles at risk loci</a:t>
            </a:r>
            <a:endParaRPr lang="en-US" sz="4400" i="1" dirty="0">
              <a:solidFill>
                <a:schemeClr val="tx2"/>
              </a:solidFill>
              <a:latin typeface="Trebuchet MS" charset="0"/>
              <a:ea typeface="Trebuchet MS" charset="0"/>
              <a:cs typeface="Trebuchet MS" charset="0"/>
            </a:endParaRPr>
          </a:p>
        </p:txBody>
      </p:sp>
      <p:sp>
        <p:nvSpPr>
          <p:cNvPr id="51" name="Line 31"/>
          <p:cNvSpPr>
            <a:spLocks noChangeShapeType="1"/>
          </p:cNvSpPr>
          <p:nvPr/>
        </p:nvSpPr>
        <p:spPr bwMode="auto">
          <a:xfrm>
            <a:off x="457200" y="13716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pic>
        <p:nvPicPr>
          <p:cNvPr id="6" name="Picture 5" descr="function_1321SNPsProxies_pieChart.pdf"/>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3521" y="2438400"/>
            <a:ext cx="5499079" cy="2679488"/>
          </a:xfrm>
          <a:prstGeom prst="rect">
            <a:avLst/>
          </a:prstGeom>
          <a:effectLst>
            <a:outerShdw blurRad="50800" dist="76200" dir="2700000">
              <a:srgbClr val="000000">
                <a:alpha val="43000"/>
              </a:srgbClr>
            </a:outerShdw>
          </a:effectLst>
        </p:spPr>
      </p:pic>
      <p:sp>
        <p:nvSpPr>
          <p:cNvPr id="7" name="TextBox 6"/>
          <p:cNvSpPr txBox="1"/>
          <p:nvPr/>
        </p:nvSpPr>
        <p:spPr>
          <a:xfrm>
            <a:off x="279732" y="1534387"/>
            <a:ext cx="7766911" cy="707886"/>
          </a:xfrm>
          <a:prstGeom prst="rect">
            <a:avLst/>
          </a:prstGeom>
          <a:noFill/>
        </p:spPr>
        <p:txBody>
          <a:bodyPr wrap="none" rtlCol="0">
            <a:spAutoFit/>
          </a:bodyPr>
          <a:lstStyle/>
          <a:p>
            <a:r>
              <a:rPr lang="en-US" dirty="0" smtClean="0"/>
              <a:t>56 independent </a:t>
            </a:r>
            <a:r>
              <a:rPr lang="en-US" dirty="0" err="1" smtClean="0"/>
              <a:t>SNPs</a:t>
            </a:r>
            <a:r>
              <a:rPr lang="en-US" dirty="0" smtClean="0"/>
              <a:t> associated with risk of RA</a:t>
            </a:r>
          </a:p>
          <a:p>
            <a:r>
              <a:rPr lang="en-US" dirty="0" smtClean="0"/>
              <a:t>1,321 proxies (r</a:t>
            </a:r>
            <a:r>
              <a:rPr lang="en-US" baseline="30000" dirty="0" smtClean="0"/>
              <a:t>2</a:t>
            </a:r>
            <a:r>
              <a:rPr lang="en-US" dirty="0" smtClean="0"/>
              <a:t>&gt;0.8) in 1000 Genomes release June 2011, (CEU)</a:t>
            </a:r>
            <a:endParaRPr lang="en-US" dirty="0"/>
          </a:p>
        </p:txBody>
      </p:sp>
      <p:grpSp>
        <p:nvGrpSpPr>
          <p:cNvPr id="2" name="Group 10"/>
          <p:cNvGrpSpPr/>
          <p:nvPr/>
        </p:nvGrpSpPr>
        <p:grpSpPr>
          <a:xfrm>
            <a:off x="5481982" y="2600737"/>
            <a:ext cx="3683000" cy="4010259"/>
            <a:chOff x="5481982" y="2600737"/>
            <a:chExt cx="3683000" cy="4010259"/>
          </a:xfrm>
        </p:grpSpPr>
        <p:pic>
          <p:nvPicPr>
            <p:cNvPr id="10" name="Picture 9"/>
            <p:cNvPicPr>
              <a:picLocks noChangeAspect="1"/>
            </p:cNvPicPr>
            <p:nvPr/>
          </p:nvPicPr>
          <p:blipFill>
            <a:blip r:embed="rId3"/>
            <a:stretch>
              <a:fillRect/>
            </a:stretch>
          </p:blipFill>
          <p:spPr>
            <a:xfrm>
              <a:off x="5481982" y="3067696"/>
              <a:ext cx="3683000" cy="3543300"/>
            </a:xfrm>
            <a:prstGeom prst="rect">
              <a:avLst/>
            </a:prstGeom>
            <a:effectLst/>
          </p:spPr>
        </p:pic>
        <p:sp>
          <p:nvSpPr>
            <p:cNvPr id="9" name="TextBox 8"/>
            <p:cNvSpPr txBox="1"/>
            <p:nvPr/>
          </p:nvSpPr>
          <p:spPr>
            <a:xfrm>
              <a:off x="5694357" y="2600737"/>
              <a:ext cx="3373443" cy="769441"/>
            </a:xfrm>
            <a:prstGeom prst="rect">
              <a:avLst/>
            </a:prstGeom>
            <a:solidFill>
              <a:schemeClr val="bg1"/>
            </a:solidFill>
          </p:spPr>
          <p:txBody>
            <a:bodyPr wrap="none" rtlCol="0">
              <a:spAutoFit/>
            </a:bodyPr>
            <a:lstStyle/>
            <a:p>
              <a:r>
                <a:rPr lang="en-US" sz="2200" i="1" u="sng" dirty="0" smtClean="0"/>
                <a:t>Protein-coding mutations</a:t>
              </a:r>
            </a:p>
            <a:p>
              <a:endParaRPr lang="en-US" sz="2200" i="1" u="sng" dirty="0"/>
            </a:p>
          </p:txBody>
        </p:sp>
      </p:grpSp>
      <p:sp>
        <p:nvSpPr>
          <p:cNvPr id="12" name="TextBox 11"/>
          <p:cNvSpPr txBox="1"/>
          <p:nvPr/>
        </p:nvSpPr>
        <p:spPr>
          <a:xfrm>
            <a:off x="457200" y="5359401"/>
            <a:ext cx="4724400" cy="1200329"/>
          </a:xfrm>
          <a:prstGeom prst="rect">
            <a:avLst/>
          </a:prstGeom>
          <a:solidFill>
            <a:srgbClr val="FFFF66">
              <a:alpha val="57000"/>
            </a:srgbClr>
          </a:solidFill>
          <a:ln>
            <a:solidFill>
              <a:srgbClr val="262673"/>
            </a:solidFill>
          </a:ln>
          <a:effectLst/>
        </p:spPr>
        <p:txBody>
          <a:bodyPr wrap="square" rtlCol="0">
            <a:spAutoFit/>
          </a:bodyPr>
          <a:lstStyle/>
          <a:p>
            <a:r>
              <a:rPr lang="en-US" sz="3600" i="1" dirty="0" smtClean="0">
                <a:solidFill>
                  <a:srgbClr val="0000FF"/>
                </a:solidFill>
                <a:latin typeface="Calibri"/>
                <a:cs typeface="Calibri"/>
              </a:rPr>
              <a:t>IL6R </a:t>
            </a:r>
            <a:r>
              <a:rPr lang="en-US" sz="3600" dirty="0" smtClean="0">
                <a:latin typeface="Calibri"/>
                <a:cs typeface="Calibri"/>
              </a:rPr>
              <a:t>and </a:t>
            </a:r>
            <a:r>
              <a:rPr lang="en-US" sz="3600" i="1" dirty="0" smtClean="0">
                <a:solidFill>
                  <a:srgbClr val="0000FF"/>
                </a:solidFill>
                <a:latin typeface="Calibri"/>
                <a:cs typeface="Calibri"/>
              </a:rPr>
              <a:t>TYK2 </a:t>
            </a:r>
            <a:r>
              <a:rPr lang="en-US" sz="3600" dirty="0" smtClean="0">
                <a:latin typeface="Calibri"/>
                <a:cs typeface="Calibri"/>
              </a:rPr>
              <a:t>point to </a:t>
            </a:r>
          </a:p>
          <a:p>
            <a:r>
              <a:rPr lang="en-US" sz="3600" dirty="0" smtClean="0">
                <a:latin typeface="Calibri"/>
                <a:cs typeface="Calibri"/>
              </a:rPr>
              <a:t>IL6 signaling</a:t>
            </a:r>
          </a:p>
        </p:txBody>
      </p:sp>
      <p:cxnSp>
        <p:nvCxnSpPr>
          <p:cNvPr id="11" name="Straight Arrow Connector 10"/>
          <p:cNvCxnSpPr/>
          <p:nvPr/>
        </p:nvCxnSpPr>
        <p:spPr bwMode="auto">
          <a:xfrm>
            <a:off x="6019800" y="5181600"/>
            <a:ext cx="228600" cy="152400"/>
          </a:xfrm>
          <a:prstGeom prst="straightConnector1">
            <a:avLst/>
          </a:prstGeom>
          <a:solidFill>
            <a:schemeClr val="accent1"/>
          </a:solidFill>
          <a:ln w="31750" cap="flat" cmpd="sng" algn="ctr">
            <a:solidFill>
              <a:srgbClr val="0000FF"/>
            </a:solidFill>
            <a:prstDash val="solid"/>
            <a:round/>
            <a:headEnd type="none" w="med" len="med"/>
            <a:tailEnd type="arrow" w="med" len="med"/>
          </a:ln>
          <a:effectLst/>
        </p:spPr>
      </p:cxnSp>
      <p:cxnSp>
        <p:nvCxnSpPr>
          <p:cNvPr id="14" name="Straight Arrow Connector 13"/>
          <p:cNvCxnSpPr/>
          <p:nvPr/>
        </p:nvCxnSpPr>
        <p:spPr bwMode="auto">
          <a:xfrm>
            <a:off x="6019800" y="6206065"/>
            <a:ext cx="228600" cy="152400"/>
          </a:xfrm>
          <a:prstGeom prst="straightConnector1">
            <a:avLst/>
          </a:prstGeom>
          <a:solidFill>
            <a:schemeClr val="accent1"/>
          </a:solidFill>
          <a:ln w="31750" cap="flat" cmpd="sng" algn="ctr">
            <a:solidFill>
              <a:srgbClr val="0000FF"/>
            </a:solidFill>
            <a:prstDash val="solid"/>
            <a:round/>
            <a:headEnd type="none" w="med" len="med"/>
            <a:tailEnd type="arrow" w="med" len="med"/>
          </a:ln>
          <a:effectLst/>
        </p:spPr>
      </p:cxnSp>
      <p:cxnSp>
        <p:nvCxnSpPr>
          <p:cNvPr id="13" name="Straight Arrow Connector 12"/>
          <p:cNvCxnSpPr/>
          <p:nvPr/>
        </p:nvCxnSpPr>
        <p:spPr bwMode="auto">
          <a:xfrm>
            <a:off x="6045200" y="3767666"/>
            <a:ext cx="228600" cy="152400"/>
          </a:xfrm>
          <a:prstGeom prst="straightConnector1">
            <a:avLst/>
          </a:prstGeom>
          <a:solidFill>
            <a:schemeClr val="accent1"/>
          </a:solidFill>
          <a:ln w="31750" cap="flat" cmpd="sng" algn="ctr">
            <a:solidFill>
              <a:srgbClr val="FF6600"/>
            </a:solidFill>
            <a:prstDash val="solid"/>
            <a:round/>
            <a:headEnd type="none" w="med" len="med"/>
            <a:tailEnd type="arrow" w="med" len="med"/>
          </a:ln>
          <a:effectLst/>
        </p:spPr>
      </p:cxnSp>
      <p:cxnSp>
        <p:nvCxnSpPr>
          <p:cNvPr id="16" name="Straight Arrow Connector 15"/>
          <p:cNvCxnSpPr/>
          <p:nvPr/>
        </p:nvCxnSpPr>
        <p:spPr bwMode="auto">
          <a:xfrm>
            <a:off x="6045200" y="4385726"/>
            <a:ext cx="228600" cy="152400"/>
          </a:xfrm>
          <a:prstGeom prst="straightConnector1">
            <a:avLst/>
          </a:prstGeom>
          <a:solidFill>
            <a:schemeClr val="accent1"/>
          </a:solidFill>
          <a:ln w="31750" cap="flat" cmpd="sng" algn="ctr">
            <a:solidFill>
              <a:srgbClr val="FF6600"/>
            </a:solidFill>
            <a:prstDash val="solid"/>
            <a:round/>
            <a:headEnd type="none" w="med" len="med"/>
            <a:tailEnd type="arrow" w="med" len="med"/>
          </a:ln>
          <a:effectLst/>
        </p:spPr>
      </p:cxnSp>
    </p:spTree>
    <p:extLst>
      <p:ext uri="{BB962C8B-B14F-4D97-AF65-F5344CB8AC3E}">
        <p14:creationId xmlns:p14="http://schemas.microsoft.com/office/powerpoint/2010/main" val="132307937"/>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par>
                                <p:cTn id="13" presetID="22" presetClass="entr" presetSubtype="1" fill="hold" nodeType="withEffect">
                                  <p:stCondLst>
                                    <p:cond delay="100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up)">
                                      <p:cBhvr>
                                        <p:cTn id="20" dur="500"/>
                                        <p:tgtEl>
                                          <p:spTgt spid="11"/>
                                        </p:tgtEl>
                                      </p:cBhvr>
                                    </p:animEffect>
                                  </p:childTnLst>
                                </p:cTn>
                              </p:par>
                              <p:par>
                                <p:cTn id="21" presetID="22" presetClass="entr" presetSubtype="1" fill="hold" nodeType="withEffect">
                                  <p:stCondLst>
                                    <p:cond delay="1000"/>
                                  </p:stCondLst>
                                  <p:childTnLst>
                                    <p:set>
                                      <p:cBhvr>
                                        <p:cTn id="22" dur="1" fill="hold">
                                          <p:stCondLst>
                                            <p:cond delay="0"/>
                                          </p:stCondLst>
                                        </p:cTn>
                                        <p:tgtEl>
                                          <p:spTgt spid="14"/>
                                        </p:tgtEl>
                                        <p:attrNameLst>
                                          <p:attrName>style.visibility</p:attrName>
                                        </p:attrNameLst>
                                      </p:cBhvr>
                                      <p:to>
                                        <p:strVal val="visible"/>
                                      </p:to>
                                    </p:set>
                                    <p:animEffect transition="in" filter="wipe(up)">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bwMode="auto">
          <a:xfrm>
            <a:off x="304800" y="152400"/>
            <a:ext cx="8534400" cy="1143000"/>
          </a:xfrm>
          <a:prstGeom prst="rect">
            <a:avLst/>
          </a:prstGeom>
          <a:noFill/>
          <a:ln w="9525">
            <a:noFill/>
            <a:miter lim="800000"/>
            <a:headEnd/>
            <a:tailEnd/>
          </a:ln>
        </p:spPr>
        <p:txBody>
          <a:bodyPr anchor="ctr">
            <a:prstTxWarp prst="textNoShape">
              <a:avLst/>
            </a:prstTxWarp>
          </a:bodyPr>
          <a:lstStyle/>
          <a:p>
            <a:pPr algn="ctr"/>
            <a:r>
              <a:rPr lang="en-US" sz="4000" dirty="0" smtClean="0">
                <a:solidFill>
                  <a:schemeClr val="tx2"/>
                </a:solidFill>
                <a:latin typeface="Arial"/>
                <a:ea typeface="Trebuchet MS" charset="0"/>
                <a:cs typeface="Arial"/>
              </a:rPr>
              <a:t>For </a:t>
            </a:r>
            <a:r>
              <a:rPr lang="en-US" sz="4000" i="1" dirty="0" smtClean="0">
                <a:solidFill>
                  <a:schemeClr val="tx2"/>
                </a:solidFill>
                <a:latin typeface="Arial"/>
                <a:ea typeface="Trebuchet MS" charset="0"/>
                <a:cs typeface="Arial"/>
              </a:rPr>
              <a:t>IL6R</a:t>
            </a:r>
            <a:r>
              <a:rPr lang="en-US" sz="4000" dirty="0" smtClean="0">
                <a:solidFill>
                  <a:schemeClr val="tx2"/>
                </a:solidFill>
                <a:latin typeface="Arial"/>
                <a:ea typeface="Trebuchet MS" charset="0"/>
                <a:cs typeface="Arial"/>
              </a:rPr>
              <a:t>, the missense SNP localizes the gene, despite LD</a:t>
            </a:r>
            <a:endParaRPr lang="en-US" sz="4000" i="1" dirty="0">
              <a:solidFill>
                <a:schemeClr val="tx2"/>
              </a:solidFill>
              <a:latin typeface="Arial"/>
              <a:ea typeface="Trebuchet MS" charset="0"/>
              <a:cs typeface="Arial"/>
            </a:endParaRPr>
          </a:p>
        </p:txBody>
      </p:sp>
      <p:sp>
        <p:nvSpPr>
          <p:cNvPr id="51" name="Line 31"/>
          <p:cNvSpPr>
            <a:spLocks noChangeShapeType="1"/>
          </p:cNvSpPr>
          <p:nvPr/>
        </p:nvSpPr>
        <p:spPr bwMode="auto">
          <a:xfrm>
            <a:off x="457200" y="14478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pic>
        <p:nvPicPr>
          <p:cNvPr id="3" name="Picture 2" descr="Mega_IL6R_+-200kb_Page_1.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46667" y="1498599"/>
            <a:ext cx="7620000" cy="5334001"/>
          </a:xfrm>
          <a:prstGeom prst="rect">
            <a:avLst/>
          </a:prstGeom>
        </p:spPr>
      </p:pic>
    </p:spTree>
    <p:extLst>
      <p:ext uri="{BB962C8B-B14F-4D97-AF65-F5344CB8AC3E}">
        <p14:creationId xmlns:p14="http://schemas.microsoft.com/office/powerpoint/2010/main" val="254355574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bwMode="auto">
          <a:xfrm>
            <a:off x="304800" y="76200"/>
            <a:ext cx="8534400" cy="1143000"/>
          </a:xfrm>
          <a:prstGeom prst="rect">
            <a:avLst/>
          </a:prstGeom>
          <a:noFill/>
          <a:ln w="9525">
            <a:noFill/>
            <a:miter lim="800000"/>
            <a:headEnd/>
            <a:tailEnd/>
          </a:ln>
        </p:spPr>
        <p:txBody>
          <a:bodyPr anchor="ctr">
            <a:prstTxWarp prst="textNoShape">
              <a:avLst/>
            </a:prstTxWarp>
          </a:bodyPr>
          <a:lstStyle/>
          <a:p>
            <a:pPr algn="ctr"/>
            <a:r>
              <a:rPr lang="en-US" sz="4400" i="1" dirty="0" smtClean="0">
                <a:solidFill>
                  <a:schemeClr val="tx2"/>
                </a:solidFill>
                <a:latin typeface="Trebuchet MS" charset="0"/>
                <a:ea typeface="Trebuchet MS" charset="0"/>
                <a:cs typeface="Trebuchet MS" charset="0"/>
              </a:rPr>
              <a:t>IL6R </a:t>
            </a:r>
            <a:r>
              <a:rPr lang="en-US" sz="4400" dirty="0" smtClean="0">
                <a:solidFill>
                  <a:schemeClr val="tx2"/>
                </a:solidFill>
                <a:latin typeface="Trebuchet MS" charset="0"/>
                <a:ea typeface="Trebuchet MS" charset="0"/>
                <a:cs typeface="Trebuchet MS" charset="0"/>
              </a:rPr>
              <a:t>polymorphism influences amount of soluble IL6R and IL6…</a:t>
            </a:r>
            <a:endParaRPr lang="en-US" sz="4400" i="1" dirty="0">
              <a:solidFill>
                <a:schemeClr val="tx2"/>
              </a:solidFill>
              <a:latin typeface="Trebuchet MS" charset="0"/>
              <a:ea typeface="Trebuchet MS" charset="0"/>
              <a:cs typeface="Trebuchet MS" charset="0"/>
            </a:endParaRPr>
          </a:p>
        </p:txBody>
      </p:sp>
      <p:sp>
        <p:nvSpPr>
          <p:cNvPr id="51" name="Line 31"/>
          <p:cNvSpPr>
            <a:spLocks noChangeShapeType="1"/>
          </p:cNvSpPr>
          <p:nvPr/>
        </p:nvSpPr>
        <p:spPr bwMode="auto">
          <a:xfrm>
            <a:off x="457200" y="12954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pic>
        <p:nvPicPr>
          <p:cNvPr id="17" name="Picture 16"/>
          <p:cNvPicPr>
            <a:picLocks noChangeAspect="1"/>
          </p:cNvPicPr>
          <p:nvPr/>
        </p:nvPicPr>
        <p:blipFill>
          <a:blip r:embed="rId2"/>
          <a:stretch>
            <a:fillRect/>
          </a:stretch>
        </p:blipFill>
        <p:spPr>
          <a:xfrm>
            <a:off x="304800" y="1358900"/>
            <a:ext cx="6642100" cy="5575300"/>
          </a:xfrm>
          <a:prstGeom prst="rect">
            <a:avLst/>
          </a:prstGeom>
        </p:spPr>
      </p:pic>
      <p:pic>
        <p:nvPicPr>
          <p:cNvPr id="18" name="Picture 17"/>
          <p:cNvPicPr>
            <a:picLocks noChangeAspect="1"/>
          </p:cNvPicPr>
          <p:nvPr/>
        </p:nvPicPr>
        <p:blipFill>
          <a:blip r:embed="rId3" cstate="print">
            <a:extLst>
              <a:ext uri="{28A0092B-C50C-407E-A947-70E740481C1C}">
                <a14:useLocalDpi xmlns:a14="http://schemas.microsoft.com/office/drawing/2010/main"/>
              </a:ext>
            </a:extLst>
          </a:blip>
          <a:srcRect t="36549"/>
          <a:stretch>
            <a:fillRect/>
          </a:stretch>
        </p:blipFill>
        <p:spPr>
          <a:xfrm>
            <a:off x="2819400" y="2374900"/>
            <a:ext cx="1816100" cy="1587500"/>
          </a:xfrm>
          <a:prstGeom prst="rect">
            <a:avLst/>
          </a:prstGeom>
        </p:spPr>
      </p:pic>
      <p:sp>
        <p:nvSpPr>
          <p:cNvPr id="8" name="TextBox 7"/>
          <p:cNvSpPr txBox="1"/>
          <p:nvPr/>
        </p:nvSpPr>
        <p:spPr>
          <a:xfrm>
            <a:off x="4688310" y="2362200"/>
            <a:ext cx="3769890" cy="1323439"/>
          </a:xfrm>
          <a:prstGeom prst="rect">
            <a:avLst/>
          </a:prstGeom>
          <a:noFill/>
        </p:spPr>
        <p:txBody>
          <a:bodyPr wrap="square" rtlCol="0">
            <a:spAutoFit/>
          </a:bodyPr>
          <a:lstStyle/>
          <a:p>
            <a:pPr algn="ctr"/>
            <a:r>
              <a:rPr lang="en-US" b="1" u="sng" dirty="0" smtClean="0"/>
              <a:t>Asp358Ala variant</a:t>
            </a:r>
          </a:p>
          <a:p>
            <a:pPr algn="ctr"/>
            <a:r>
              <a:rPr lang="en-US" dirty="0" err="1" smtClean="0"/>
              <a:t>proteolytic</a:t>
            </a:r>
            <a:r>
              <a:rPr lang="en-US" dirty="0" smtClean="0"/>
              <a:t> cleavage</a:t>
            </a:r>
          </a:p>
          <a:p>
            <a:pPr algn="ctr"/>
            <a:r>
              <a:rPr lang="en-US" dirty="0" smtClean="0"/>
              <a:t>Asp = risk -</a:t>
            </a:r>
            <a:r>
              <a:rPr lang="en-US" dirty="0" smtClean="0">
                <a:latin typeface="Symbol" charset="2"/>
                <a:cs typeface="Symbol" charset="2"/>
              </a:rPr>
              <a:t>&gt;</a:t>
            </a:r>
            <a:r>
              <a:rPr lang="en-US" dirty="0" smtClean="0"/>
              <a:t> more membrane</a:t>
            </a:r>
          </a:p>
          <a:p>
            <a:pPr algn="ctr"/>
            <a:r>
              <a:rPr lang="en-US" dirty="0" smtClean="0"/>
              <a:t>Ala = </a:t>
            </a:r>
            <a:r>
              <a:rPr lang="en-US" dirty="0" err="1" smtClean="0"/>
              <a:t>prot</a:t>
            </a:r>
            <a:r>
              <a:rPr lang="en-US" dirty="0" smtClean="0"/>
              <a:t> -</a:t>
            </a:r>
            <a:r>
              <a:rPr lang="en-US" dirty="0" smtClean="0">
                <a:latin typeface="Symbol" charset="2"/>
                <a:cs typeface="Symbol" charset="2"/>
              </a:rPr>
              <a:t>&gt;</a:t>
            </a:r>
            <a:r>
              <a:rPr lang="en-US" dirty="0" smtClean="0"/>
              <a:t> more soluble</a:t>
            </a:r>
            <a:endParaRPr lang="en-US" dirty="0"/>
          </a:p>
        </p:txBody>
      </p:sp>
    </p:spTree>
    <p:extLst>
      <p:ext uri="{BB962C8B-B14F-4D97-AF65-F5344CB8AC3E}">
        <p14:creationId xmlns:p14="http://schemas.microsoft.com/office/powerpoint/2010/main" val="428214903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bwMode="auto">
          <a:xfrm>
            <a:off x="304800" y="76200"/>
            <a:ext cx="8534400" cy="1143000"/>
          </a:xfrm>
          <a:prstGeom prst="rect">
            <a:avLst/>
          </a:prstGeom>
          <a:noFill/>
          <a:ln w="9525">
            <a:noFill/>
            <a:miter lim="800000"/>
            <a:headEnd/>
            <a:tailEnd/>
          </a:ln>
        </p:spPr>
        <p:txBody>
          <a:bodyPr anchor="ctr">
            <a:prstTxWarp prst="textNoShape">
              <a:avLst/>
            </a:prstTxWarp>
          </a:bodyPr>
          <a:lstStyle/>
          <a:p>
            <a:pPr algn="ctr"/>
            <a:r>
              <a:rPr lang="en-US" sz="4400" i="1" dirty="0" smtClean="0">
                <a:solidFill>
                  <a:schemeClr val="tx2"/>
                </a:solidFill>
                <a:latin typeface="Trebuchet MS" charset="0"/>
                <a:ea typeface="Trebuchet MS" charset="0"/>
                <a:cs typeface="Trebuchet MS" charset="0"/>
              </a:rPr>
              <a:t>…</a:t>
            </a:r>
            <a:r>
              <a:rPr lang="en-US" sz="4400" dirty="0" smtClean="0">
                <a:solidFill>
                  <a:schemeClr val="tx2"/>
                </a:solidFill>
                <a:latin typeface="Trebuchet MS" charset="0"/>
                <a:ea typeface="Trebuchet MS" charset="0"/>
                <a:cs typeface="Trebuchet MS" charset="0"/>
              </a:rPr>
              <a:t>and the </a:t>
            </a:r>
            <a:r>
              <a:rPr lang="en-US" sz="4400" i="1" dirty="0" smtClean="0">
                <a:solidFill>
                  <a:schemeClr val="tx2"/>
                </a:solidFill>
                <a:latin typeface="Trebuchet MS" charset="0"/>
                <a:ea typeface="Trebuchet MS" charset="0"/>
                <a:cs typeface="Trebuchet MS" charset="0"/>
              </a:rPr>
              <a:t>IL6R </a:t>
            </a:r>
            <a:r>
              <a:rPr lang="en-US" sz="4400" dirty="0" smtClean="0">
                <a:solidFill>
                  <a:schemeClr val="tx2"/>
                </a:solidFill>
                <a:latin typeface="Trebuchet MS" charset="0"/>
                <a:ea typeface="Trebuchet MS" charset="0"/>
                <a:cs typeface="Trebuchet MS" charset="0"/>
              </a:rPr>
              <a:t>polymorphism may also decrease IL6 signaling</a:t>
            </a:r>
            <a:endParaRPr lang="en-US" sz="4400" dirty="0">
              <a:solidFill>
                <a:schemeClr val="tx2"/>
              </a:solidFill>
              <a:latin typeface="Trebuchet MS" charset="0"/>
              <a:ea typeface="Trebuchet MS" charset="0"/>
              <a:cs typeface="Trebuchet MS" charset="0"/>
            </a:endParaRPr>
          </a:p>
        </p:txBody>
      </p:sp>
      <p:sp>
        <p:nvSpPr>
          <p:cNvPr id="51" name="Line 31"/>
          <p:cNvSpPr>
            <a:spLocks noChangeShapeType="1"/>
          </p:cNvSpPr>
          <p:nvPr/>
        </p:nvSpPr>
        <p:spPr bwMode="auto">
          <a:xfrm>
            <a:off x="457200" y="12954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pic>
        <p:nvPicPr>
          <p:cNvPr id="17" name="Picture 16"/>
          <p:cNvPicPr>
            <a:picLocks noChangeAspect="1"/>
          </p:cNvPicPr>
          <p:nvPr/>
        </p:nvPicPr>
        <p:blipFill>
          <a:blip r:embed="rId2"/>
          <a:stretch>
            <a:fillRect/>
          </a:stretch>
        </p:blipFill>
        <p:spPr>
          <a:xfrm>
            <a:off x="304800" y="1358900"/>
            <a:ext cx="6642100" cy="5575300"/>
          </a:xfrm>
          <a:prstGeom prst="rect">
            <a:avLst/>
          </a:prstGeom>
        </p:spPr>
      </p:pic>
      <p:grpSp>
        <p:nvGrpSpPr>
          <p:cNvPr id="2" name="Group 21"/>
          <p:cNvGrpSpPr/>
          <p:nvPr/>
        </p:nvGrpSpPr>
        <p:grpSpPr>
          <a:xfrm>
            <a:off x="2819400" y="1460500"/>
            <a:ext cx="5638800" cy="2501900"/>
            <a:chOff x="2819400" y="1460500"/>
            <a:chExt cx="5638800" cy="2501900"/>
          </a:xfrm>
        </p:grpSpPr>
        <p:pic>
          <p:nvPicPr>
            <p:cNvPr id="18" name="Picture 17"/>
            <p:cNvPicPr>
              <a:picLocks noChangeAspect="1"/>
            </p:cNvPicPr>
            <p:nvPr/>
          </p:nvPicPr>
          <p:blipFill>
            <a:blip r:embed="rId3"/>
            <a:stretch>
              <a:fillRect/>
            </a:stretch>
          </p:blipFill>
          <p:spPr>
            <a:xfrm>
              <a:off x="2819400" y="1460500"/>
              <a:ext cx="1816100" cy="2501900"/>
            </a:xfrm>
            <a:prstGeom prst="rect">
              <a:avLst/>
            </a:prstGeom>
          </p:spPr>
        </p:pic>
        <p:sp>
          <p:nvSpPr>
            <p:cNvPr id="19" name="TextBox 18"/>
            <p:cNvSpPr txBox="1"/>
            <p:nvPr/>
          </p:nvSpPr>
          <p:spPr>
            <a:xfrm>
              <a:off x="4688310" y="2362200"/>
              <a:ext cx="3769890" cy="1323439"/>
            </a:xfrm>
            <a:prstGeom prst="rect">
              <a:avLst/>
            </a:prstGeom>
            <a:noFill/>
          </p:spPr>
          <p:txBody>
            <a:bodyPr wrap="square" rtlCol="0">
              <a:spAutoFit/>
            </a:bodyPr>
            <a:lstStyle/>
            <a:p>
              <a:pPr algn="ctr"/>
              <a:r>
                <a:rPr lang="en-US" b="1" u="sng" dirty="0" smtClean="0"/>
                <a:t>Asp358Ala variant</a:t>
              </a:r>
            </a:p>
            <a:p>
              <a:pPr algn="ctr"/>
              <a:r>
                <a:rPr lang="en-US" dirty="0" err="1" smtClean="0"/>
                <a:t>proteolytic</a:t>
              </a:r>
              <a:r>
                <a:rPr lang="en-US" dirty="0" smtClean="0"/>
                <a:t> cleavage</a:t>
              </a:r>
            </a:p>
            <a:p>
              <a:pPr algn="ctr"/>
              <a:r>
                <a:rPr lang="en-US" dirty="0" smtClean="0"/>
                <a:t>Asp = risk -</a:t>
              </a:r>
              <a:r>
                <a:rPr lang="en-US" dirty="0" smtClean="0">
                  <a:latin typeface="Symbol" charset="2"/>
                  <a:cs typeface="Symbol" charset="2"/>
                </a:rPr>
                <a:t>&gt;</a:t>
              </a:r>
              <a:r>
                <a:rPr lang="en-US" dirty="0" smtClean="0"/>
                <a:t> more membrane</a:t>
              </a:r>
            </a:p>
            <a:p>
              <a:pPr algn="ctr"/>
              <a:r>
                <a:rPr lang="en-US" dirty="0" smtClean="0"/>
                <a:t>Ala = </a:t>
              </a:r>
              <a:r>
                <a:rPr lang="en-US" dirty="0" err="1" smtClean="0"/>
                <a:t>prot</a:t>
              </a:r>
              <a:r>
                <a:rPr lang="en-US" dirty="0" smtClean="0"/>
                <a:t> -</a:t>
              </a:r>
              <a:r>
                <a:rPr lang="en-US" dirty="0" smtClean="0">
                  <a:latin typeface="Symbol" charset="2"/>
                  <a:cs typeface="Symbol" charset="2"/>
                </a:rPr>
                <a:t>&gt;</a:t>
              </a:r>
              <a:r>
                <a:rPr lang="en-US" dirty="0" smtClean="0"/>
                <a:t> more soluble</a:t>
              </a:r>
              <a:endParaRPr lang="en-US" dirty="0"/>
            </a:p>
          </p:txBody>
        </p:sp>
      </p:grpSp>
      <p:sp>
        <p:nvSpPr>
          <p:cNvPr id="20" name="TextBox 19"/>
          <p:cNvSpPr txBox="1"/>
          <p:nvPr/>
        </p:nvSpPr>
        <p:spPr>
          <a:xfrm>
            <a:off x="3962400" y="1425714"/>
            <a:ext cx="3429000" cy="707886"/>
          </a:xfrm>
          <a:prstGeom prst="rect">
            <a:avLst/>
          </a:prstGeom>
          <a:noFill/>
        </p:spPr>
        <p:txBody>
          <a:bodyPr wrap="square" rtlCol="0">
            <a:spAutoFit/>
          </a:bodyPr>
          <a:lstStyle/>
          <a:p>
            <a:pPr algn="ctr"/>
            <a:r>
              <a:rPr lang="en-US" dirty="0" smtClean="0"/>
              <a:t>Soluble IL6R binds to IL6 to decrease IL6 signaling (?)</a:t>
            </a:r>
            <a:endParaRPr lang="en-US" dirty="0"/>
          </a:p>
        </p:txBody>
      </p:sp>
      <p:sp>
        <p:nvSpPr>
          <p:cNvPr id="21" name="TextBox 20"/>
          <p:cNvSpPr txBox="1"/>
          <p:nvPr/>
        </p:nvSpPr>
        <p:spPr>
          <a:xfrm>
            <a:off x="4419600" y="4057471"/>
            <a:ext cx="3886200" cy="1200329"/>
          </a:xfrm>
          <a:prstGeom prst="rect">
            <a:avLst/>
          </a:prstGeom>
          <a:solidFill>
            <a:schemeClr val="bg1">
              <a:lumMod val="95000"/>
            </a:schemeClr>
          </a:solidFill>
          <a:ln>
            <a:solidFill>
              <a:schemeClr val="tx1">
                <a:lumMod val="65000"/>
                <a:lumOff val="35000"/>
              </a:schemeClr>
            </a:solidFill>
          </a:ln>
          <a:effectLst>
            <a:outerShdw blurRad="50800" dist="38100" dir="2700000">
              <a:srgbClr val="000000">
                <a:alpha val="43000"/>
              </a:srgbClr>
            </a:outerShdw>
          </a:effectLst>
        </p:spPr>
        <p:txBody>
          <a:bodyPr wrap="square" rtlCol="0" anchor="ctr">
            <a:spAutoFit/>
          </a:bodyPr>
          <a:lstStyle/>
          <a:p>
            <a:r>
              <a:rPr lang="en-US" sz="1800" dirty="0" smtClean="0">
                <a:solidFill>
                  <a:srgbClr val="376092"/>
                </a:solidFill>
              </a:rPr>
              <a:t>1. more soluble IL6R</a:t>
            </a:r>
          </a:p>
          <a:p>
            <a:r>
              <a:rPr lang="en-US" sz="1800" dirty="0" smtClean="0">
                <a:solidFill>
                  <a:srgbClr val="376092"/>
                </a:solidFill>
              </a:rPr>
              <a:t>2. ( </a:t>
            </a:r>
            <a:r>
              <a:rPr lang="en-US" sz="1800" i="1" dirty="0" smtClean="0">
                <a:solidFill>
                  <a:srgbClr val="376092"/>
                </a:solidFill>
              </a:rPr>
              <a:t>reduced IL6 signaling </a:t>
            </a:r>
            <a:r>
              <a:rPr lang="en-US" sz="1800" dirty="0" smtClean="0">
                <a:solidFill>
                  <a:srgbClr val="376092"/>
                </a:solidFill>
              </a:rPr>
              <a:t>)</a:t>
            </a:r>
          </a:p>
          <a:p>
            <a:r>
              <a:rPr lang="en-US" sz="1800" dirty="0" smtClean="0">
                <a:solidFill>
                  <a:srgbClr val="376092"/>
                </a:solidFill>
              </a:rPr>
              <a:t>3. reduced inflammation (less CRP)</a:t>
            </a:r>
          </a:p>
          <a:p>
            <a:r>
              <a:rPr lang="en-US" sz="1800" dirty="0" smtClean="0">
                <a:solidFill>
                  <a:srgbClr val="376092"/>
                </a:solidFill>
              </a:rPr>
              <a:t>4. protection against RA (and CAD!)</a:t>
            </a:r>
          </a:p>
        </p:txBody>
      </p:sp>
      <p:grpSp>
        <p:nvGrpSpPr>
          <p:cNvPr id="3" name="Group 13"/>
          <p:cNvGrpSpPr/>
          <p:nvPr/>
        </p:nvGrpSpPr>
        <p:grpSpPr>
          <a:xfrm>
            <a:off x="1180875" y="2241649"/>
            <a:ext cx="838200" cy="838201"/>
            <a:chOff x="1828800" y="1676399"/>
            <a:chExt cx="838200" cy="838201"/>
          </a:xfrm>
        </p:grpSpPr>
        <p:cxnSp>
          <p:nvCxnSpPr>
            <p:cNvPr id="12" name="Straight Connector 11"/>
            <p:cNvCxnSpPr/>
            <p:nvPr/>
          </p:nvCxnSpPr>
          <p:spPr bwMode="auto">
            <a:xfrm rot="16200000" flipH="1">
              <a:off x="1828800" y="1676400"/>
              <a:ext cx="838200" cy="838200"/>
            </a:xfrm>
            <a:prstGeom prst="line">
              <a:avLst/>
            </a:prstGeom>
            <a:solidFill>
              <a:schemeClr val="accent1"/>
            </a:solidFill>
            <a:ln w="73025" cap="flat" cmpd="sng" algn="ctr">
              <a:solidFill>
                <a:schemeClr val="tx1"/>
              </a:solidFill>
              <a:prstDash val="solid"/>
              <a:round/>
              <a:headEnd type="none" w="med" len="med"/>
              <a:tailEnd type="none" w="med" len="med"/>
            </a:ln>
            <a:effectLst/>
          </p:spPr>
        </p:cxnSp>
        <p:cxnSp>
          <p:nvCxnSpPr>
            <p:cNvPr id="13" name="Straight Connector 12"/>
            <p:cNvCxnSpPr/>
            <p:nvPr/>
          </p:nvCxnSpPr>
          <p:spPr bwMode="auto">
            <a:xfrm rot="5400000">
              <a:off x="1828800" y="1676399"/>
              <a:ext cx="838200" cy="838200"/>
            </a:xfrm>
            <a:prstGeom prst="line">
              <a:avLst/>
            </a:prstGeom>
            <a:solidFill>
              <a:schemeClr val="accent1"/>
            </a:solidFill>
            <a:ln w="73025" cap="flat" cmpd="sng" algn="ctr">
              <a:solidFill>
                <a:schemeClr val="tx1"/>
              </a:solidFill>
              <a:prstDash val="solid"/>
              <a:round/>
              <a:headEnd type="none" w="med" len="med"/>
              <a:tailEnd type="none" w="med" len="med"/>
            </a:ln>
            <a:effectLst/>
          </p:spPr>
        </p:cxnSp>
      </p:grpSp>
      <p:grpSp>
        <p:nvGrpSpPr>
          <p:cNvPr id="4" name="Group 14"/>
          <p:cNvGrpSpPr/>
          <p:nvPr/>
        </p:nvGrpSpPr>
        <p:grpSpPr>
          <a:xfrm>
            <a:off x="4953000" y="5715000"/>
            <a:ext cx="838200" cy="838201"/>
            <a:chOff x="1828800" y="1676399"/>
            <a:chExt cx="838200" cy="838201"/>
          </a:xfrm>
        </p:grpSpPr>
        <p:cxnSp>
          <p:nvCxnSpPr>
            <p:cNvPr id="16" name="Straight Connector 15"/>
            <p:cNvCxnSpPr/>
            <p:nvPr/>
          </p:nvCxnSpPr>
          <p:spPr bwMode="auto">
            <a:xfrm rot="16200000" flipH="1">
              <a:off x="1828800" y="1676400"/>
              <a:ext cx="838200" cy="838200"/>
            </a:xfrm>
            <a:prstGeom prst="line">
              <a:avLst/>
            </a:prstGeom>
            <a:solidFill>
              <a:schemeClr val="accent1"/>
            </a:solidFill>
            <a:ln w="73025" cap="flat" cmpd="sng" algn="ctr">
              <a:solidFill>
                <a:schemeClr val="tx1"/>
              </a:solidFill>
              <a:prstDash val="solid"/>
              <a:round/>
              <a:headEnd type="none" w="med" len="med"/>
              <a:tailEnd type="none" w="med" len="med"/>
            </a:ln>
            <a:effectLst/>
          </p:spPr>
        </p:cxnSp>
        <p:cxnSp>
          <p:nvCxnSpPr>
            <p:cNvPr id="22" name="Straight Connector 21"/>
            <p:cNvCxnSpPr/>
            <p:nvPr/>
          </p:nvCxnSpPr>
          <p:spPr bwMode="auto">
            <a:xfrm rot="5400000">
              <a:off x="1828800" y="1676399"/>
              <a:ext cx="838200" cy="838200"/>
            </a:xfrm>
            <a:prstGeom prst="line">
              <a:avLst/>
            </a:prstGeom>
            <a:solidFill>
              <a:schemeClr val="accent1"/>
            </a:solidFill>
            <a:ln w="73025" cap="flat" cmpd="sng" algn="ctr">
              <a:solidFill>
                <a:schemeClr val="tx1"/>
              </a:solidFill>
              <a:prstDash val="solid"/>
              <a:round/>
              <a:headEnd type="none" w="med" len="med"/>
              <a:tailEnd type="none" w="med" len="med"/>
            </a:ln>
            <a:effectLst/>
          </p:spPr>
        </p:cxnSp>
      </p:grpSp>
    </p:spTree>
    <p:extLst>
      <p:ext uri="{BB962C8B-B14F-4D97-AF65-F5344CB8AC3E}">
        <p14:creationId xmlns:p14="http://schemas.microsoft.com/office/powerpoint/2010/main" val="1375040414"/>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strVal val="#ppt_w*0.70"/>
                                          </p:val>
                                        </p:tav>
                                        <p:tav tm="100000">
                                          <p:val>
                                            <p:strVal val="#ppt_w"/>
                                          </p:val>
                                        </p:tav>
                                      </p:tavLst>
                                    </p:anim>
                                    <p:anim calcmode="lin" valueType="num">
                                      <p:cBhvr>
                                        <p:cTn id="13" dur="500" fill="hold"/>
                                        <p:tgtEl>
                                          <p:spTgt spid="21"/>
                                        </p:tgtEl>
                                        <p:attrNameLst>
                                          <p:attrName>ppt_h</p:attrName>
                                        </p:attrNameLst>
                                      </p:cBhvr>
                                      <p:tavLst>
                                        <p:tav tm="0">
                                          <p:val>
                                            <p:strVal val="#ppt_h"/>
                                          </p:val>
                                        </p:tav>
                                        <p:tav tm="100000">
                                          <p:val>
                                            <p:strVal val="#ppt_h"/>
                                          </p:val>
                                        </p:tav>
                                      </p:tavLst>
                                    </p:anim>
                                    <p:animEffect transition="in" filter="fade">
                                      <p:cBhvr>
                                        <p:cTn id="1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Line 5"/>
          <p:cNvSpPr>
            <a:spLocks noChangeShapeType="1"/>
          </p:cNvSpPr>
          <p:nvPr/>
        </p:nvSpPr>
        <p:spPr bwMode="auto">
          <a:xfrm>
            <a:off x="457200" y="16002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3557" name="Rectangle 4"/>
          <p:cNvSpPr>
            <a:spLocks noGrp="1" noChangeArrowheads="1"/>
          </p:cNvSpPr>
          <p:nvPr>
            <p:ph type="title"/>
          </p:nvPr>
        </p:nvSpPr>
        <p:spPr>
          <a:xfrm>
            <a:off x="381000" y="228600"/>
            <a:ext cx="8458200" cy="1143000"/>
          </a:xfrm>
        </p:spPr>
        <p:txBody>
          <a:bodyPr/>
          <a:lstStyle/>
          <a:p>
            <a:pPr eaLnBrk="1" hangingPunct="1"/>
            <a:r>
              <a:rPr lang="en-US" dirty="0" smtClean="0">
                <a:latin typeface="Arial"/>
                <a:cs typeface="Arial"/>
              </a:rPr>
              <a:t>Human genetics is a unique tool to understand human biology</a:t>
            </a:r>
          </a:p>
        </p:txBody>
      </p:sp>
      <p:sp>
        <p:nvSpPr>
          <p:cNvPr id="23556" name="Content Placeholder 6"/>
          <p:cNvSpPr>
            <a:spLocks noGrp="1"/>
          </p:cNvSpPr>
          <p:nvPr>
            <p:ph idx="1"/>
          </p:nvPr>
        </p:nvSpPr>
        <p:spPr>
          <a:xfrm>
            <a:off x="685800" y="1752600"/>
            <a:ext cx="8001000" cy="4114800"/>
          </a:xfrm>
        </p:spPr>
        <p:txBody>
          <a:bodyPr/>
          <a:lstStyle/>
          <a:p>
            <a:r>
              <a:rPr lang="en-US" dirty="0" smtClean="0">
                <a:latin typeface="Arial"/>
                <a:ea typeface="Trebuchet MS" charset="0"/>
                <a:cs typeface="Arial"/>
              </a:rPr>
              <a:t>Nature’s perturbation of (nearly) all genes in the human genome</a:t>
            </a:r>
          </a:p>
          <a:p>
            <a:r>
              <a:rPr lang="en-US" dirty="0" smtClean="0">
                <a:latin typeface="Arial"/>
                <a:ea typeface="Trebuchet MS" charset="0"/>
                <a:cs typeface="Arial"/>
              </a:rPr>
              <a:t>Links physiological state in humans (e.g., </a:t>
            </a:r>
            <a:r>
              <a:rPr lang="en-US" dirty="0" smtClean="0">
                <a:ea typeface="Trebuchet MS" charset="0"/>
                <a:cs typeface="Arial"/>
              </a:rPr>
              <a:t>disease risk) to a target perturbation</a:t>
            </a:r>
            <a:endParaRPr lang="en-US" i="1" dirty="0" smtClean="0">
              <a:latin typeface="Arial"/>
              <a:ea typeface="Trebuchet MS" charset="0"/>
              <a:cs typeface="Arial"/>
            </a:endParaRPr>
          </a:p>
          <a:p>
            <a:r>
              <a:rPr lang="en-US" dirty="0" smtClean="0">
                <a:latin typeface="Arial"/>
                <a:ea typeface="Trebuchet MS" charset="0"/>
                <a:cs typeface="Arial"/>
              </a:rPr>
              <a:t>Indicates gain- or loss-of-function</a:t>
            </a:r>
          </a:p>
          <a:p>
            <a:r>
              <a:rPr lang="en-US" dirty="0" smtClean="0">
                <a:latin typeface="Arial"/>
                <a:ea typeface="Trebuchet MS" charset="0"/>
                <a:cs typeface="Arial"/>
              </a:rPr>
              <a:t>Provides allelic series for range of effect for functional studies</a:t>
            </a:r>
          </a:p>
          <a:p>
            <a:r>
              <a:rPr lang="en-US" dirty="0" smtClean="0">
                <a:latin typeface="Arial"/>
                <a:ea typeface="Trebuchet MS" charset="0"/>
                <a:cs typeface="Arial"/>
              </a:rPr>
              <a:t>There is a wealth of data from GWAS and sequencing…</a:t>
            </a:r>
            <a:r>
              <a:rPr lang="en-US" i="1" dirty="0" smtClean="0">
                <a:latin typeface="Arial"/>
                <a:ea typeface="Trebuchet MS" charset="0"/>
                <a:cs typeface="Arial"/>
              </a:rPr>
              <a:t>and this will grow!</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556">
                                            <p:txEl>
                                              <p:pRg st="0" end="0"/>
                                            </p:txEl>
                                          </p:spTgt>
                                        </p:tgtEl>
                                        <p:attrNameLst>
                                          <p:attrName>style.visibility</p:attrName>
                                        </p:attrNameLst>
                                      </p:cBhvr>
                                      <p:to>
                                        <p:strVal val="visible"/>
                                      </p:to>
                                    </p:set>
                                    <p:animEffect transition="in" filter="fade">
                                      <p:cBhvr>
                                        <p:cTn id="7" dur="1000"/>
                                        <p:tgtEl>
                                          <p:spTgt spid="2355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556">
                                            <p:txEl>
                                              <p:pRg st="1" end="1"/>
                                            </p:txEl>
                                          </p:spTgt>
                                        </p:tgtEl>
                                        <p:attrNameLst>
                                          <p:attrName>style.visibility</p:attrName>
                                        </p:attrNameLst>
                                      </p:cBhvr>
                                      <p:to>
                                        <p:strVal val="visible"/>
                                      </p:to>
                                    </p:set>
                                    <p:animEffect transition="in" filter="fade">
                                      <p:cBhvr>
                                        <p:cTn id="12" dur="1000"/>
                                        <p:tgtEl>
                                          <p:spTgt spid="2355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556">
                                            <p:txEl>
                                              <p:pRg st="2" end="2"/>
                                            </p:txEl>
                                          </p:spTgt>
                                        </p:tgtEl>
                                        <p:attrNameLst>
                                          <p:attrName>style.visibility</p:attrName>
                                        </p:attrNameLst>
                                      </p:cBhvr>
                                      <p:to>
                                        <p:strVal val="visible"/>
                                      </p:to>
                                    </p:set>
                                    <p:animEffect transition="in" filter="fade">
                                      <p:cBhvr>
                                        <p:cTn id="17" dur="1000"/>
                                        <p:tgtEl>
                                          <p:spTgt spid="2355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3556">
                                            <p:txEl>
                                              <p:pRg st="3" end="3"/>
                                            </p:txEl>
                                          </p:spTgt>
                                        </p:tgtEl>
                                        <p:attrNameLst>
                                          <p:attrName>style.visibility</p:attrName>
                                        </p:attrNameLst>
                                      </p:cBhvr>
                                      <p:to>
                                        <p:strVal val="visible"/>
                                      </p:to>
                                    </p:set>
                                    <p:animEffect transition="in" filter="fade">
                                      <p:cBhvr>
                                        <p:cTn id="22" dur="1000"/>
                                        <p:tgtEl>
                                          <p:spTgt spid="2355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3556">
                                            <p:txEl>
                                              <p:pRg st="4" end="4"/>
                                            </p:txEl>
                                          </p:spTgt>
                                        </p:tgtEl>
                                        <p:attrNameLst>
                                          <p:attrName>style.visibility</p:attrName>
                                        </p:attrNameLst>
                                      </p:cBhvr>
                                      <p:to>
                                        <p:strVal val="visible"/>
                                      </p:to>
                                    </p:set>
                                    <p:animEffect transition="in" filter="fade">
                                      <p:cBhvr>
                                        <p:cTn id="27" dur="1000"/>
                                        <p:tgtEl>
                                          <p:spTgt spid="2355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bwMode="auto">
          <a:xfrm>
            <a:off x="304800" y="76200"/>
            <a:ext cx="8534400" cy="1143000"/>
          </a:xfrm>
          <a:prstGeom prst="rect">
            <a:avLst/>
          </a:prstGeom>
          <a:noFill/>
          <a:ln w="9525">
            <a:noFill/>
            <a:miter lim="800000"/>
            <a:headEnd/>
            <a:tailEnd/>
          </a:ln>
        </p:spPr>
        <p:txBody>
          <a:bodyPr anchor="ctr">
            <a:prstTxWarp prst="textNoShape">
              <a:avLst/>
            </a:prstTxWarp>
          </a:bodyPr>
          <a:lstStyle/>
          <a:p>
            <a:pPr algn="ctr"/>
            <a:r>
              <a:rPr lang="en-US" sz="4400" i="1" dirty="0" smtClean="0">
                <a:solidFill>
                  <a:schemeClr val="tx2"/>
                </a:solidFill>
                <a:latin typeface="Trebuchet MS" charset="0"/>
                <a:ea typeface="Trebuchet MS" charset="0"/>
                <a:cs typeface="Trebuchet MS" charset="0"/>
              </a:rPr>
              <a:t>IL6R </a:t>
            </a:r>
            <a:r>
              <a:rPr lang="en-US" sz="4400" dirty="0" smtClean="0">
                <a:solidFill>
                  <a:schemeClr val="tx2"/>
                </a:solidFill>
                <a:latin typeface="Trebuchet MS" charset="0"/>
                <a:ea typeface="Trebuchet MS" charset="0"/>
                <a:cs typeface="Trebuchet MS" charset="0"/>
              </a:rPr>
              <a:t>and inflammation: </a:t>
            </a:r>
          </a:p>
          <a:p>
            <a:pPr algn="ctr"/>
            <a:r>
              <a:rPr lang="en-US" sz="4400" i="1" dirty="0" smtClean="0">
                <a:solidFill>
                  <a:schemeClr val="tx2"/>
                </a:solidFill>
                <a:latin typeface="Trebuchet MS" charset="0"/>
                <a:ea typeface="Trebuchet MS" charset="0"/>
                <a:cs typeface="Trebuchet MS" charset="0"/>
              </a:rPr>
              <a:t>risk allele = more CRP</a:t>
            </a:r>
            <a:endParaRPr lang="en-US" sz="4400" i="1" dirty="0">
              <a:solidFill>
                <a:schemeClr val="tx2"/>
              </a:solidFill>
              <a:latin typeface="Trebuchet MS" charset="0"/>
              <a:ea typeface="Trebuchet MS" charset="0"/>
              <a:cs typeface="Trebuchet MS" charset="0"/>
            </a:endParaRPr>
          </a:p>
        </p:txBody>
      </p:sp>
      <p:sp>
        <p:nvSpPr>
          <p:cNvPr id="51" name="Line 31"/>
          <p:cNvSpPr>
            <a:spLocks noChangeShapeType="1"/>
          </p:cNvSpPr>
          <p:nvPr/>
        </p:nvSpPr>
        <p:spPr bwMode="auto">
          <a:xfrm>
            <a:off x="457200" y="12954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9" name="Rectangle 8"/>
          <p:cNvSpPr/>
          <p:nvPr/>
        </p:nvSpPr>
        <p:spPr>
          <a:xfrm rot="17691655">
            <a:off x="5076653" y="5334847"/>
            <a:ext cx="889987" cy="338554"/>
          </a:xfrm>
          <a:prstGeom prst="rect">
            <a:avLst/>
          </a:prstGeom>
        </p:spPr>
        <p:txBody>
          <a:bodyPr wrap="none">
            <a:spAutoFit/>
          </a:bodyPr>
          <a:lstStyle/>
          <a:p>
            <a:r>
              <a:rPr lang="en-US" sz="1600" dirty="0" smtClean="0"/>
              <a:t>risk/risk</a:t>
            </a:r>
            <a:endParaRPr lang="en-US" sz="1600" dirty="0"/>
          </a:p>
        </p:txBody>
      </p:sp>
      <p:sp>
        <p:nvSpPr>
          <p:cNvPr id="11" name="Rectangle 10"/>
          <p:cNvSpPr/>
          <p:nvPr/>
        </p:nvSpPr>
        <p:spPr>
          <a:xfrm rot="17691655">
            <a:off x="6124189" y="5345892"/>
            <a:ext cx="914333" cy="338554"/>
          </a:xfrm>
          <a:prstGeom prst="rect">
            <a:avLst/>
          </a:prstGeom>
        </p:spPr>
        <p:txBody>
          <a:bodyPr wrap="none">
            <a:spAutoFit/>
          </a:bodyPr>
          <a:lstStyle/>
          <a:p>
            <a:r>
              <a:rPr lang="en-US" sz="1600" dirty="0" smtClean="0"/>
              <a:t>risk/</a:t>
            </a:r>
            <a:r>
              <a:rPr lang="en-US" sz="1600" dirty="0" err="1" smtClean="0"/>
              <a:t>prot</a:t>
            </a:r>
            <a:endParaRPr lang="en-US" sz="1600" dirty="0"/>
          </a:p>
        </p:txBody>
      </p:sp>
      <p:sp>
        <p:nvSpPr>
          <p:cNvPr id="12" name="Rectangle 11"/>
          <p:cNvSpPr/>
          <p:nvPr/>
        </p:nvSpPr>
        <p:spPr>
          <a:xfrm rot="17691655">
            <a:off x="7175498" y="5361527"/>
            <a:ext cx="948797" cy="338554"/>
          </a:xfrm>
          <a:prstGeom prst="rect">
            <a:avLst/>
          </a:prstGeom>
        </p:spPr>
        <p:txBody>
          <a:bodyPr wrap="none">
            <a:spAutoFit/>
          </a:bodyPr>
          <a:lstStyle/>
          <a:p>
            <a:r>
              <a:rPr lang="en-US" sz="1600" dirty="0" err="1" smtClean="0"/>
              <a:t>prot/prot</a:t>
            </a:r>
            <a:endParaRPr lang="en-US" sz="1600" dirty="0"/>
          </a:p>
        </p:txBody>
      </p:sp>
      <p:pic>
        <p:nvPicPr>
          <p:cNvPr id="10" name="Picture 9"/>
          <p:cNvPicPr>
            <a:picLocks noChangeAspect="1"/>
          </p:cNvPicPr>
          <p:nvPr/>
        </p:nvPicPr>
        <p:blipFill>
          <a:blip r:embed="rId2" cstate="print">
            <a:extLst>
              <a:ext uri="{28A0092B-C50C-407E-A947-70E740481C1C}">
                <a14:useLocalDpi xmlns:a14="http://schemas.microsoft.com/office/drawing/2010/main"/>
              </a:ext>
            </a:extLst>
          </a:blip>
          <a:srcRect r="45843"/>
          <a:stretch>
            <a:fillRect/>
          </a:stretch>
        </p:blipFill>
        <p:spPr>
          <a:xfrm>
            <a:off x="304800" y="1358900"/>
            <a:ext cx="3597131" cy="5575300"/>
          </a:xfrm>
          <a:prstGeom prst="rect">
            <a:avLst/>
          </a:prstGeom>
        </p:spPr>
      </p:pic>
      <p:pic>
        <p:nvPicPr>
          <p:cNvPr id="7" name="Picture 6" descr="IL6.tiff"/>
          <p:cNvPicPr>
            <a:picLocks noChangeAspect="1"/>
          </p:cNvPicPr>
          <p:nvPr/>
        </p:nvPicPr>
        <p:blipFill>
          <a:blip r:embed="rId3" cstate="print">
            <a:extLst>
              <a:ext uri="{28A0092B-C50C-407E-A947-70E740481C1C}">
                <a14:useLocalDpi xmlns:a14="http://schemas.microsoft.com/office/drawing/2010/main"/>
              </a:ext>
            </a:extLst>
          </a:blip>
          <a:srcRect t="54673"/>
          <a:stretch>
            <a:fillRect/>
          </a:stretch>
        </p:blipFill>
        <p:spPr>
          <a:xfrm>
            <a:off x="3983399" y="1794445"/>
            <a:ext cx="4855801" cy="3396319"/>
          </a:xfrm>
          <a:prstGeom prst="rect">
            <a:avLst/>
          </a:prstGeom>
          <a:solidFill>
            <a:schemeClr val="bg1"/>
          </a:solidFill>
        </p:spPr>
      </p:pic>
      <p:pic>
        <p:nvPicPr>
          <p:cNvPr id="14" name="Picture 13"/>
          <p:cNvPicPr>
            <a:picLocks noChangeAspect="1"/>
          </p:cNvPicPr>
          <p:nvPr/>
        </p:nvPicPr>
        <p:blipFill>
          <a:blip r:embed="rId4"/>
          <a:stretch>
            <a:fillRect/>
          </a:stretch>
        </p:blipFill>
        <p:spPr>
          <a:xfrm>
            <a:off x="3937000" y="5844206"/>
            <a:ext cx="1344246" cy="812800"/>
          </a:xfrm>
          <a:prstGeom prst="rect">
            <a:avLst/>
          </a:prstGeom>
        </p:spPr>
      </p:pic>
      <p:sp>
        <p:nvSpPr>
          <p:cNvPr id="5" name="TextBox 12"/>
          <p:cNvSpPr txBox="1">
            <a:spLocks noChangeArrowheads="1"/>
          </p:cNvSpPr>
          <p:nvPr/>
        </p:nvSpPr>
        <p:spPr bwMode="auto">
          <a:xfrm>
            <a:off x="4733603" y="1524000"/>
            <a:ext cx="4114800" cy="384721"/>
          </a:xfrm>
          <a:prstGeom prst="rect">
            <a:avLst/>
          </a:prstGeom>
          <a:solidFill>
            <a:srgbClr val="FFFFFF"/>
          </a:solidFill>
          <a:ln w="9525">
            <a:noFill/>
            <a:miter lim="800000"/>
            <a:headEnd/>
            <a:tailEnd/>
          </a:ln>
        </p:spPr>
        <p:txBody>
          <a:bodyPr wrap="square">
            <a:prstTxWarp prst="textNoShape">
              <a:avLst/>
            </a:prstTxWarp>
            <a:spAutoFit/>
          </a:bodyPr>
          <a:lstStyle/>
          <a:p>
            <a:pPr algn="ctr" eaLnBrk="0" hangingPunct="0"/>
            <a:r>
              <a:rPr lang="en-US" sz="1900" u="sng" dirty="0" smtClean="0">
                <a:latin typeface="Arial"/>
                <a:ea typeface="Trebuchet MS" charset="0"/>
                <a:cs typeface="Arial"/>
              </a:rPr>
              <a:t>IL6RMR Consortium (2012) </a:t>
            </a:r>
            <a:r>
              <a:rPr lang="en-US" sz="1900" i="1" u="sng" dirty="0" smtClean="0">
                <a:latin typeface="Arial"/>
                <a:ea typeface="Trebuchet MS" charset="0"/>
                <a:cs typeface="Arial"/>
              </a:rPr>
              <a:t>Lancet</a:t>
            </a:r>
          </a:p>
        </p:txBody>
      </p:sp>
      <p:sp>
        <p:nvSpPr>
          <p:cNvPr id="15" name="TextBox 14"/>
          <p:cNvSpPr txBox="1"/>
          <p:nvPr/>
        </p:nvSpPr>
        <p:spPr>
          <a:xfrm>
            <a:off x="4191000" y="5992194"/>
            <a:ext cx="721547" cy="400110"/>
          </a:xfrm>
          <a:prstGeom prst="rect">
            <a:avLst/>
          </a:prstGeom>
          <a:noFill/>
        </p:spPr>
        <p:txBody>
          <a:bodyPr wrap="none" rtlCol="0">
            <a:spAutoFit/>
          </a:bodyPr>
          <a:lstStyle/>
          <a:p>
            <a:r>
              <a:rPr lang="en-US" dirty="0" smtClean="0"/>
              <a:t>CRP</a:t>
            </a:r>
            <a:endParaRPr lang="en-US" dirty="0"/>
          </a:p>
        </p:txBody>
      </p:sp>
      <p:sp>
        <p:nvSpPr>
          <p:cNvPr id="16" name="TextBox 15"/>
          <p:cNvSpPr txBox="1"/>
          <p:nvPr/>
        </p:nvSpPr>
        <p:spPr>
          <a:xfrm>
            <a:off x="7210810" y="2038290"/>
            <a:ext cx="1399790" cy="369332"/>
          </a:xfrm>
          <a:prstGeom prst="rect">
            <a:avLst/>
          </a:prstGeom>
          <a:noFill/>
        </p:spPr>
        <p:txBody>
          <a:bodyPr wrap="none" rtlCol="0">
            <a:spAutoFit/>
          </a:bodyPr>
          <a:lstStyle/>
          <a:p>
            <a:r>
              <a:rPr lang="en-US" sz="1800" i="1" dirty="0" smtClean="0"/>
              <a:t>P</a:t>
            </a:r>
            <a:r>
              <a:rPr lang="en-US" sz="1800" dirty="0" smtClean="0"/>
              <a:t>=9.9x10</a:t>
            </a:r>
            <a:r>
              <a:rPr lang="en-US" sz="1800" baseline="30000" dirty="0" smtClean="0"/>
              <a:t>-52</a:t>
            </a:r>
            <a:endParaRPr lang="en-US" sz="1800" baseline="30000" dirty="0"/>
          </a:p>
        </p:txBody>
      </p:sp>
    </p:spTree>
    <p:extLst>
      <p:ext uri="{BB962C8B-B14F-4D97-AF65-F5344CB8AC3E}">
        <p14:creationId xmlns:p14="http://schemas.microsoft.com/office/powerpoint/2010/main" val="202759089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bwMode="auto">
          <a:xfrm>
            <a:off x="304800" y="76200"/>
            <a:ext cx="8534400" cy="1143000"/>
          </a:xfrm>
          <a:prstGeom prst="rect">
            <a:avLst/>
          </a:prstGeom>
          <a:noFill/>
          <a:ln w="9525">
            <a:noFill/>
            <a:miter lim="800000"/>
            <a:headEnd/>
            <a:tailEnd/>
          </a:ln>
        </p:spPr>
        <p:txBody>
          <a:bodyPr anchor="ctr">
            <a:prstTxWarp prst="textNoShape">
              <a:avLst/>
            </a:prstTxWarp>
          </a:bodyPr>
          <a:lstStyle/>
          <a:p>
            <a:pPr algn="ctr"/>
            <a:r>
              <a:rPr lang="en-US" sz="4400" dirty="0" smtClean="0">
                <a:solidFill>
                  <a:schemeClr val="tx2"/>
                </a:solidFill>
                <a:latin typeface="Trebuchet MS" charset="0"/>
                <a:ea typeface="Trebuchet MS" charset="0"/>
                <a:cs typeface="Trebuchet MS" charset="0"/>
              </a:rPr>
              <a:t>How might the “causal” allele influence </a:t>
            </a:r>
            <a:r>
              <a:rPr lang="en-US" sz="4400" i="1" dirty="0" smtClean="0">
                <a:solidFill>
                  <a:schemeClr val="tx2"/>
                </a:solidFill>
                <a:latin typeface="Trebuchet MS" charset="0"/>
                <a:ea typeface="Trebuchet MS" charset="0"/>
                <a:cs typeface="Trebuchet MS" charset="0"/>
              </a:rPr>
              <a:t>IL6ST</a:t>
            </a:r>
            <a:r>
              <a:rPr lang="en-US" sz="4400" dirty="0" smtClean="0">
                <a:solidFill>
                  <a:schemeClr val="tx2"/>
                </a:solidFill>
                <a:latin typeface="Trebuchet MS" charset="0"/>
                <a:ea typeface="Trebuchet MS" charset="0"/>
                <a:cs typeface="Trebuchet MS" charset="0"/>
              </a:rPr>
              <a:t> biology?</a:t>
            </a:r>
            <a:endParaRPr lang="en-US" sz="4400" i="1" dirty="0">
              <a:solidFill>
                <a:schemeClr val="tx2"/>
              </a:solidFill>
              <a:latin typeface="Trebuchet MS" charset="0"/>
              <a:ea typeface="Trebuchet MS" charset="0"/>
              <a:cs typeface="Trebuchet MS" charset="0"/>
            </a:endParaRPr>
          </a:p>
        </p:txBody>
      </p:sp>
      <p:sp>
        <p:nvSpPr>
          <p:cNvPr id="51" name="Line 31"/>
          <p:cNvSpPr>
            <a:spLocks noChangeShapeType="1"/>
          </p:cNvSpPr>
          <p:nvPr/>
        </p:nvSpPr>
        <p:spPr bwMode="auto">
          <a:xfrm>
            <a:off x="457200" y="14478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pic>
        <p:nvPicPr>
          <p:cNvPr id="2" name="Picture 1" descr="regional.tiff"/>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2020082"/>
            <a:ext cx="9144000" cy="4075918"/>
          </a:xfrm>
          <a:prstGeom prst="rect">
            <a:avLst/>
          </a:prstGeom>
        </p:spPr>
      </p:pic>
      <p:grpSp>
        <p:nvGrpSpPr>
          <p:cNvPr id="6" name="Group 5"/>
          <p:cNvGrpSpPr/>
          <p:nvPr/>
        </p:nvGrpSpPr>
        <p:grpSpPr>
          <a:xfrm>
            <a:off x="1524000" y="2895600"/>
            <a:ext cx="2209800" cy="1371600"/>
            <a:chOff x="1524000" y="2895600"/>
            <a:chExt cx="2209800" cy="1371600"/>
          </a:xfrm>
        </p:grpSpPr>
        <p:cxnSp>
          <p:nvCxnSpPr>
            <p:cNvPr id="16" name="Straight Arrow Connector 15"/>
            <p:cNvCxnSpPr/>
            <p:nvPr/>
          </p:nvCxnSpPr>
          <p:spPr bwMode="auto">
            <a:xfrm>
              <a:off x="2743200" y="3657600"/>
              <a:ext cx="361950" cy="609600"/>
            </a:xfrm>
            <a:prstGeom prst="straightConnector1">
              <a:avLst/>
            </a:prstGeom>
            <a:solidFill>
              <a:schemeClr val="accent1"/>
            </a:solidFill>
            <a:ln w="31750" cap="flat" cmpd="sng" algn="ctr">
              <a:solidFill>
                <a:srgbClr val="0000FF"/>
              </a:solidFill>
              <a:prstDash val="solid"/>
              <a:round/>
              <a:headEnd type="none" w="med" len="med"/>
              <a:tailEnd type="arrow" w="med" len="med"/>
            </a:ln>
            <a:effectLst/>
          </p:spPr>
        </p:cxnSp>
        <p:sp>
          <p:nvSpPr>
            <p:cNvPr id="4" name="TextBox 3"/>
            <p:cNvSpPr txBox="1"/>
            <p:nvPr/>
          </p:nvSpPr>
          <p:spPr>
            <a:xfrm>
              <a:off x="1524000" y="2895600"/>
              <a:ext cx="2209800" cy="707886"/>
            </a:xfrm>
            <a:prstGeom prst="rect">
              <a:avLst/>
            </a:prstGeom>
            <a:noFill/>
          </p:spPr>
          <p:txBody>
            <a:bodyPr wrap="square" rtlCol="0">
              <a:spAutoFit/>
            </a:bodyPr>
            <a:lstStyle/>
            <a:p>
              <a:pPr algn="ctr"/>
              <a:r>
                <a:rPr lang="en-US" dirty="0" smtClean="0">
                  <a:solidFill>
                    <a:srgbClr val="0000FF"/>
                  </a:solidFill>
                </a:rPr>
                <a:t>More obvious biology…</a:t>
              </a:r>
              <a:endParaRPr lang="en-US" dirty="0">
                <a:solidFill>
                  <a:srgbClr val="0000FF"/>
                </a:solidFill>
              </a:endParaRPr>
            </a:p>
          </p:txBody>
        </p:sp>
      </p:grpSp>
      <p:grpSp>
        <p:nvGrpSpPr>
          <p:cNvPr id="24" name="Group 23"/>
          <p:cNvGrpSpPr/>
          <p:nvPr/>
        </p:nvGrpSpPr>
        <p:grpSpPr>
          <a:xfrm>
            <a:off x="5105400" y="2438400"/>
            <a:ext cx="2438400" cy="2514600"/>
            <a:chOff x="1524000" y="2895600"/>
            <a:chExt cx="2438400" cy="2514600"/>
          </a:xfrm>
        </p:grpSpPr>
        <p:cxnSp>
          <p:nvCxnSpPr>
            <p:cNvPr id="25" name="Straight Arrow Connector 24"/>
            <p:cNvCxnSpPr/>
            <p:nvPr/>
          </p:nvCxnSpPr>
          <p:spPr bwMode="auto">
            <a:xfrm flipH="1">
              <a:off x="1524000" y="3657600"/>
              <a:ext cx="1219200" cy="1752600"/>
            </a:xfrm>
            <a:prstGeom prst="straightConnector1">
              <a:avLst/>
            </a:prstGeom>
            <a:solidFill>
              <a:schemeClr val="accent1"/>
            </a:solidFill>
            <a:ln w="31750" cap="flat" cmpd="sng" algn="ctr">
              <a:solidFill>
                <a:srgbClr val="0000FF"/>
              </a:solidFill>
              <a:prstDash val="solid"/>
              <a:round/>
              <a:headEnd type="none" w="med" len="med"/>
              <a:tailEnd type="arrow" w="med" len="med"/>
            </a:ln>
            <a:effectLst/>
          </p:spPr>
        </p:cxnSp>
        <p:sp>
          <p:nvSpPr>
            <p:cNvPr id="26" name="TextBox 25"/>
            <p:cNvSpPr txBox="1"/>
            <p:nvPr/>
          </p:nvSpPr>
          <p:spPr>
            <a:xfrm>
              <a:off x="1752600" y="2895600"/>
              <a:ext cx="2209800" cy="707886"/>
            </a:xfrm>
            <a:prstGeom prst="rect">
              <a:avLst/>
            </a:prstGeom>
            <a:noFill/>
          </p:spPr>
          <p:txBody>
            <a:bodyPr wrap="square" rtlCol="0">
              <a:spAutoFit/>
            </a:bodyPr>
            <a:lstStyle/>
            <a:p>
              <a:pPr algn="ctr"/>
              <a:r>
                <a:rPr lang="en-US" dirty="0" smtClean="0">
                  <a:solidFill>
                    <a:srgbClr val="0000FF"/>
                  </a:solidFill>
                </a:rPr>
                <a:t>…but SNP closer to another gene</a:t>
              </a:r>
              <a:endParaRPr lang="en-US" dirty="0">
                <a:solidFill>
                  <a:srgbClr val="0000FF"/>
                </a:solidFill>
              </a:endParaRPr>
            </a:p>
          </p:txBody>
        </p:sp>
      </p:grpSp>
      <p:sp>
        <p:nvSpPr>
          <p:cNvPr id="11" name="Curved Down Arrow 10"/>
          <p:cNvSpPr/>
          <p:nvPr/>
        </p:nvSpPr>
        <p:spPr bwMode="auto">
          <a:xfrm flipH="1">
            <a:off x="3276600" y="3581400"/>
            <a:ext cx="1379415" cy="685800"/>
          </a:xfrm>
          <a:prstGeom prst="curvedDownArrow">
            <a:avLst/>
          </a:prstGeom>
          <a:solidFill>
            <a:schemeClr val="bg2">
              <a:lumMod val="75000"/>
            </a:schemeClr>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rgbClr val="0000FF"/>
              </a:solidFill>
              <a:effectLst/>
              <a:latin typeface="Arial" charset="0"/>
              <a:ea typeface="ＭＳ Ｐゴシック" charset="-128"/>
              <a:cs typeface="ＭＳ Ｐゴシック" charset="-128"/>
            </a:endParaRPr>
          </a:p>
        </p:txBody>
      </p:sp>
      <p:sp>
        <p:nvSpPr>
          <p:cNvPr id="3" name="TextBox 2"/>
          <p:cNvSpPr txBox="1"/>
          <p:nvPr/>
        </p:nvSpPr>
        <p:spPr>
          <a:xfrm>
            <a:off x="914400" y="1676400"/>
            <a:ext cx="7232569" cy="461665"/>
          </a:xfrm>
          <a:prstGeom prst="rect">
            <a:avLst/>
          </a:prstGeom>
          <a:solidFill>
            <a:schemeClr val="bg1">
              <a:lumMod val="85000"/>
            </a:schemeClr>
          </a:solidFill>
          <a:ln>
            <a:solidFill>
              <a:srgbClr val="404040"/>
            </a:solidFill>
          </a:ln>
        </p:spPr>
        <p:txBody>
          <a:bodyPr wrap="none" rtlCol="0">
            <a:spAutoFit/>
          </a:bodyPr>
          <a:lstStyle/>
          <a:p>
            <a:r>
              <a:rPr lang="en-US" sz="2400" dirty="0" smtClean="0"/>
              <a:t>Note: we don’t know if this is true…just an example!</a:t>
            </a:r>
            <a:endParaRPr lang="en-US" sz="2400" dirty="0"/>
          </a:p>
        </p:txBody>
      </p:sp>
    </p:spTree>
    <p:extLst>
      <p:ext uri="{BB962C8B-B14F-4D97-AF65-F5344CB8AC3E}">
        <p14:creationId xmlns:p14="http://schemas.microsoft.com/office/powerpoint/2010/main" val="3523652123"/>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bwMode="auto">
          <a:xfrm>
            <a:off x="228600" y="76200"/>
            <a:ext cx="8686800" cy="1143000"/>
          </a:xfrm>
          <a:prstGeom prst="rect">
            <a:avLst/>
          </a:prstGeom>
          <a:noFill/>
          <a:ln w="9525">
            <a:noFill/>
            <a:miter lim="800000"/>
            <a:headEnd/>
            <a:tailEnd/>
          </a:ln>
        </p:spPr>
        <p:txBody>
          <a:bodyPr anchor="ctr">
            <a:prstTxWarp prst="textNoShape">
              <a:avLst/>
            </a:prstTxWarp>
          </a:bodyPr>
          <a:lstStyle/>
          <a:p>
            <a:pPr algn="ctr"/>
            <a:r>
              <a:rPr lang="en-US" sz="3600" dirty="0" smtClean="0">
                <a:solidFill>
                  <a:schemeClr val="tx2"/>
                </a:solidFill>
                <a:latin typeface="Arial"/>
                <a:ea typeface="Trebuchet MS" charset="0"/>
                <a:cs typeface="Arial"/>
              </a:rPr>
              <a:t>Expression quantitative trait loci (</a:t>
            </a:r>
            <a:r>
              <a:rPr lang="en-US" sz="3600" dirty="0" err="1" smtClean="0">
                <a:solidFill>
                  <a:schemeClr val="tx2"/>
                </a:solidFill>
                <a:latin typeface="Arial"/>
                <a:ea typeface="Trebuchet MS" charset="0"/>
                <a:cs typeface="Arial"/>
              </a:rPr>
              <a:t>eQTL</a:t>
            </a:r>
            <a:r>
              <a:rPr lang="en-US" sz="3600" dirty="0" smtClean="0">
                <a:solidFill>
                  <a:schemeClr val="tx2"/>
                </a:solidFill>
                <a:latin typeface="Arial"/>
                <a:ea typeface="Trebuchet MS" charset="0"/>
                <a:cs typeface="Arial"/>
              </a:rPr>
              <a:t>)</a:t>
            </a:r>
            <a:endParaRPr lang="en-US" sz="3600" dirty="0">
              <a:solidFill>
                <a:schemeClr val="tx2"/>
              </a:solidFill>
              <a:latin typeface="Arial"/>
              <a:ea typeface="Trebuchet MS" charset="0"/>
              <a:cs typeface="Arial"/>
            </a:endParaRPr>
          </a:p>
        </p:txBody>
      </p:sp>
      <p:sp>
        <p:nvSpPr>
          <p:cNvPr id="51" name="Line 31"/>
          <p:cNvSpPr>
            <a:spLocks noChangeShapeType="1"/>
          </p:cNvSpPr>
          <p:nvPr/>
        </p:nvSpPr>
        <p:spPr bwMode="auto">
          <a:xfrm>
            <a:off x="457200" y="11430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3" name="Rectangle 2"/>
          <p:cNvSpPr/>
          <p:nvPr/>
        </p:nvSpPr>
        <p:spPr bwMode="auto">
          <a:xfrm>
            <a:off x="1981200" y="2362200"/>
            <a:ext cx="1447800" cy="38100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cxnSp>
        <p:nvCxnSpPr>
          <p:cNvPr id="6" name="Straight Connector 5"/>
          <p:cNvCxnSpPr/>
          <p:nvPr/>
        </p:nvCxnSpPr>
        <p:spPr bwMode="auto">
          <a:xfrm>
            <a:off x="381000" y="2514600"/>
            <a:ext cx="3733800" cy="0"/>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19" name="Straight Connector 18"/>
          <p:cNvCxnSpPr/>
          <p:nvPr/>
        </p:nvCxnSpPr>
        <p:spPr bwMode="auto">
          <a:xfrm flipV="1">
            <a:off x="1991457" y="2068877"/>
            <a:ext cx="0" cy="30480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21" name="Straight Arrow Connector 20"/>
          <p:cNvCxnSpPr/>
          <p:nvPr/>
        </p:nvCxnSpPr>
        <p:spPr bwMode="auto">
          <a:xfrm>
            <a:off x="1983643" y="2078890"/>
            <a:ext cx="304800" cy="0"/>
          </a:xfrm>
          <a:prstGeom prst="straightConnector1">
            <a:avLst/>
          </a:prstGeom>
          <a:solidFill>
            <a:schemeClr val="accent1"/>
          </a:solidFill>
          <a:ln w="28575" cap="flat" cmpd="sng" algn="ctr">
            <a:solidFill>
              <a:schemeClr val="tx1"/>
            </a:solidFill>
            <a:prstDash val="solid"/>
            <a:round/>
            <a:headEnd type="none" w="med" len="med"/>
            <a:tailEnd type="arrow"/>
          </a:ln>
          <a:effectLst/>
        </p:spPr>
      </p:cxnSp>
      <p:sp>
        <p:nvSpPr>
          <p:cNvPr id="22" name="TextBox 21"/>
          <p:cNvSpPr txBox="1"/>
          <p:nvPr/>
        </p:nvSpPr>
        <p:spPr>
          <a:xfrm>
            <a:off x="732693" y="1998786"/>
            <a:ext cx="377026" cy="400110"/>
          </a:xfrm>
          <a:prstGeom prst="rect">
            <a:avLst/>
          </a:prstGeom>
          <a:noFill/>
        </p:spPr>
        <p:txBody>
          <a:bodyPr wrap="none" rtlCol="0">
            <a:spAutoFit/>
          </a:bodyPr>
          <a:lstStyle/>
          <a:p>
            <a:r>
              <a:rPr lang="en-US" dirty="0" smtClean="0">
                <a:solidFill>
                  <a:srgbClr val="0000FF"/>
                </a:solidFill>
              </a:rPr>
              <a:t>C</a:t>
            </a:r>
            <a:endParaRPr lang="en-US" dirty="0">
              <a:solidFill>
                <a:srgbClr val="0000FF"/>
              </a:solidFill>
            </a:endParaRPr>
          </a:p>
        </p:txBody>
      </p:sp>
      <p:cxnSp>
        <p:nvCxnSpPr>
          <p:cNvPr id="24" name="Straight Connector 23"/>
          <p:cNvCxnSpPr/>
          <p:nvPr/>
        </p:nvCxnSpPr>
        <p:spPr bwMode="auto">
          <a:xfrm>
            <a:off x="911437" y="2379786"/>
            <a:ext cx="0" cy="251460"/>
          </a:xfrm>
          <a:prstGeom prst="line">
            <a:avLst/>
          </a:prstGeom>
          <a:solidFill>
            <a:schemeClr val="accent1"/>
          </a:solidFill>
          <a:ln w="28575" cap="flat" cmpd="sng" algn="ctr">
            <a:solidFill>
              <a:srgbClr val="0000FF"/>
            </a:solidFill>
            <a:prstDash val="solid"/>
            <a:round/>
            <a:headEnd type="none" w="med" len="med"/>
            <a:tailEnd type="none" w="med" len="med"/>
          </a:ln>
          <a:effectLst/>
        </p:spPr>
      </p:cxnSp>
      <p:cxnSp>
        <p:nvCxnSpPr>
          <p:cNvPr id="27" name="Curved Connector 26"/>
          <p:cNvCxnSpPr/>
          <p:nvPr/>
        </p:nvCxnSpPr>
        <p:spPr bwMode="auto">
          <a:xfrm>
            <a:off x="2590800" y="1752600"/>
            <a:ext cx="381000" cy="228600"/>
          </a:xfrm>
          <a:prstGeom prst="curvedConnector3">
            <a:avLst/>
          </a:prstGeom>
          <a:solidFill>
            <a:schemeClr val="accent1"/>
          </a:solidFill>
          <a:ln w="28575" cap="flat" cmpd="sng" algn="ctr">
            <a:solidFill>
              <a:srgbClr val="0000FF"/>
            </a:solidFill>
            <a:prstDash val="solid"/>
            <a:round/>
            <a:headEnd type="none" w="med" len="med"/>
            <a:tailEnd type="none" w="med" len="med"/>
          </a:ln>
          <a:effectLst/>
        </p:spPr>
      </p:cxnSp>
      <p:cxnSp>
        <p:nvCxnSpPr>
          <p:cNvPr id="31" name="Curved Connector 30"/>
          <p:cNvCxnSpPr/>
          <p:nvPr/>
        </p:nvCxnSpPr>
        <p:spPr bwMode="auto">
          <a:xfrm>
            <a:off x="2667000" y="1676400"/>
            <a:ext cx="381000" cy="228600"/>
          </a:xfrm>
          <a:prstGeom prst="curvedConnector3">
            <a:avLst/>
          </a:prstGeom>
          <a:solidFill>
            <a:schemeClr val="accent1"/>
          </a:solidFill>
          <a:ln w="28575" cap="flat" cmpd="sng" algn="ctr">
            <a:solidFill>
              <a:srgbClr val="0000FF"/>
            </a:solidFill>
            <a:prstDash val="solid"/>
            <a:round/>
            <a:headEnd type="none" w="med" len="med"/>
            <a:tailEnd type="none" w="med" len="med"/>
          </a:ln>
          <a:effectLst/>
        </p:spPr>
      </p:cxnSp>
      <p:cxnSp>
        <p:nvCxnSpPr>
          <p:cNvPr id="32" name="Curved Connector 31"/>
          <p:cNvCxnSpPr/>
          <p:nvPr/>
        </p:nvCxnSpPr>
        <p:spPr bwMode="auto">
          <a:xfrm>
            <a:off x="2743200" y="1600200"/>
            <a:ext cx="381000" cy="228600"/>
          </a:xfrm>
          <a:prstGeom prst="curvedConnector3">
            <a:avLst/>
          </a:prstGeom>
          <a:solidFill>
            <a:schemeClr val="accent1"/>
          </a:solidFill>
          <a:ln w="28575" cap="flat" cmpd="sng" algn="ctr">
            <a:solidFill>
              <a:srgbClr val="0000FF"/>
            </a:solidFill>
            <a:prstDash val="solid"/>
            <a:round/>
            <a:headEnd type="none" w="med" len="med"/>
            <a:tailEnd type="none" w="med" len="med"/>
          </a:ln>
          <a:effectLst/>
        </p:spPr>
      </p:cxnSp>
      <p:sp>
        <p:nvSpPr>
          <p:cNvPr id="33" name="Rectangle 32"/>
          <p:cNvSpPr/>
          <p:nvPr/>
        </p:nvSpPr>
        <p:spPr bwMode="auto">
          <a:xfrm>
            <a:off x="1981200" y="4191000"/>
            <a:ext cx="1447800" cy="38100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cxnSp>
        <p:nvCxnSpPr>
          <p:cNvPr id="34" name="Straight Connector 33"/>
          <p:cNvCxnSpPr/>
          <p:nvPr/>
        </p:nvCxnSpPr>
        <p:spPr bwMode="auto">
          <a:xfrm>
            <a:off x="381000" y="4343400"/>
            <a:ext cx="3733800" cy="0"/>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35" name="Straight Connector 34"/>
          <p:cNvCxnSpPr/>
          <p:nvPr/>
        </p:nvCxnSpPr>
        <p:spPr bwMode="auto">
          <a:xfrm flipV="1">
            <a:off x="1991457" y="3897677"/>
            <a:ext cx="0" cy="30480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36" name="Straight Arrow Connector 35"/>
          <p:cNvCxnSpPr/>
          <p:nvPr/>
        </p:nvCxnSpPr>
        <p:spPr bwMode="auto">
          <a:xfrm>
            <a:off x="1983643" y="3907690"/>
            <a:ext cx="304800" cy="0"/>
          </a:xfrm>
          <a:prstGeom prst="straightConnector1">
            <a:avLst/>
          </a:prstGeom>
          <a:solidFill>
            <a:schemeClr val="accent1"/>
          </a:solidFill>
          <a:ln w="28575" cap="flat" cmpd="sng" algn="ctr">
            <a:solidFill>
              <a:schemeClr val="tx1"/>
            </a:solidFill>
            <a:prstDash val="solid"/>
            <a:round/>
            <a:headEnd type="none" w="med" len="med"/>
            <a:tailEnd type="arrow"/>
          </a:ln>
          <a:effectLst/>
        </p:spPr>
      </p:cxnSp>
      <p:sp>
        <p:nvSpPr>
          <p:cNvPr id="37" name="TextBox 36"/>
          <p:cNvSpPr txBox="1"/>
          <p:nvPr/>
        </p:nvSpPr>
        <p:spPr>
          <a:xfrm>
            <a:off x="732693" y="3827586"/>
            <a:ext cx="338554" cy="400110"/>
          </a:xfrm>
          <a:prstGeom prst="rect">
            <a:avLst/>
          </a:prstGeom>
          <a:noFill/>
        </p:spPr>
        <p:txBody>
          <a:bodyPr wrap="none" rtlCol="0">
            <a:spAutoFit/>
          </a:bodyPr>
          <a:lstStyle/>
          <a:p>
            <a:r>
              <a:rPr lang="en-US" dirty="0" smtClean="0">
                <a:solidFill>
                  <a:srgbClr val="0000FF"/>
                </a:solidFill>
              </a:rPr>
              <a:t>T</a:t>
            </a:r>
            <a:endParaRPr lang="en-US" dirty="0">
              <a:solidFill>
                <a:srgbClr val="0000FF"/>
              </a:solidFill>
            </a:endParaRPr>
          </a:p>
        </p:txBody>
      </p:sp>
      <p:cxnSp>
        <p:nvCxnSpPr>
          <p:cNvPr id="38" name="Straight Connector 37"/>
          <p:cNvCxnSpPr/>
          <p:nvPr/>
        </p:nvCxnSpPr>
        <p:spPr bwMode="auto">
          <a:xfrm>
            <a:off x="911437" y="4208586"/>
            <a:ext cx="0" cy="251460"/>
          </a:xfrm>
          <a:prstGeom prst="line">
            <a:avLst/>
          </a:prstGeom>
          <a:solidFill>
            <a:schemeClr val="accent1"/>
          </a:solidFill>
          <a:ln w="28575" cap="flat" cmpd="sng" algn="ctr">
            <a:solidFill>
              <a:srgbClr val="0000FF"/>
            </a:solidFill>
            <a:prstDash val="solid"/>
            <a:round/>
            <a:headEnd type="none" w="med" len="med"/>
            <a:tailEnd type="none" w="med" len="med"/>
          </a:ln>
          <a:effectLst/>
        </p:spPr>
      </p:cxnSp>
      <p:cxnSp>
        <p:nvCxnSpPr>
          <p:cNvPr id="39" name="Curved Connector 38"/>
          <p:cNvCxnSpPr/>
          <p:nvPr/>
        </p:nvCxnSpPr>
        <p:spPr bwMode="auto">
          <a:xfrm>
            <a:off x="2590800" y="3581400"/>
            <a:ext cx="381000" cy="228600"/>
          </a:xfrm>
          <a:prstGeom prst="curvedConnector3">
            <a:avLst/>
          </a:prstGeom>
          <a:solidFill>
            <a:schemeClr val="accent1"/>
          </a:solidFill>
          <a:ln w="28575" cap="flat" cmpd="sng" algn="ctr">
            <a:solidFill>
              <a:srgbClr val="0000FF"/>
            </a:solidFill>
            <a:prstDash val="solid"/>
            <a:round/>
            <a:headEnd type="none" w="med" len="med"/>
            <a:tailEnd type="none" w="med" len="med"/>
          </a:ln>
          <a:effectLst/>
        </p:spPr>
      </p:cxnSp>
      <p:cxnSp>
        <p:nvCxnSpPr>
          <p:cNvPr id="40" name="Curved Connector 39"/>
          <p:cNvCxnSpPr/>
          <p:nvPr/>
        </p:nvCxnSpPr>
        <p:spPr bwMode="auto">
          <a:xfrm>
            <a:off x="2667000" y="3505200"/>
            <a:ext cx="381000" cy="228600"/>
          </a:xfrm>
          <a:prstGeom prst="curvedConnector3">
            <a:avLst/>
          </a:prstGeom>
          <a:solidFill>
            <a:schemeClr val="accent1"/>
          </a:solidFill>
          <a:ln w="28575" cap="flat" cmpd="sng" algn="ctr">
            <a:solidFill>
              <a:srgbClr val="0000FF"/>
            </a:solidFill>
            <a:prstDash val="solid"/>
            <a:round/>
            <a:headEnd type="none" w="med" len="med"/>
            <a:tailEnd type="none" w="med" len="med"/>
          </a:ln>
          <a:effectLst/>
        </p:spPr>
      </p:cxnSp>
      <p:cxnSp>
        <p:nvCxnSpPr>
          <p:cNvPr id="41" name="Curved Connector 40"/>
          <p:cNvCxnSpPr/>
          <p:nvPr/>
        </p:nvCxnSpPr>
        <p:spPr bwMode="auto">
          <a:xfrm>
            <a:off x="2743200" y="3429000"/>
            <a:ext cx="381000" cy="228600"/>
          </a:xfrm>
          <a:prstGeom prst="curvedConnector3">
            <a:avLst/>
          </a:prstGeom>
          <a:solidFill>
            <a:schemeClr val="accent1"/>
          </a:solidFill>
          <a:ln w="28575" cap="flat" cmpd="sng" algn="ctr">
            <a:solidFill>
              <a:srgbClr val="0000FF"/>
            </a:solidFill>
            <a:prstDash val="solid"/>
            <a:round/>
            <a:headEnd type="none" w="med" len="med"/>
            <a:tailEnd type="none" w="med" len="med"/>
          </a:ln>
          <a:effectLst/>
        </p:spPr>
      </p:cxnSp>
      <p:cxnSp>
        <p:nvCxnSpPr>
          <p:cNvPr id="42" name="Curved Connector 41"/>
          <p:cNvCxnSpPr/>
          <p:nvPr/>
        </p:nvCxnSpPr>
        <p:spPr bwMode="auto">
          <a:xfrm>
            <a:off x="2819400" y="3352800"/>
            <a:ext cx="381000" cy="228600"/>
          </a:xfrm>
          <a:prstGeom prst="curvedConnector3">
            <a:avLst/>
          </a:prstGeom>
          <a:solidFill>
            <a:schemeClr val="accent1"/>
          </a:solidFill>
          <a:ln w="28575" cap="flat" cmpd="sng" algn="ctr">
            <a:solidFill>
              <a:srgbClr val="0000FF"/>
            </a:solidFill>
            <a:prstDash val="solid"/>
            <a:round/>
            <a:headEnd type="none" w="med" len="med"/>
            <a:tailEnd type="none" w="med" len="med"/>
          </a:ln>
          <a:effectLst/>
        </p:spPr>
      </p:cxnSp>
      <p:cxnSp>
        <p:nvCxnSpPr>
          <p:cNvPr id="43" name="Curved Connector 42"/>
          <p:cNvCxnSpPr/>
          <p:nvPr/>
        </p:nvCxnSpPr>
        <p:spPr bwMode="auto">
          <a:xfrm>
            <a:off x="2895600" y="3276600"/>
            <a:ext cx="381000" cy="228600"/>
          </a:xfrm>
          <a:prstGeom prst="curvedConnector3">
            <a:avLst/>
          </a:prstGeom>
          <a:solidFill>
            <a:schemeClr val="accent1"/>
          </a:solidFill>
          <a:ln w="28575" cap="flat" cmpd="sng" algn="ctr">
            <a:solidFill>
              <a:srgbClr val="0000FF"/>
            </a:solidFill>
            <a:prstDash val="solid"/>
            <a:round/>
            <a:headEnd type="none" w="med" len="med"/>
            <a:tailEnd type="none" w="med" len="med"/>
          </a:ln>
          <a:effectLst/>
        </p:spPr>
      </p:cxnSp>
      <p:cxnSp>
        <p:nvCxnSpPr>
          <p:cNvPr id="44" name="Curved Connector 43"/>
          <p:cNvCxnSpPr/>
          <p:nvPr/>
        </p:nvCxnSpPr>
        <p:spPr bwMode="auto">
          <a:xfrm>
            <a:off x="2971800" y="3200400"/>
            <a:ext cx="381000" cy="228600"/>
          </a:xfrm>
          <a:prstGeom prst="curvedConnector3">
            <a:avLst/>
          </a:prstGeom>
          <a:solidFill>
            <a:schemeClr val="accent1"/>
          </a:solidFill>
          <a:ln w="28575" cap="flat" cmpd="sng" algn="ctr">
            <a:solidFill>
              <a:srgbClr val="0000FF"/>
            </a:solidFill>
            <a:prstDash val="solid"/>
            <a:round/>
            <a:headEnd type="none" w="med" len="med"/>
            <a:tailEnd type="none" w="med" len="med"/>
          </a:ln>
          <a:effectLst/>
        </p:spPr>
      </p:cxnSp>
      <p:sp>
        <p:nvSpPr>
          <p:cNvPr id="30" name="Curved Down Arrow 29"/>
          <p:cNvSpPr/>
          <p:nvPr/>
        </p:nvSpPr>
        <p:spPr bwMode="auto">
          <a:xfrm>
            <a:off x="914400" y="1531817"/>
            <a:ext cx="1219200" cy="457200"/>
          </a:xfrm>
          <a:prstGeom prst="curvedDownArrow">
            <a:avLst/>
          </a:prstGeom>
          <a:solidFill>
            <a:schemeClr val="bg2">
              <a:lumMod val="75000"/>
            </a:schemeClr>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rgbClr val="0000FF"/>
              </a:solidFill>
              <a:effectLst/>
              <a:latin typeface="Arial" charset="0"/>
              <a:ea typeface="ＭＳ Ｐゴシック" charset="-128"/>
              <a:cs typeface="ＭＳ Ｐゴシック" charset="-128"/>
            </a:endParaRPr>
          </a:p>
        </p:txBody>
      </p:sp>
      <p:sp>
        <p:nvSpPr>
          <p:cNvPr id="47" name="Curved Down Arrow 46"/>
          <p:cNvSpPr/>
          <p:nvPr/>
        </p:nvSpPr>
        <p:spPr bwMode="auto">
          <a:xfrm>
            <a:off x="838199" y="3124200"/>
            <a:ext cx="1379415" cy="685800"/>
          </a:xfrm>
          <a:prstGeom prst="curvedDownArrow">
            <a:avLst/>
          </a:prstGeom>
          <a:solidFill>
            <a:schemeClr val="bg2">
              <a:lumMod val="75000"/>
            </a:schemeClr>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rgbClr val="0000FF"/>
              </a:solidFill>
              <a:effectLst/>
              <a:latin typeface="Arial" charset="0"/>
              <a:ea typeface="ＭＳ Ｐゴシック" charset="-128"/>
              <a:cs typeface="ＭＳ Ｐゴシック" charset="-128"/>
            </a:endParaRPr>
          </a:p>
        </p:txBody>
      </p:sp>
      <p:grpSp>
        <p:nvGrpSpPr>
          <p:cNvPr id="2" name="Group 1"/>
          <p:cNvGrpSpPr/>
          <p:nvPr/>
        </p:nvGrpSpPr>
        <p:grpSpPr>
          <a:xfrm>
            <a:off x="201431" y="1295400"/>
            <a:ext cx="8180569" cy="5486400"/>
            <a:chOff x="201431" y="1295400"/>
            <a:chExt cx="8180569" cy="5486400"/>
          </a:xfrm>
        </p:grpSpPr>
        <p:pic>
          <p:nvPicPr>
            <p:cNvPr id="29" name="Picture 28" descr="monocytes.tiff"/>
            <p:cNvPicPr>
              <a:picLocks noChangeAspect="1"/>
            </p:cNvPicPr>
            <p:nvPr/>
          </p:nvPicPr>
          <p:blipFill rotWithShape="1">
            <a:blip r:embed="rId2" cstate="print">
              <a:extLst>
                <a:ext uri="{28A0092B-C50C-407E-A947-70E740481C1C}">
                  <a14:useLocalDpi xmlns:a14="http://schemas.microsoft.com/office/drawing/2010/main"/>
                </a:ext>
              </a:extLst>
            </a:blip>
            <a:srcRect t="10000"/>
            <a:stretch/>
          </p:blipFill>
          <p:spPr>
            <a:xfrm>
              <a:off x="5562828" y="1295400"/>
              <a:ext cx="2819172" cy="5486400"/>
            </a:xfrm>
            <a:prstGeom prst="rect">
              <a:avLst/>
            </a:prstGeom>
          </p:spPr>
        </p:pic>
        <p:pic>
          <p:nvPicPr>
            <p:cNvPr id="45" name="Picture 44" descr="title.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01431" y="5160232"/>
              <a:ext cx="4980169" cy="11936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128718091"/>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Line 5"/>
          <p:cNvSpPr>
            <a:spLocks noChangeShapeType="1"/>
          </p:cNvSpPr>
          <p:nvPr/>
        </p:nvSpPr>
        <p:spPr bwMode="auto">
          <a:xfrm>
            <a:off x="457200" y="10668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3557" name="Rectangle 4"/>
          <p:cNvSpPr>
            <a:spLocks noGrp="1" noChangeArrowheads="1"/>
          </p:cNvSpPr>
          <p:nvPr>
            <p:ph type="title"/>
          </p:nvPr>
        </p:nvSpPr>
        <p:spPr>
          <a:xfrm>
            <a:off x="381000" y="0"/>
            <a:ext cx="8458200" cy="1143000"/>
          </a:xfrm>
        </p:spPr>
        <p:txBody>
          <a:bodyPr/>
          <a:lstStyle/>
          <a:p>
            <a:pPr eaLnBrk="1" hangingPunct="1"/>
            <a:r>
              <a:rPr lang="en-US" dirty="0" smtClean="0">
                <a:latin typeface="Arial"/>
                <a:cs typeface="Arial"/>
              </a:rPr>
              <a:t>Five approaches</a:t>
            </a:r>
          </a:p>
        </p:txBody>
      </p:sp>
      <p:sp>
        <p:nvSpPr>
          <p:cNvPr id="23556" name="Content Placeholder 6"/>
          <p:cNvSpPr>
            <a:spLocks noGrp="1"/>
          </p:cNvSpPr>
          <p:nvPr>
            <p:ph idx="1"/>
          </p:nvPr>
        </p:nvSpPr>
        <p:spPr>
          <a:xfrm>
            <a:off x="381000" y="1219200"/>
            <a:ext cx="8382000" cy="4114800"/>
          </a:xfrm>
        </p:spPr>
        <p:txBody>
          <a:bodyPr/>
          <a:lstStyle/>
          <a:p>
            <a:pPr marL="514350" indent="-514350">
              <a:buAutoNum type="arabicParenBoth"/>
            </a:pPr>
            <a:r>
              <a:rPr lang="en-US" dirty="0" smtClean="0">
                <a:solidFill>
                  <a:schemeClr val="bg1">
                    <a:lumMod val="85000"/>
                  </a:schemeClr>
                </a:solidFill>
                <a:latin typeface="Arial"/>
                <a:ea typeface="Trebuchet MS" charset="0"/>
                <a:cs typeface="Arial"/>
              </a:rPr>
              <a:t> Straightforward annotation – </a:t>
            </a:r>
            <a:r>
              <a:rPr lang="en-US" i="1" dirty="0" smtClean="0">
                <a:solidFill>
                  <a:schemeClr val="bg1">
                    <a:lumMod val="85000"/>
                  </a:schemeClr>
                </a:solidFill>
                <a:latin typeface="Arial"/>
                <a:ea typeface="Trebuchet MS" charset="0"/>
                <a:cs typeface="Arial"/>
              </a:rPr>
              <a:t>obvious functional allele in LD with GWAS hit?</a:t>
            </a:r>
          </a:p>
          <a:p>
            <a:pPr marL="514350" indent="-514350">
              <a:buAutoNum type="arabicParenBoth"/>
            </a:pPr>
            <a:r>
              <a:rPr lang="en-US" dirty="0" smtClean="0">
                <a:latin typeface="Arial"/>
                <a:ea typeface="Trebuchet MS" charset="0"/>
                <a:cs typeface="Arial"/>
              </a:rPr>
              <a:t> Integration across loci – </a:t>
            </a:r>
            <a:r>
              <a:rPr lang="en-US" i="1" dirty="0" smtClean="0">
                <a:latin typeface="Arial"/>
                <a:ea typeface="Trebuchet MS" charset="0"/>
                <a:cs typeface="Arial"/>
              </a:rPr>
              <a:t>patterns derived from all loci together?</a:t>
            </a:r>
          </a:p>
          <a:p>
            <a:pPr marL="514350" indent="-514350">
              <a:buAutoNum type="arabicParenBoth"/>
            </a:pPr>
            <a:r>
              <a:rPr lang="en-US" dirty="0">
                <a:solidFill>
                  <a:srgbClr val="D9D9D9"/>
                </a:solidFill>
                <a:latin typeface="Arial"/>
                <a:ea typeface="Trebuchet MS" charset="0"/>
                <a:cs typeface="Arial"/>
              </a:rPr>
              <a:t> </a:t>
            </a:r>
            <a:r>
              <a:rPr lang="en-US" dirty="0" smtClean="0">
                <a:solidFill>
                  <a:srgbClr val="D9D9D9"/>
                </a:solidFill>
                <a:latin typeface="Arial"/>
                <a:ea typeface="Trebuchet MS" charset="0"/>
                <a:cs typeface="Arial"/>
              </a:rPr>
              <a:t>Regional </a:t>
            </a:r>
            <a:r>
              <a:rPr lang="en-US" dirty="0" err="1" smtClean="0">
                <a:solidFill>
                  <a:srgbClr val="D9D9D9"/>
                </a:solidFill>
                <a:latin typeface="Arial"/>
                <a:ea typeface="Trebuchet MS" charset="0"/>
                <a:cs typeface="Arial"/>
              </a:rPr>
              <a:t>pleiotropy</a:t>
            </a:r>
            <a:r>
              <a:rPr lang="en-US" dirty="0" smtClean="0">
                <a:solidFill>
                  <a:srgbClr val="D9D9D9"/>
                </a:solidFill>
                <a:latin typeface="Arial"/>
                <a:ea typeface="Trebuchet MS" charset="0"/>
                <a:cs typeface="Arial"/>
              </a:rPr>
              <a:t> – </a:t>
            </a:r>
            <a:r>
              <a:rPr lang="en-US" i="1" dirty="0" smtClean="0">
                <a:solidFill>
                  <a:srgbClr val="D9D9D9"/>
                </a:solidFill>
                <a:latin typeface="Arial"/>
                <a:ea typeface="Trebuchet MS" charset="0"/>
                <a:cs typeface="Arial"/>
              </a:rPr>
              <a:t>other diseases or traits that share associated region?</a:t>
            </a:r>
          </a:p>
          <a:p>
            <a:pPr marL="514350" indent="-514350">
              <a:buFontTx/>
              <a:buAutoNum type="arabicParenBoth"/>
            </a:pPr>
            <a:r>
              <a:rPr lang="en-US" dirty="0" smtClean="0">
                <a:solidFill>
                  <a:srgbClr val="D9D9D9"/>
                </a:solidFill>
                <a:latin typeface="Arial"/>
                <a:ea typeface="Trebuchet MS" charset="0"/>
                <a:cs typeface="Arial"/>
              </a:rPr>
              <a:t> Allelic </a:t>
            </a:r>
            <a:r>
              <a:rPr lang="en-US" dirty="0" err="1" smtClean="0">
                <a:solidFill>
                  <a:srgbClr val="D9D9D9"/>
                </a:solidFill>
                <a:latin typeface="Arial"/>
                <a:ea typeface="Trebuchet MS" charset="0"/>
                <a:cs typeface="Arial"/>
              </a:rPr>
              <a:t>pleiotropy</a:t>
            </a:r>
            <a:r>
              <a:rPr lang="en-US" dirty="0">
                <a:solidFill>
                  <a:srgbClr val="D9D9D9"/>
                </a:solidFill>
                <a:ea typeface="Trebuchet MS" charset="0"/>
                <a:cs typeface="Arial"/>
              </a:rPr>
              <a:t> - </a:t>
            </a:r>
            <a:r>
              <a:rPr lang="en-US" i="1" dirty="0">
                <a:solidFill>
                  <a:srgbClr val="D9D9D9"/>
                </a:solidFill>
                <a:ea typeface="Trebuchet MS" charset="0"/>
                <a:cs typeface="Arial"/>
              </a:rPr>
              <a:t>other diseases or traits that share associated </a:t>
            </a:r>
            <a:r>
              <a:rPr lang="en-US" i="1" dirty="0" smtClean="0">
                <a:solidFill>
                  <a:srgbClr val="D9D9D9"/>
                </a:solidFill>
                <a:ea typeface="Trebuchet MS" charset="0"/>
                <a:cs typeface="Arial"/>
              </a:rPr>
              <a:t>allele?</a:t>
            </a:r>
            <a:endParaRPr lang="en-US" i="1" dirty="0" smtClean="0">
              <a:solidFill>
                <a:srgbClr val="D9D9D9"/>
              </a:solidFill>
              <a:latin typeface="Arial"/>
              <a:ea typeface="Trebuchet MS" charset="0"/>
              <a:cs typeface="Arial"/>
            </a:endParaRPr>
          </a:p>
          <a:p>
            <a:pPr marL="514350" indent="-514350">
              <a:buAutoNum type="arabicParenBoth"/>
            </a:pPr>
            <a:r>
              <a:rPr lang="en-US" dirty="0">
                <a:solidFill>
                  <a:srgbClr val="D9D9D9"/>
                </a:solidFill>
                <a:latin typeface="Arial"/>
                <a:ea typeface="Trebuchet MS" charset="0"/>
                <a:cs typeface="Arial"/>
              </a:rPr>
              <a:t> </a:t>
            </a:r>
            <a:r>
              <a:rPr lang="en-US" dirty="0" smtClean="0">
                <a:solidFill>
                  <a:srgbClr val="D9D9D9"/>
                </a:solidFill>
                <a:latin typeface="Arial"/>
                <a:ea typeface="Trebuchet MS" charset="0"/>
                <a:cs typeface="Arial"/>
              </a:rPr>
              <a:t>Allelic series – </a:t>
            </a:r>
            <a:r>
              <a:rPr lang="en-US" i="1" dirty="0" smtClean="0">
                <a:solidFill>
                  <a:srgbClr val="D9D9D9"/>
                </a:solidFill>
                <a:latin typeface="Arial"/>
                <a:ea typeface="Trebuchet MS" charset="0"/>
                <a:cs typeface="Arial"/>
              </a:rPr>
              <a:t>multiple alleles (from common to rare) that influence trait? </a:t>
            </a:r>
          </a:p>
        </p:txBody>
      </p:sp>
    </p:spTree>
    <p:extLst>
      <p:ext uri="{BB962C8B-B14F-4D97-AF65-F5344CB8AC3E}">
        <p14:creationId xmlns:p14="http://schemas.microsoft.com/office/powerpoint/2010/main" val="345665370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bwMode="auto">
          <a:xfrm>
            <a:off x="228600" y="76200"/>
            <a:ext cx="8686800" cy="1143000"/>
          </a:xfrm>
          <a:prstGeom prst="rect">
            <a:avLst/>
          </a:prstGeom>
          <a:noFill/>
          <a:ln w="9525">
            <a:noFill/>
            <a:miter lim="800000"/>
            <a:headEnd/>
            <a:tailEnd/>
          </a:ln>
        </p:spPr>
        <p:txBody>
          <a:bodyPr anchor="ctr">
            <a:prstTxWarp prst="textNoShape">
              <a:avLst/>
            </a:prstTxWarp>
          </a:bodyPr>
          <a:lstStyle/>
          <a:p>
            <a:pPr algn="ctr"/>
            <a:r>
              <a:rPr lang="en-US" sz="3600" dirty="0" smtClean="0">
                <a:solidFill>
                  <a:schemeClr val="tx2"/>
                </a:solidFill>
                <a:latin typeface="Arial"/>
                <a:ea typeface="Trebuchet MS" charset="0"/>
                <a:cs typeface="Arial"/>
              </a:rPr>
              <a:t>Comparing function of genes across associated loci – </a:t>
            </a:r>
            <a:r>
              <a:rPr lang="en-US" sz="3600" i="1" dirty="0" smtClean="0">
                <a:solidFill>
                  <a:schemeClr val="tx2"/>
                </a:solidFill>
                <a:latin typeface="Arial"/>
                <a:ea typeface="Trebuchet MS" charset="0"/>
                <a:cs typeface="Arial"/>
              </a:rPr>
              <a:t>no relationship</a:t>
            </a:r>
            <a:endParaRPr lang="en-US" sz="3600" i="1" dirty="0">
              <a:solidFill>
                <a:schemeClr val="tx2"/>
              </a:solidFill>
              <a:latin typeface="Arial"/>
              <a:ea typeface="Trebuchet MS" charset="0"/>
              <a:cs typeface="Arial"/>
            </a:endParaRPr>
          </a:p>
        </p:txBody>
      </p:sp>
      <p:sp>
        <p:nvSpPr>
          <p:cNvPr id="51" name="Line 31"/>
          <p:cNvSpPr>
            <a:spLocks noChangeShapeType="1"/>
          </p:cNvSpPr>
          <p:nvPr/>
        </p:nvSpPr>
        <p:spPr bwMode="auto">
          <a:xfrm>
            <a:off x="457200" y="12954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3" name="Rectangle 2"/>
          <p:cNvSpPr/>
          <p:nvPr/>
        </p:nvSpPr>
        <p:spPr bwMode="auto">
          <a:xfrm>
            <a:off x="1981200" y="2514600"/>
            <a:ext cx="1447800" cy="38100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cxnSp>
        <p:nvCxnSpPr>
          <p:cNvPr id="6" name="Straight Connector 5"/>
          <p:cNvCxnSpPr/>
          <p:nvPr/>
        </p:nvCxnSpPr>
        <p:spPr bwMode="auto">
          <a:xfrm>
            <a:off x="381000" y="2667000"/>
            <a:ext cx="3733800" cy="0"/>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19" name="Straight Connector 18"/>
          <p:cNvCxnSpPr/>
          <p:nvPr/>
        </p:nvCxnSpPr>
        <p:spPr bwMode="auto">
          <a:xfrm flipV="1">
            <a:off x="1991457" y="2221277"/>
            <a:ext cx="0" cy="30480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21" name="Straight Arrow Connector 20"/>
          <p:cNvCxnSpPr/>
          <p:nvPr/>
        </p:nvCxnSpPr>
        <p:spPr bwMode="auto">
          <a:xfrm>
            <a:off x="1983643" y="2231290"/>
            <a:ext cx="304800" cy="0"/>
          </a:xfrm>
          <a:prstGeom prst="straightConnector1">
            <a:avLst/>
          </a:prstGeom>
          <a:solidFill>
            <a:schemeClr val="accent1"/>
          </a:solidFill>
          <a:ln w="28575" cap="flat" cmpd="sng" algn="ctr">
            <a:solidFill>
              <a:schemeClr val="tx1"/>
            </a:solidFill>
            <a:prstDash val="solid"/>
            <a:round/>
            <a:headEnd type="none" w="med" len="med"/>
            <a:tailEnd type="arrow"/>
          </a:ln>
          <a:effectLst/>
        </p:spPr>
      </p:cxnSp>
      <p:cxnSp>
        <p:nvCxnSpPr>
          <p:cNvPr id="48" name="Straight Connector 47"/>
          <p:cNvCxnSpPr/>
          <p:nvPr/>
        </p:nvCxnSpPr>
        <p:spPr bwMode="auto">
          <a:xfrm>
            <a:off x="1219200" y="4419600"/>
            <a:ext cx="3733800" cy="0"/>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49" name="Straight Connector 48"/>
          <p:cNvCxnSpPr/>
          <p:nvPr/>
        </p:nvCxnSpPr>
        <p:spPr bwMode="auto">
          <a:xfrm flipV="1">
            <a:off x="2829657" y="3973877"/>
            <a:ext cx="0" cy="30480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52" name="Straight Arrow Connector 51"/>
          <p:cNvCxnSpPr/>
          <p:nvPr/>
        </p:nvCxnSpPr>
        <p:spPr bwMode="auto">
          <a:xfrm>
            <a:off x="2821843" y="3983890"/>
            <a:ext cx="304800" cy="0"/>
          </a:xfrm>
          <a:prstGeom prst="straightConnector1">
            <a:avLst/>
          </a:prstGeom>
          <a:solidFill>
            <a:schemeClr val="accent1"/>
          </a:solidFill>
          <a:ln w="28575" cap="flat" cmpd="sng" algn="ctr">
            <a:solidFill>
              <a:schemeClr val="tx1"/>
            </a:solidFill>
            <a:prstDash val="solid"/>
            <a:round/>
            <a:headEnd type="none" w="med" len="med"/>
            <a:tailEnd type="arrow"/>
          </a:ln>
          <a:effectLst/>
        </p:spPr>
      </p:cxnSp>
      <p:cxnSp>
        <p:nvCxnSpPr>
          <p:cNvPr id="54" name="Straight Connector 53"/>
          <p:cNvCxnSpPr/>
          <p:nvPr/>
        </p:nvCxnSpPr>
        <p:spPr bwMode="auto">
          <a:xfrm>
            <a:off x="4572000" y="5562600"/>
            <a:ext cx="3733800" cy="0"/>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55" name="Straight Connector 54"/>
          <p:cNvCxnSpPr/>
          <p:nvPr/>
        </p:nvCxnSpPr>
        <p:spPr bwMode="auto">
          <a:xfrm flipV="1">
            <a:off x="6182457" y="5116877"/>
            <a:ext cx="0" cy="30480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56" name="Straight Arrow Connector 55"/>
          <p:cNvCxnSpPr/>
          <p:nvPr/>
        </p:nvCxnSpPr>
        <p:spPr bwMode="auto">
          <a:xfrm>
            <a:off x="6174643" y="5126890"/>
            <a:ext cx="304800" cy="0"/>
          </a:xfrm>
          <a:prstGeom prst="straightConnector1">
            <a:avLst/>
          </a:prstGeom>
          <a:solidFill>
            <a:schemeClr val="accent1"/>
          </a:solidFill>
          <a:ln w="28575" cap="flat" cmpd="sng" algn="ctr">
            <a:solidFill>
              <a:schemeClr val="tx1"/>
            </a:solidFill>
            <a:prstDash val="solid"/>
            <a:round/>
            <a:headEnd type="none" w="med" len="med"/>
            <a:tailEnd type="arrow"/>
          </a:ln>
          <a:effectLst/>
        </p:spPr>
      </p:cxnSp>
      <p:cxnSp>
        <p:nvCxnSpPr>
          <p:cNvPr id="58" name="Straight Connector 57"/>
          <p:cNvCxnSpPr/>
          <p:nvPr/>
        </p:nvCxnSpPr>
        <p:spPr bwMode="auto">
          <a:xfrm>
            <a:off x="533400" y="6248400"/>
            <a:ext cx="3733800" cy="0"/>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59" name="Straight Connector 58"/>
          <p:cNvCxnSpPr/>
          <p:nvPr/>
        </p:nvCxnSpPr>
        <p:spPr bwMode="auto">
          <a:xfrm flipV="1">
            <a:off x="2143857" y="5802677"/>
            <a:ext cx="0" cy="30480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60" name="Straight Arrow Connector 59"/>
          <p:cNvCxnSpPr/>
          <p:nvPr/>
        </p:nvCxnSpPr>
        <p:spPr bwMode="auto">
          <a:xfrm>
            <a:off x="2136043" y="5812690"/>
            <a:ext cx="304800" cy="0"/>
          </a:xfrm>
          <a:prstGeom prst="straightConnector1">
            <a:avLst/>
          </a:prstGeom>
          <a:solidFill>
            <a:schemeClr val="accent1"/>
          </a:solidFill>
          <a:ln w="28575" cap="flat" cmpd="sng" algn="ctr">
            <a:solidFill>
              <a:schemeClr val="tx1"/>
            </a:solidFill>
            <a:prstDash val="solid"/>
            <a:round/>
            <a:headEnd type="none" w="med" len="med"/>
            <a:tailEnd type="arrow"/>
          </a:ln>
          <a:effectLst/>
        </p:spPr>
      </p:cxnSp>
      <p:sp>
        <p:nvSpPr>
          <p:cNvPr id="61" name="Rectangle 60"/>
          <p:cNvSpPr/>
          <p:nvPr/>
        </p:nvSpPr>
        <p:spPr bwMode="auto">
          <a:xfrm>
            <a:off x="5524561" y="1523786"/>
            <a:ext cx="457200" cy="38100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 name="TextBox 1"/>
          <p:cNvSpPr txBox="1"/>
          <p:nvPr/>
        </p:nvSpPr>
        <p:spPr>
          <a:xfrm>
            <a:off x="6237716" y="1514231"/>
            <a:ext cx="1382284" cy="400110"/>
          </a:xfrm>
          <a:prstGeom prst="rect">
            <a:avLst/>
          </a:prstGeom>
          <a:noFill/>
        </p:spPr>
        <p:txBody>
          <a:bodyPr wrap="none" rtlCol="0">
            <a:spAutoFit/>
          </a:bodyPr>
          <a:lstStyle/>
          <a:p>
            <a:r>
              <a:rPr lang="en-US" dirty="0" smtClean="0"/>
              <a:t>pathway 1</a:t>
            </a:r>
            <a:endParaRPr lang="en-US" dirty="0"/>
          </a:p>
        </p:txBody>
      </p:sp>
      <p:sp>
        <p:nvSpPr>
          <p:cNvPr id="62" name="Rectangle 61"/>
          <p:cNvSpPr/>
          <p:nvPr/>
        </p:nvSpPr>
        <p:spPr bwMode="auto">
          <a:xfrm>
            <a:off x="5524561" y="1977872"/>
            <a:ext cx="457200" cy="381000"/>
          </a:xfrm>
          <a:prstGeom prst="rect">
            <a:avLst/>
          </a:prstGeom>
          <a:solidFill>
            <a:srgbClr val="8B163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63" name="TextBox 62"/>
          <p:cNvSpPr txBox="1"/>
          <p:nvPr/>
        </p:nvSpPr>
        <p:spPr>
          <a:xfrm>
            <a:off x="6237716" y="1968317"/>
            <a:ext cx="1382284" cy="400110"/>
          </a:xfrm>
          <a:prstGeom prst="rect">
            <a:avLst/>
          </a:prstGeom>
          <a:noFill/>
        </p:spPr>
        <p:txBody>
          <a:bodyPr wrap="none" rtlCol="0">
            <a:spAutoFit/>
          </a:bodyPr>
          <a:lstStyle/>
          <a:p>
            <a:r>
              <a:rPr lang="en-US" dirty="0" smtClean="0"/>
              <a:t>pathway 2</a:t>
            </a:r>
            <a:endParaRPr lang="en-US" dirty="0"/>
          </a:p>
        </p:txBody>
      </p:sp>
      <p:sp>
        <p:nvSpPr>
          <p:cNvPr id="64" name="Rectangle 63"/>
          <p:cNvSpPr/>
          <p:nvPr/>
        </p:nvSpPr>
        <p:spPr bwMode="auto">
          <a:xfrm>
            <a:off x="5524561" y="2431958"/>
            <a:ext cx="457200" cy="381000"/>
          </a:xfrm>
          <a:prstGeom prst="rect">
            <a:avLst/>
          </a:prstGeom>
          <a:solidFill>
            <a:srgbClr val="008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65" name="TextBox 64"/>
          <p:cNvSpPr txBox="1"/>
          <p:nvPr/>
        </p:nvSpPr>
        <p:spPr>
          <a:xfrm>
            <a:off x="6237716" y="2422403"/>
            <a:ext cx="1382284" cy="400110"/>
          </a:xfrm>
          <a:prstGeom prst="rect">
            <a:avLst/>
          </a:prstGeom>
          <a:noFill/>
        </p:spPr>
        <p:txBody>
          <a:bodyPr wrap="none" rtlCol="0">
            <a:spAutoFit/>
          </a:bodyPr>
          <a:lstStyle/>
          <a:p>
            <a:r>
              <a:rPr lang="en-US" dirty="0" smtClean="0"/>
              <a:t>pathway 3</a:t>
            </a:r>
            <a:endParaRPr lang="en-US" dirty="0"/>
          </a:p>
        </p:txBody>
      </p:sp>
      <p:sp>
        <p:nvSpPr>
          <p:cNvPr id="66" name="Rectangle 65"/>
          <p:cNvSpPr/>
          <p:nvPr/>
        </p:nvSpPr>
        <p:spPr bwMode="auto">
          <a:xfrm>
            <a:off x="5524561" y="2886045"/>
            <a:ext cx="457200" cy="381000"/>
          </a:xfrm>
          <a:prstGeom prst="rect">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67" name="TextBox 66"/>
          <p:cNvSpPr txBox="1"/>
          <p:nvPr/>
        </p:nvSpPr>
        <p:spPr>
          <a:xfrm>
            <a:off x="6237716" y="2876490"/>
            <a:ext cx="1382284" cy="400110"/>
          </a:xfrm>
          <a:prstGeom prst="rect">
            <a:avLst/>
          </a:prstGeom>
          <a:noFill/>
        </p:spPr>
        <p:txBody>
          <a:bodyPr wrap="none" rtlCol="0">
            <a:spAutoFit/>
          </a:bodyPr>
          <a:lstStyle/>
          <a:p>
            <a:r>
              <a:rPr lang="en-US" dirty="0" smtClean="0"/>
              <a:t>pathway 4</a:t>
            </a:r>
            <a:endParaRPr lang="en-US" dirty="0"/>
          </a:p>
        </p:txBody>
      </p:sp>
      <p:sp>
        <p:nvSpPr>
          <p:cNvPr id="53" name="Rectangle 52"/>
          <p:cNvSpPr/>
          <p:nvPr/>
        </p:nvSpPr>
        <p:spPr bwMode="auto">
          <a:xfrm>
            <a:off x="6172200" y="5410200"/>
            <a:ext cx="1447800" cy="381000"/>
          </a:xfrm>
          <a:prstGeom prst="rect">
            <a:avLst/>
          </a:prstGeom>
          <a:solidFill>
            <a:srgbClr val="0000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46" name="Rectangle 45"/>
          <p:cNvSpPr/>
          <p:nvPr/>
        </p:nvSpPr>
        <p:spPr bwMode="auto">
          <a:xfrm>
            <a:off x="2819400" y="4267200"/>
            <a:ext cx="1447800" cy="381000"/>
          </a:xfrm>
          <a:prstGeom prst="rect">
            <a:avLst/>
          </a:prstGeom>
          <a:solidFill>
            <a:srgbClr val="8B163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57" name="Rectangle 56"/>
          <p:cNvSpPr/>
          <p:nvPr/>
        </p:nvSpPr>
        <p:spPr bwMode="auto">
          <a:xfrm>
            <a:off x="2133600" y="6096000"/>
            <a:ext cx="1447800" cy="381000"/>
          </a:xfrm>
          <a:prstGeom prst="rect">
            <a:avLst/>
          </a:prstGeom>
          <a:solidFill>
            <a:srgbClr val="008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5" name="TextBox 4"/>
          <p:cNvSpPr txBox="1"/>
          <p:nvPr/>
        </p:nvSpPr>
        <p:spPr>
          <a:xfrm>
            <a:off x="2172102" y="2494808"/>
            <a:ext cx="1082974" cy="400110"/>
          </a:xfrm>
          <a:prstGeom prst="rect">
            <a:avLst/>
          </a:prstGeom>
          <a:noFill/>
        </p:spPr>
        <p:txBody>
          <a:bodyPr wrap="none" rtlCol="0">
            <a:spAutoFit/>
          </a:bodyPr>
          <a:lstStyle/>
          <a:p>
            <a:r>
              <a:rPr lang="en-US" dirty="0" smtClean="0">
                <a:solidFill>
                  <a:schemeClr val="bg1">
                    <a:lumMod val="95000"/>
                  </a:schemeClr>
                </a:solidFill>
              </a:rPr>
              <a:t>Locus 1</a:t>
            </a:r>
            <a:endParaRPr lang="en-US" dirty="0">
              <a:solidFill>
                <a:schemeClr val="bg1">
                  <a:lumMod val="95000"/>
                </a:schemeClr>
              </a:solidFill>
            </a:endParaRPr>
          </a:p>
        </p:txBody>
      </p:sp>
      <p:sp>
        <p:nvSpPr>
          <p:cNvPr id="30" name="TextBox 29"/>
          <p:cNvSpPr txBox="1"/>
          <p:nvPr/>
        </p:nvSpPr>
        <p:spPr>
          <a:xfrm>
            <a:off x="2999540" y="4234048"/>
            <a:ext cx="1082974" cy="400110"/>
          </a:xfrm>
          <a:prstGeom prst="rect">
            <a:avLst/>
          </a:prstGeom>
          <a:noFill/>
        </p:spPr>
        <p:txBody>
          <a:bodyPr wrap="none" rtlCol="0">
            <a:spAutoFit/>
          </a:bodyPr>
          <a:lstStyle/>
          <a:p>
            <a:r>
              <a:rPr lang="en-US" dirty="0" smtClean="0">
                <a:solidFill>
                  <a:schemeClr val="bg1">
                    <a:lumMod val="95000"/>
                  </a:schemeClr>
                </a:solidFill>
              </a:rPr>
              <a:t>Locus 2</a:t>
            </a:r>
            <a:endParaRPr lang="en-US" dirty="0">
              <a:solidFill>
                <a:schemeClr val="bg1">
                  <a:lumMod val="95000"/>
                </a:schemeClr>
              </a:solidFill>
            </a:endParaRPr>
          </a:p>
        </p:txBody>
      </p:sp>
      <p:sp>
        <p:nvSpPr>
          <p:cNvPr id="31" name="TextBox 30"/>
          <p:cNvSpPr txBox="1"/>
          <p:nvPr/>
        </p:nvSpPr>
        <p:spPr>
          <a:xfrm>
            <a:off x="2320018" y="6076890"/>
            <a:ext cx="1082974" cy="400110"/>
          </a:xfrm>
          <a:prstGeom prst="rect">
            <a:avLst/>
          </a:prstGeom>
          <a:noFill/>
        </p:spPr>
        <p:txBody>
          <a:bodyPr wrap="none" rtlCol="0">
            <a:spAutoFit/>
          </a:bodyPr>
          <a:lstStyle/>
          <a:p>
            <a:r>
              <a:rPr lang="en-US" dirty="0" smtClean="0">
                <a:solidFill>
                  <a:schemeClr val="bg1">
                    <a:lumMod val="95000"/>
                  </a:schemeClr>
                </a:solidFill>
              </a:rPr>
              <a:t>Locus 3</a:t>
            </a:r>
            <a:endParaRPr lang="en-US" dirty="0">
              <a:solidFill>
                <a:schemeClr val="bg1">
                  <a:lumMod val="95000"/>
                </a:schemeClr>
              </a:solidFill>
            </a:endParaRPr>
          </a:p>
        </p:txBody>
      </p:sp>
      <p:sp>
        <p:nvSpPr>
          <p:cNvPr id="32" name="TextBox 31"/>
          <p:cNvSpPr txBox="1"/>
          <p:nvPr/>
        </p:nvSpPr>
        <p:spPr>
          <a:xfrm>
            <a:off x="6373864" y="5380328"/>
            <a:ext cx="1082974" cy="400110"/>
          </a:xfrm>
          <a:prstGeom prst="rect">
            <a:avLst/>
          </a:prstGeom>
          <a:noFill/>
        </p:spPr>
        <p:txBody>
          <a:bodyPr wrap="none" rtlCol="0">
            <a:spAutoFit/>
          </a:bodyPr>
          <a:lstStyle/>
          <a:p>
            <a:r>
              <a:rPr lang="en-US" dirty="0" smtClean="0">
                <a:solidFill>
                  <a:schemeClr val="bg1">
                    <a:lumMod val="95000"/>
                  </a:schemeClr>
                </a:solidFill>
              </a:rPr>
              <a:t>Locus 4</a:t>
            </a:r>
            <a:endParaRPr lang="en-US" dirty="0">
              <a:solidFill>
                <a:schemeClr val="bg1">
                  <a:lumMod val="95000"/>
                </a:schemeClr>
              </a:solidFill>
            </a:endParaRPr>
          </a:p>
        </p:txBody>
      </p:sp>
    </p:spTree>
    <p:extLst>
      <p:ext uri="{BB962C8B-B14F-4D97-AF65-F5344CB8AC3E}">
        <p14:creationId xmlns:p14="http://schemas.microsoft.com/office/powerpoint/2010/main" val="178907372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bwMode="auto">
          <a:xfrm>
            <a:off x="228600" y="76200"/>
            <a:ext cx="8686800" cy="1143000"/>
          </a:xfrm>
          <a:prstGeom prst="rect">
            <a:avLst/>
          </a:prstGeom>
          <a:noFill/>
          <a:ln w="9525">
            <a:noFill/>
            <a:miter lim="800000"/>
            <a:headEnd/>
            <a:tailEnd/>
          </a:ln>
        </p:spPr>
        <p:txBody>
          <a:bodyPr anchor="ctr">
            <a:prstTxWarp prst="textNoShape">
              <a:avLst/>
            </a:prstTxWarp>
          </a:bodyPr>
          <a:lstStyle/>
          <a:p>
            <a:pPr algn="ctr"/>
            <a:r>
              <a:rPr lang="en-US" sz="3600" dirty="0" smtClean="0">
                <a:solidFill>
                  <a:schemeClr val="tx2"/>
                </a:solidFill>
                <a:latin typeface="Arial"/>
                <a:ea typeface="Trebuchet MS" charset="0"/>
                <a:cs typeface="Arial"/>
              </a:rPr>
              <a:t>Comparing function of genes across associated loci – </a:t>
            </a:r>
            <a:r>
              <a:rPr lang="en-US" sz="3600" i="1" dirty="0" smtClean="0">
                <a:solidFill>
                  <a:schemeClr val="tx2"/>
                </a:solidFill>
                <a:latin typeface="Arial"/>
                <a:ea typeface="Trebuchet MS" charset="0"/>
                <a:cs typeface="Arial"/>
              </a:rPr>
              <a:t>relationship!</a:t>
            </a:r>
            <a:endParaRPr lang="en-US" sz="3600" i="1" dirty="0">
              <a:solidFill>
                <a:schemeClr val="tx2"/>
              </a:solidFill>
              <a:latin typeface="Arial"/>
              <a:ea typeface="Trebuchet MS" charset="0"/>
              <a:cs typeface="Arial"/>
            </a:endParaRPr>
          </a:p>
        </p:txBody>
      </p:sp>
      <p:sp>
        <p:nvSpPr>
          <p:cNvPr id="51" name="Line 31"/>
          <p:cNvSpPr>
            <a:spLocks noChangeShapeType="1"/>
          </p:cNvSpPr>
          <p:nvPr/>
        </p:nvSpPr>
        <p:spPr bwMode="auto">
          <a:xfrm>
            <a:off x="457200" y="12954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3" name="Rectangle 2"/>
          <p:cNvSpPr/>
          <p:nvPr/>
        </p:nvSpPr>
        <p:spPr bwMode="auto">
          <a:xfrm>
            <a:off x="1981200" y="2514600"/>
            <a:ext cx="1447800" cy="38100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cxnSp>
        <p:nvCxnSpPr>
          <p:cNvPr id="6" name="Straight Connector 5"/>
          <p:cNvCxnSpPr/>
          <p:nvPr/>
        </p:nvCxnSpPr>
        <p:spPr bwMode="auto">
          <a:xfrm>
            <a:off x="381000" y="2667000"/>
            <a:ext cx="3733800" cy="0"/>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19" name="Straight Connector 18"/>
          <p:cNvCxnSpPr/>
          <p:nvPr/>
        </p:nvCxnSpPr>
        <p:spPr bwMode="auto">
          <a:xfrm flipV="1">
            <a:off x="1991457" y="2221277"/>
            <a:ext cx="0" cy="30480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21" name="Straight Arrow Connector 20"/>
          <p:cNvCxnSpPr/>
          <p:nvPr/>
        </p:nvCxnSpPr>
        <p:spPr bwMode="auto">
          <a:xfrm>
            <a:off x="1983643" y="2231290"/>
            <a:ext cx="304800" cy="0"/>
          </a:xfrm>
          <a:prstGeom prst="straightConnector1">
            <a:avLst/>
          </a:prstGeom>
          <a:solidFill>
            <a:schemeClr val="accent1"/>
          </a:solidFill>
          <a:ln w="28575" cap="flat" cmpd="sng" algn="ctr">
            <a:solidFill>
              <a:schemeClr val="tx1"/>
            </a:solidFill>
            <a:prstDash val="solid"/>
            <a:round/>
            <a:headEnd type="none" w="med" len="med"/>
            <a:tailEnd type="arrow"/>
          </a:ln>
          <a:effectLst/>
        </p:spPr>
      </p:cxnSp>
      <p:sp>
        <p:nvSpPr>
          <p:cNvPr id="46" name="Rectangle 45"/>
          <p:cNvSpPr/>
          <p:nvPr/>
        </p:nvSpPr>
        <p:spPr bwMode="auto">
          <a:xfrm>
            <a:off x="2819400" y="4267200"/>
            <a:ext cx="1447800" cy="38100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cxnSp>
        <p:nvCxnSpPr>
          <p:cNvPr id="48" name="Straight Connector 47"/>
          <p:cNvCxnSpPr/>
          <p:nvPr/>
        </p:nvCxnSpPr>
        <p:spPr bwMode="auto">
          <a:xfrm>
            <a:off x="1219200" y="4419600"/>
            <a:ext cx="3733800" cy="0"/>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49" name="Straight Connector 48"/>
          <p:cNvCxnSpPr/>
          <p:nvPr/>
        </p:nvCxnSpPr>
        <p:spPr bwMode="auto">
          <a:xfrm flipV="1">
            <a:off x="2829657" y="3973877"/>
            <a:ext cx="0" cy="30480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52" name="Straight Arrow Connector 51"/>
          <p:cNvCxnSpPr/>
          <p:nvPr/>
        </p:nvCxnSpPr>
        <p:spPr bwMode="auto">
          <a:xfrm>
            <a:off x="2821843" y="3983890"/>
            <a:ext cx="304800" cy="0"/>
          </a:xfrm>
          <a:prstGeom prst="straightConnector1">
            <a:avLst/>
          </a:prstGeom>
          <a:solidFill>
            <a:schemeClr val="accent1"/>
          </a:solidFill>
          <a:ln w="28575" cap="flat" cmpd="sng" algn="ctr">
            <a:solidFill>
              <a:schemeClr val="tx1"/>
            </a:solidFill>
            <a:prstDash val="solid"/>
            <a:round/>
            <a:headEnd type="none" w="med" len="med"/>
            <a:tailEnd type="arrow"/>
          </a:ln>
          <a:effectLst/>
        </p:spPr>
      </p:cxnSp>
      <p:cxnSp>
        <p:nvCxnSpPr>
          <p:cNvPr id="54" name="Straight Connector 53"/>
          <p:cNvCxnSpPr/>
          <p:nvPr/>
        </p:nvCxnSpPr>
        <p:spPr bwMode="auto">
          <a:xfrm>
            <a:off x="4572000" y="5562600"/>
            <a:ext cx="3733800" cy="0"/>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55" name="Straight Connector 54"/>
          <p:cNvCxnSpPr/>
          <p:nvPr/>
        </p:nvCxnSpPr>
        <p:spPr bwMode="auto">
          <a:xfrm flipV="1">
            <a:off x="6182457" y="5116877"/>
            <a:ext cx="0" cy="30480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56" name="Straight Arrow Connector 55"/>
          <p:cNvCxnSpPr/>
          <p:nvPr/>
        </p:nvCxnSpPr>
        <p:spPr bwMode="auto">
          <a:xfrm>
            <a:off x="6174643" y="5126890"/>
            <a:ext cx="304800" cy="0"/>
          </a:xfrm>
          <a:prstGeom prst="straightConnector1">
            <a:avLst/>
          </a:prstGeom>
          <a:solidFill>
            <a:schemeClr val="accent1"/>
          </a:solidFill>
          <a:ln w="28575" cap="flat" cmpd="sng" algn="ctr">
            <a:solidFill>
              <a:schemeClr val="tx1"/>
            </a:solidFill>
            <a:prstDash val="solid"/>
            <a:round/>
            <a:headEnd type="none" w="med" len="med"/>
            <a:tailEnd type="arrow"/>
          </a:ln>
          <a:effectLst/>
        </p:spPr>
      </p:cxnSp>
      <p:sp>
        <p:nvSpPr>
          <p:cNvPr id="57" name="Rectangle 56"/>
          <p:cNvSpPr/>
          <p:nvPr/>
        </p:nvSpPr>
        <p:spPr bwMode="auto">
          <a:xfrm>
            <a:off x="2133600" y="6096000"/>
            <a:ext cx="1447800" cy="38100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cxnSp>
        <p:nvCxnSpPr>
          <p:cNvPr id="58" name="Straight Connector 57"/>
          <p:cNvCxnSpPr/>
          <p:nvPr/>
        </p:nvCxnSpPr>
        <p:spPr bwMode="auto">
          <a:xfrm>
            <a:off x="533400" y="6248400"/>
            <a:ext cx="3733800" cy="0"/>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59" name="Straight Connector 58"/>
          <p:cNvCxnSpPr/>
          <p:nvPr/>
        </p:nvCxnSpPr>
        <p:spPr bwMode="auto">
          <a:xfrm flipV="1">
            <a:off x="2143857" y="5802677"/>
            <a:ext cx="0" cy="30480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60" name="Straight Arrow Connector 59"/>
          <p:cNvCxnSpPr/>
          <p:nvPr/>
        </p:nvCxnSpPr>
        <p:spPr bwMode="auto">
          <a:xfrm>
            <a:off x="2136043" y="5812690"/>
            <a:ext cx="304800" cy="0"/>
          </a:xfrm>
          <a:prstGeom prst="straightConnector1">
            <a:avLst/>
          </a:prstGeom>
          <a:solidFill>
            <a:schemeClr val="accent1"/>
          </a:solidFill>
          <a:ln w="28575" cap="flat" cmpd="sng" algn="ctr">
            <a:solidFill>
              <a:schemeClr val="tx1"/>
            </a:solidFill>
            <a:prstDash val="solid"/>
            <a:round/>
            <a:headEnd type="none" w="med" len="med"/>
            <a:tailEnd type="arrow"/>
          </a:ln>
          <a:effectLst/>
        </p:spPr>
      </p:cxnSp>
      <p:sp>
        <p:nvSpPr>
          <p:cNvPr id="61" name="Rectangle 60"/>
          <p:cNvSpPr/>
          <p:nvPr/>
        </p:nvSpPr>
        <p:spPr bwMode="auto">
          <a:xfrm>
            <a:off x="5524561" y="1523786"/>
            <a:ext cx="457200" cy="38100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 name="TextBox 1"/>
          <p:cNvSpPr txBox="1"/>
          <p:nvPr/>
        </p:nvSpPr>
        <p:spPr>
          <a:xfrm>
            <a:off x="6237716" y="1514231"/>
            <a:ext cx="1382284" cy="400110"/>
          </a:xfrm>
          <a:prstGeom prst="rect">
            <a:avLst/>
          </a:prstGeom>
          <a:noFill/>
        </p:spPr>
        <p:txBody>
          <a:bodyPr wrap="none" rtlCol="0">
            <a:spAutoFit/>
          </a:bodyPr>
          <a:lstStyle/>
          <a:p>
            <a:r>
              <a:rPr lang="en-US" dirty="0" smtClean="0"/>
              <a:t>pathway 1</a:t>
            </a:r>
            <a:endParaRPr lang="en-US" dirty="0"/>
          </a:p>
        </p:txBody>
      </p:sp>
      <p:sp>
        <p:nvSpPr>
          <p:cNvPr id="62" name="Rectangle 61"/>
          <p:cNvSpPr/>
          <p:nvPr/>
        </p:nvSpPr>
        <p:spPr bwMode="auto">
          <a:xfrm>
            <a:off x="5524561" y="1977872"/>
            <a:ext cx="457200" cy="38100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63" name="TextBox 62"/>
          <p:cNvSpPr txBox="1"/>
          <p:nvPr/>
        </p:nvSpPr>
        <p:spPr>
          <a:xfrm>
            <a:off x="6237716" y="1968317"/>
            <a:ext cx="1382284" cy="400110"/>
          </a:xfrm>
          <a:prstGeom prst="rect">
            <a:avLst/>
          </a:prstGeom>
          <a:noFill/>
        </p:spPr>
        <p:txBody>
          <a:bodyPr wrap="none" rtlCol="0">
            <a:spAutoFit/>
          </a:bodyPr>
          <a:lstStyle/>
          <a:p>
            <a:r>
              <a:rPr lang="en-US" dirty="0" smtClean="0"/>
              <a:t>pathway 2</a:t>
            </a:r>
            <a:endParaRPr lang="en-US" dirty="0"/>
          </a:p>
        </p:txBody>
      </p:sp>
      <p:sp>
        <p:nvSpPr>
          <p:cNvPr id="64" name="Rectangle 63"/>
          <p:cNvSpPr/>
          <p:nvPr/>
        </p:nvSpPr>
        <p:spPr bwMode="auto">
          <a:xfrm>
            <a:off x="5524561" y="2431958"/>
            <a:ext cx="457200" cy="38100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65" name="TextBox 64"/>
          <p:cNvSpPr txBox="1"/>
          <p:nvPr/>
        </p:nvSpPr>
        <p:spPr>
          <a:xfrm>
            <a:off x="6237716" y="2422403"/>
            <a:ext cx="1382284" cy="400110"/>
          </a:xfrm>
          <a:prstGeom prst="rect">
            <a:avLst/>
          </a:prstGeom>
          <a:noFill/>
        </p:spPr>
        <p:txBody>
          <a:bodyPr wrap="none" rtlCol="0">
            <a:spAutoFit/>
          </a:bodyPr>
          <a:lstStyle/>
          <a:p>
            <a:r>
              <a:rPr lang="en-US" dirty="0" smtClean="0"/>
              <a:t>pathway 3</a:t>
            </a:r>
            <a:endParaRPr lang="en-US" dirty="0"/>
          </a:p>
        </p:txBody>
      </p:sp>
      <p:sp>
        <p:nvSpPr>
          <p:cNvPr id="66" name="Rectangle 65"/>
          <p:cNvSpPr/>
          <p:nvPr/>
        </p:nvSpPr>
        <p:spPr bwMode="auto">
          <a:xfrm>
            <a:off x="5524561" y="2886045"/>
            <a:ext cx="457200" cy="381000"/>
          </a:xfrm>
          <a:prstGeom prst="rect">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67" name="TextBox 66"/>
          <p:cNvSpPr txBox="1"/>
          <p:nvPr/>
        </p:nvSpPr>
        <p:spPr>
          <a:xfrm>
            <a:off x="6237716" y="2876490"/>
            <a:ext cx="1382284" cy="400110"/>
          </a:xfrm>
          <a:prstGeom prst="rect">
            <a:avLst/>
          </a:prstGeom>
          <a:noFill/>
        </p:spPr>
        <p:txBody>
          <a:bodyPr wrap="none" rtlCol="0">
            <a:spAutoFit/>
          </a:bodyPr>
          <a:lstStyle/>
          <a:p>
            <a:r>
              <a:rPr lang="en-US" dirty="0" smtClean="0"/>
              <a:t>pathway 4</a:t>
            </a:r>
            <a:endParaRPr lang="en-US" dirty="0"/>
          </a:p>
        </p:txBody>
      </p:sp>
      <p:sp>
        <p:nvSpPr>
          <p:cNvPr id="53" name="Rectangle 52"/>
          <p:cNvSpPr/>
          <p:nvPr/>
        </p:nvSpPr>
        <p:spPr bwMode="auto">
          <a:xfrm>
            <a:off x="6172200" y="5410200"/>
            <a:ext cx="1447800" cy="381000"/>
          </a:xfrm>
          <a:prstGeom prst="rect">
            <a:avLst/>
          </a:prstGeom>
          <a:solidFill>
            <a:srgbClr val="0000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8" name="TextBox 27"/>
          <p:cNvSpPr txBox="1"/>
          <p:nvPr/>
        </p:nvSpPr>
        <p:spPr>
          <a:xfrm>
            <a:off x="2172102" y="2494808"/>
            <a:ext cx="1082974" cy="400110"/>
          </a:xfrm>
          <a:prstGeom prst="rect">
            <a:avLst/>
          </a:prstGeom>
          <a:noFill/>
        </p:spPr>
        <p:txBody>
          <a:bodyPr wrap="none" rtlCol="0">
            <a:spAutoFit/>
          </a:bodyPr>
          <a:lstStyle/>
          <a:p>
            <a:r>
              <a:rPr lang="en-US" dirty="0" smtClean="0">
                <a:solidFill>
                  <a:schemeClr val="bg1">
                    <a:lumMod val="95000"/>
                  </a:schemeClr>
                </a:solidFill>
              </a:rPr>
              <a:t>Locus 1</a:t>
            </a:r>
            <a:endParaRPr lang="en-US" dirty="0">
              <a:solidFill>
                <a:schemeClr val="bg1">
                  <a:lumMod val="95000"/>
                </a:schemeClr>
              </a:solidFill>
            </a:endParaRPr>
          </a:p>
        </p:txBody>
      </p:sp>
      <p:sp>
        <p:nvSpPr>
          <p:cNvPr id="29" name="TextBox 28"/>
          <p:cNvSpPr txBox="1"/>
          <p:nvPr/>
        </p:nvSpPr>
        <p:spPr>
          <a:xfrm>
            <a:off x="2999540" y="4234048"/>
            <a:ext cx="1082974" cy="400110"/>
          </a:xfrm>
          <a:prstGeom prst="rect">
            <a:avLst/>
          </a:prstGeom>
          <a:noFill/>
        </p:spPr>
        <p:txBody>
          <a:bodyPr wrap="none" rtlCol="0">
            <a:spAutoFit/>
          </a:bodyPr>
          <a:lstStyle/>
          <a:p>
            <a:r>
              <a:rPr lang="en-US" dirty="0" smtClean="0">
                <a:solidFill>
                  <a:schemeClr val="bg1">
                    <a:lumMod val="95000"/>
                  </a:schemeClr>
                </a:solidFill>
              </a:rPr>
              <a:t>Locus 2</a:t>
            </a:r>
            <a:endParaRPr lang="en-US" dirty="0">
              <a:solidFill>
                <a:schemeClr val="bg1">
                  <a:lumMod val="95000"/>
                </a:schemeClr>
              </a:solidFill>
            </a:endParaRPr>
          </a:p>
        </p:txBody>
      </p:sp>
      <p:sp>
        <p:nvSpPr>
          <p:cNvPr id="30" name="TextBox 29"/>
          <p:cNvSpPr txBox="1"/>
          <p:nvPr/>
        </p:nvSpPr>
        <p:spPr>
          <a:xfrm>
            <a:off x="2320018" y="6076890"/>
            <a:ext cx="1082974" cy="400110"/>
          </a:xfrm>
          <a:prstGeom prst="rect">
            <a:avLst/>
          </a:prstGeom>
          <a:noFill/>
        </p:spPr>
        <p:txBody>
          <a:bodyPr wrap="none" rtlCol="0">
            <a:spAutoFit/>
          </a:bodyPr>
          <a:lstStyle/>
          <a:p>
            <a:r>
              <a:rPr lang="en-US" dirty="0" smtClean="0">
                <a:solidFill>
                  <a:schemeClr val="bg1">
                    <a:lumMod val="95000"/>
                  </a:schemeClr>
                </a:solidFill>
              </a:rPr>
              <a:t>Locus 3</a:t>
            </a:r>
            <a:endParaRPr lang="en-US" dirty="0">
              <a:solidFill>
                <a:schemeClr val="bg1">
                  <a:lumMod val="95000"/>
                </a:schemeClr>
              </a:solidFill>
            </a:endParaRPr>
          </a:p>
        </p:txBody>
      </p:sp>
      <p:sp>
        <p:nvSpPr>
          <p:cNvPr id="31" name="TextBox 30"/>
          <p:cNvSpPr txBox="1"/>
          <p:nvPr/>
        </p:nvSpPr>
        <p:spPr>
          <a:xfrm>
            <a:off x="6373864" y="5380328"/>
            <a:ext cx="1082974" cy="400110"/>
          </a:xfrm>
          <a:prstGeom prst="rect">
            <a:avLst/>
          </a:prstGeom>
          <a:noFill/>
        </p:spPr>
        <p:txBody>
          <a:bodyPr wrap="none" rtlCol="0">
            <a:spAutoFit/>
          </a:bodyPr>
          <a:lstStyle/>
          <a:p>
            <a:r>
              <a:rPr lang="en-US" dirty="0" smtClean="0">
                <a:solidFill>
                  <a:schemeClr val="bg1">
                    <a:lumMod val="95000"/>
                  </a:schemeClr>
                </a:solidFill>
              </a:rPr>
              <a:t>Locus 4</a:t>
            </a:r>
            <a:endParaRPr lang="en-US" dirty="0">
              <a:solidFill>
                <a:schemeClr val="bg1">
                  <a:lumMod val="95000"/>
                </a:schemeClr>
              </a:solidFill>
            </a:endParaRPr>
          </a:p>
        </p:txBody>
      </p:sp>
    </p:spTree>
    <p:extLst>
      <p:ext uri="{BB962C8B-B14F-4D97-AF65-F5344CB8AC3E}">
        <p14:creationId xmlns:p14="http://schemas.microsoft.com/office/powerpoint/2010/main" val="89258210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bwMode="auto">
          <a:xfrm>
            <a:off x="3124200" y="1447800"/>
            <a:ext cx="5638800" cy="1143000"/>
          </a:xfrm>
          <a:prstGeom prst="rect">
            <a:avLst/>
          </a:prstGeom>
          <a:noFill/>
          <a:ln w="9525">
            <a:noFill/>
            <a:miter lim="800000"/>
            <a:headEnd/>
            <a:tailEnd/>
          </a:ln>
        </p:spPr>
        <p:txBody>
          <a:bodyPr anchor="ctr">
            <a:prstTxWarp prst="textNoShape">
              <a:avLst/>
            </a:prstTxWarp>
          </a:bodyPr>
          <a:lstStyle/>
          <a:p>
            <a:pPr algn="ctr"/>
            <a:r>
              <a:rPr lang="en-US" sz="4400" dirty="0" smtClean="0">
                <a:solidFill>
                  <a:schemeClr val="tx2"/>
                </a:solidFill>
                <a:latin typeface="Arial"/>
                <a:ea typeface="Trebuchet MS" charset="0"/>
                <a:cs typeface="Arial"/>
              </a:rPr>
              <a:t>One reason we select </a:t>
            </a:r>
            <a:r>
              <a:rPr lang="en-US" sz="4400" i="1" dirty="0" smtClean="0">
                <a:solidFill>
                  <a:schemeClr val="tx2"/>
                </a:solidFill>
                <a:latin typeface="Arial"/>
                <a:ea typeface="Trebuchet MS" charset="0"/>
                <a:cs typeface="Arial"/>
              </a:rPr>
              <a:t>IL6ST</a:t>
            </a:r>
            <a:r>
              <a:rPr lang="en-US" sz="4400" dirty="0" smtClean="0">
                <a:solidFill>
                  <a:schemeClr val="tx2"/>
                </a:solidFill>
                <a:latin typeface="Arial"/>
                <a:ea typeface="Trebuchet MS" charset="0"/>
                <a:cs typeface="Arial"/>
              </a:rPr>
              <a:t> is because of IL6-related genes at other RA risk loci</a:t>
            </a:r>
            <a:endParaRPr lang="en-US" sz="4400" dirty="0">
              <a:solidFill>
                <a:schemeClr val="tx2"/>
              </a:solidFill>
              <a:latin typeface="Arial"/>
              <a:ea typeface="Trebuchet MS" charset="0"/>
              <a:cs typeface="Arial"/>
            </a:endParaRPr>
          </a:p>
        </p:txBody>
      </p:sp>
      <p:pic>
        <p:nvPicPr>
          <p:cNvPr id="10" name="Picture 9"/>
          <p:cNvPicPr>
            <a:picLocks noChangeAspect="1"/>
          </p:cNvPicPr>
          <p:nvPr/>
        </p:nvPicPr>
        <p:blipFill rotWithShape="1">
          <a:blip r:embed="rId2" cstate="print">
            <a:extLst>
              <a:ext uri="{28A0092B-C50C-407E-A947-70E740481C1C}">
                <a14:useLocalDpi xmlns:a14="http://schemas.microsoft.com/office/drawing/2010/main"/>
              </a:ext>
            </a:extLst>
          </a:blip>
          <a:srcRect r="62141"/>
          <a:stretch/>
        </p:blipFill>
        <p:spPr>
          <a:xfrm>
            <a:off x="304801" y="1358900"/>
            <a:ext cx="2514600" cy="5575300"/>
          </a:xfrm>
          <a:prstGeom prst="rect">
            <a:avLst/>
          </a:prstGeom>
        </p:spPr>
      </p:pic>
      <p:sp>
        <p:nvSpPr>
          <p:cNvPr id="2" name="5-Point Star 1"/>
          <p:cNvSpPr/>
          <p:nvPr/>
        </p:nvSpPr>
        <p:spPr bwMode="auto">
          <a:xfrm>
            <a:off x="304800" y="2438400"/>
            <a:ext cx="457200" cy="457200"/>
          </a:xfrm>
          <a:prstGeom prst="star5">
            <a:avLst/>
          </a:prstGeom>
          <a:solidFill>
            <a:srgbClr val="FFFC8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7" name="5-Point Star 16"/>
          <p:cNvSpPr/>
          <p:nvPr/>
        </p:nvSpPr>
        <p:spPr bwMode="auto">
          <a:xfrm>
            <a:off x="1981200" y="3200400"/>
            <a:ext cx="457200" cy="457200"/>
          </a:xfrm>
          <a:prstGeom prst="star5">
            <a:avLst/>
          </a:prstGeom>
          <a:solidFill>
            <a:srgbClr val="FFFC8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8" name="5-Point Star 17"/>
          <p:cNvSpPr/>
          <p:nvPr/>
        </p:nvSpPr>
        <p:spPr bwMode="auto">
          <a:xfrm>
            <a:off x="1905000" y="4419600"/>
            <a:ext cx="457200" cy="457200"/>
          </a:xfrm>
          <a:prstGeom prst="star5">
            <a:avLst/>
          </a:prstGeom>
          <a:solidFill>
            <a:srgbClr val="FFFC8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19" name="5-Point Star 18"/>
          <p:cNvSpPr/>
          <p:nvPr/>
        </p:nvSpPr>
        <p:spPr bwMode="auto">
          <a:xfrm>
            <a:off x="914400" y="5791200"/>
            <a:ext cx="457200" cy="457200"/>
          </a:xfrm>
          <a:prstGeom prst="star5">
            <a:avLst/>
          </a:prstGeom>
          <a:solidFill>
            <a:srgbClr val="FFFC8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dirty="0">
              <a:ln>
                <a:noFill/>
              </a:ln>
              <a:solidFill>
                <a:schemeClr val="tx1"/>
              </a:solidFill>
              <a:effectLst/>
              <a:latin typeface="Arial" charset="0"/>
              <a:ea typeface="ＭＳ Ｐゴシック" charset="-128"/>
              <a:cs typeface="ＭＳ Ｐゴシック" charset="-128"/>
            </a:endParaRPr>
          </a:p>
        </p:txBody>
      </p:sp>
      <p:grpSp>
        <p:nvGrpSpPr>
          <p:cNvPr id="4" name="Group 3"/>
          <p:cNvGrpSpPr/>
          <p:nvPr/>
        </p:nvGrpSpPr>
        <p:grpSpPr>
          <a:xfrm>
            <a:off x="3657600" y="4495800"/>
            <a:ext cx="4876800" cy="1384995"/>
            <a:chOff x="4104038" y="5244405"/>
            <a:chExt cx="4876800" cy="1384995"/>
          </a:xfrm>
        </p:grpSpPr>
        <p:sp>
          <p:nvSpPr>
            <p:cNvPr id="3" name="TextBox 2"/>
            <p:cNvSpPr txBox="1"/>
            <p:nvPr/>
          </p:nvSpPr>
          <p:spPr>
            <a:xfrm>
              <a:off x="4104038" y="5244405"/>
              <a:ext cx="4876800" cy="1384995"/>
            </a:xfrm>
            <a:prstGeom prst="rect">
              <a:avLst/>
            </a:prstGeom>
            <a:solidFill>
              <a:schemeClr val="bg1">
                <a:lumMod val="85000"/>
              </a:schemeClr>
            </a:solidFill>
            <a:ln>
              <a:solidFill>
                <a:srgbClr val="404040"/>
              </a:solidFill>
            </a:ln>
          </p:spPr>
          <p:txBody>
            <a:bodyPr wrap="square" rtlCol="0">
              <a:spAutoFit/>
            </a:bodyPr>
            <a:lstStyle/>
            <a:p>
              <a:r>
                <a:rPr lang="en-US" sz="2800" dirty="0" smtClean="0"/>
                <a:t>SNPs near genes are associated with risk of RA, and two with missense SNPs</a:t>
              </a:r>
              <a:endParaRPr lang="en-US" sz="2800" dirty="0"/>
            </a:p>
          </p:txBody>
        </p:sp>
        <p:sp>
          <p:nvSpPr>
            <p:cNvPr id="20" name="5-Point Star 19"/>
            <p:cNvSpPr/>
            <p:nvPr/>
          </p:nvSpPr>
          <p:spPr bwMode="auto">
            <a:xfrm>
              <a:off x="8382000" y="5334000"/>
              <a:ext cx="457200" cy="457200"/>
            </a:xfrm>
            <a:prstGeom prst="star5">
              <a:avLst/>
            </a:prstGeom>
            <a:solidFill>
              <a:srgbClr val="FFFC8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dirty="0">
                <a:ln>
                  <a:noFill/>
                </a:ln>
                <a:solidFill>
                  <a:schemeClr val="tx1"/>
                </a:solidFill>
                <a:effectLst/>
                <a:latin typeface="Arial" charset="0"/>
                <a:ea typeface="ＭＳ Ｐゴシック" charset="-128"/>
                <a:cs typeface="ＭＳ Ｐゴシック" charset="-128"/>
              </a:endParaRPr>
            </a:p>
          </p:txBody>
        </p:sp>
      </p:grpSp>
    </p:spTree>
    <p:extLst>
      <p:ext uri="{BB962C8B-B14F-4D97-AF65-F5344CB8AC3E}">
        <p14:creationId xmlns:p14="http://schemas.microsoft.com/office/powerpoint/2010/main" val="1314005045"/>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ppt_x</p:attrName>
                                        </p:attrNameLst>
                                      </p:cBhvr>
                                      <p:tavLst>
                                        <p:tav tm="0">
                                          <p:val>
                                            <p:strVal val="#ppt_x-#ppt_w*1.125000"/>
                                          </p:val>
                                        </p:tav>
                                        <p:tav tm="100000">
                                          <p:val>
                                            <p:strVal val="#ppt_x"/>
                                          </p:val>
                                        </p:tav>
                                      </p:tavLst>
                                    </p:anim>
                                    <p:animEffect transition="in" filter="wipe(right)">
                                      <p:cBhvr>
                                        <p:cTn id="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bwMode="auto">
          <a:xfrm>
            <a:off x="228600" y="76200"/>
            <a:ext cx="8686800" cy="1143000"/>
          </a:xfrm>
          <a:prstGeom prst="rect">
            <a:avLst/>
          </a:prstGeom>
          <a:noFill/>
          <a:ln w="9525">
            <a:noFill/>
            <a:miter lim="800000"/>
            <a:headEnd/>
            <a:tailEnd/>
          </a:ln>
        </p:spPr>
        <p:txBody>
          <a:bodyPr anchor="ctr">
            <a:prstTxWarp prst="textNoShape">
              <a:avLst/>
            </a:prstTxWarp>
          </a:bodyPr>
          <a:lstStyle/>
          <a:p>
            <a:pPr algn="ctr"/>
            <a:r>
              <a:rPr lang="en-US" sz="3600" dirty="0" smtClean="0">
                <a:solidFill>
                  <a:schemeClr val="tx2"/>
                </a:solidFill>
                <a:latin typeface="Arial"/>
                <a:ea typeface="Trebuchet MS" charset="0"/>
                <a:cs typeface="Arial"/>
              </a:rPr>
              <a:t>One example of a computational method: </a:t>
            </a:r>
            <a:r>
              <a:rPr lang="en-US" sz="3600" i="1" dirty="0" smtClean="0">
                <a:solidFill>
                  <a:schemeClr val="tx2"/>
                </a:solidFill>
                <a:latin typeface="Arial"/>
                <a:ea typeface="Trebuchet MS" charset="0"/>
                <a:cs typeface="Arial"/>
              </a:rPr>
              <a:t>DAPPLE (protein-protein interactions)</a:t>
            </a:r>
            <a:endParaRPr lang="en-US" sz="3600" i="1" dirty="0">
              <a:solidFill>
                <a:schemeClr val="tx2"/>
              </a:solidFill>
              <a:latin typeface="Arial"/>
              <a:ea typeface="Trebuchet MS" charset="0"/>
              <a:cs typeface="Arial"/>
            </a:endParaRPr>
          </a:p>
        </p:txBody>
      </p:sp>
      <p:sp>
        <p:nvSpPr>
          <p:cNvPr id="51" name="Line 31"/>
          <p:cNvSpPr>
            <a:spLocks noChangeShapeType="1"/>
          </p:cNvSpPr>
          <p:nvPr/>
        </p:nvSpPr>
        <p:spPr bwMode="auto">
          <a:xfrm>
            <a:off x="457200" y="12954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9" name="TextBox 28"/>
          <p:cNvSpPr txBox="1"/>
          <p:nvPr/>
        </p:nvSpPr>
        <p:spPr>
          <a:xfrm>
            <a:off x="4793794" y="6199806"/>
            <a:ext cx="3711272" cy="369332"/>
          </a:xfrm>
          <a:prstGeom prst="rect">
            <a:avLst/>
          </a:prstGeom>
          <a:noFill/>
        </p:spPr>
        <p:txBody>
          <a:bodyPr wrap="none" rtlCol="0">
            <a:spAutoFit/>
          </a:bodyPr>
          <a:lstStyle/>
          <a:p>
            <a:r>
              <a:rPr lang="en-US" sz="1800" dirty="0" err="1" smtClean="0">
                <a:latin typeface="Arial"/>
                <a:cs typeface="Arial"/>
              </a:rPr>
              <a:t>Rossin</a:t>
            </a:r>
            <a:r>
              <a:rPr lang="en-US" sz="1800" dirty="0" smtClean="0">
                <a:latin typeface="Arial"/>
                <a:cs typeface="Arial"/>
              </a:rPr>
              <a:t> et al (2011) </a:t>
            </a:r>
            <a:r>
              <a:rPr lang="en-US" sz="1800" i="1" dirty="0" err="1" smtClean="0">
                <a:latin typeface="Arial"/>
                <a:cs typeface="Arial"/>
              </a:rPr>
              <a:t>PLoS</a:t>
            </a:r>
            <a:r>
              <a:rPr lang="en-US" sz="1800" i="1" dirty="0" smtClean="0">
                <a:latin typeface="Arial"/>
                <a:cs typeface="Arial"/>
              </a:rPr>
              <a:t> Genetics</a:t>
            </a:r>
            <a:endParaRPr lang="en-US" sz="1800" dirty="0">
              <a:latin typeface="Arial"/>
              <a:cs typeface="Arial"/>
            </a:endParaRPr>
          </a:p>
        </p:txBody>
      </p:sp>
      <p:pic>
        <p:nvPicPr>
          <p:cNvPr id="4" name="Picture 3" descr="DAPPLE.tiff"/>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1516505"/>
            <a:ext cx="9144000" cy="4427095"/>
          </a:xfrm>
          <a:prstGeom prst="rect">
            <a:avLst/>
          </a:prstGeom>
        </p:spPr>
      </p:pic>
    </p:spTree>
    <p:extLst>
      <p:ext uri="{BB962C8B-B14F-4D97-AF65-F5344CB8AC3E}">
        <p14:creationId xmlns:p14="http://schemas.microsoft.com/office/powerpoint/2010/main" val="424222656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bwMode="auto">
          <a:xfrm>
            <a:off x="228600" y="76200"/>
            <a:ext cx="8686800" cy="1143000"/>
          </a:xfrm>
          <a:prstGeom prst="rect">
            <a:avLst/>
          </a:prstGeom>
          <a:noFill/>
          <a:ln w="9525">
            <a:noFill/>
            <a:miter lim="800000"/>
            <a:headEnd/>
            <a:tailEnd/>
          </a:ln>
        </p:spPr>
        <p:txBody>
          <a:bodyPr anchor="ctr">
            <a:prstTxWarp prst="textNoShape">
              <a:avLst/>
            </a:prstTxWarp>
          </a:bodyPr>
          <a:lstStyle/>
          <a:p>
            <a:pPr algn="ctr"/>
            <a:r>
              <a:rPr lang="en-US" sz="3600" dirty="0" smtClean="0">
                <a:solidFill>
                  <a:schemeClr val="tx2"/>
                </a:solidFill>
                <a:latin typeface="Arial"/>
                <a:ea typeface="Trebuchet MS" charset="0"/>
                <a:cs typeface="Arial"/>
              </a:rPr>
              <a:t>One example of a computational method: </a:t>
            </a:r>
            <a:r>
              <a:rPr lang="en-US" sz="3600" i="1" dirty="0" smtClean="0">
                <a:solidFill>
                  <a:schemeClr val="tx2"/>
                </a:solidFill>
                <a:latin typeface="Arial"/>
                <a:ea typeface="Trebuchet MS" charset="0"/>
                <a:cs typeface="Arial"/>
              </a:rPr>
              <a:t>DAPPLE (protein-protein interactions)</a:t>
            </a:r>
            <a:endParaRPr lang="en-US" sz="3600" i="1" dirty="0">
              <a:solidFill>
                <a:schemeClr val="tx2"/>
              </a:solidFill>
              <a:latin typeface="Arial"/>
              <a:ea typeface="Trebuchet MS" charset="0"/>
              <a:cs typeface="Arial"/>
            </a:endParaRPr>
          </a:p>
        </p:txBody>
      </p:sp>
      <p:sp>
        <p:nvSpPr>
          <p:cNvPr id="51" name="Line 31"/>
          <p:cNvSpPr>
            <a:spLocks noChangeShapeType="1"/>
          </p:cNvSpPr>
          <p:nvPr/>
        </p:nvSpPr>
        <p:spPr bwMode="auto">
          <a:xfrm>
            <a:off x="457200" y="12954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pic>
        <p:nvPicPr>
          <p:cNvPr id="28" name="Picture 27" descr="ppi2.tiff"/>
          <p:cNvPicPr>
            <a:picLocks noChangeAspect="1"/>
          </p:cNvPicPr>
          <p:nvPr/>
        </p:nvPicPr>
        <p:blipFill>
          <a:blip r:embed="rId2" cstate="print">
            <a:extLst>
              <a:ext uri="{28A0092B-C50C-407E-A947-70E740481C1C}">
                <a14:useLocalDpi xmlns:a14="http://schemas.microsoft.com/office/drawing/2010/main"/>
              </a:ext>
            </a:extLst>
          </a:blip>
          <a:srcRect l="5932" t="2295" r="46458" b="1675"/>
          <a:stretch>
            <a:fillRect/>
          </a:stretch>
        </p:blipFill>
        <p:spPr>
          <a:xfrm>
            <a:off x="381000" y="1447800"/>
            <a:ext cx="4353534" cy="4748377"/>
          </a:xfrm>
          <a:prstGeom prst="rect">
            <a:avLst/>
          </a:prstGeom>
        </p:spPr>
      </p:pic>
      <p:sp>
        <p:nvSpPr>
          <p:cNvPr id="29" name="TextBox 28"/>
          <p:cNvSpPr txBox="1"/>
          <p:nvPr/>
        </p:nvSpPr>
        <p:spPr>
          <a:xfrm>
            <a:off x="4793794" y="6199806"/>
            <a:ext cx="3711272" cy="369332"/>
          </a:xfrm>
          <a:prstGeom prst="rect">
            <a:avLst/>
          </a:prstGeom>
          <a:noFill/>
        </p:spPr>
        <p:txBody>
          <a:bodyPr wrap="none" rtlCol="0">
            <a:spAutoFit/>
          </a:bodyPr>
          <a:lstStyle/>
          <a:p>
            <a:r>
              <a:rPr lang="en-US" sz="1800" dirty="0" err="1" smtClean="0">
                <a:latin typeface="Arial"/>
                <a:cs typeface="Arial"/>
              </a:rPr>
              <a:t>Rossin</a:t>
            </a:r>
            <a:r>
              <a:rPr lang="en-US" sz="1800" dirty="0" smtClean="0">
                <a:latin typeface="Arial"/>
                <a:cs typeface="Arial"/>
              </a:rPr>
              <a:t> et al (2011) </a:t>
            </a:r>
            <a:r>
              <a:rPr lang="en-US" sz="1800" i="1" dirty="0" err="1" smtClean="0">
                <a:latin typeface="Arial"/>
                <a:cs typeface="Arial"/>
              </a:rPr>
              <a:t>PLoS</a:t>
            </a:r>
            <a:r>
              <a:rPr lang="en-US" sz="1800" i="1" dirty="0" smtClean="0">
                <a:latin typeface="Arial"/>
                <a:cs typeface="Arial"/>
              </a:rPr>
              <a:t> Genetics</a:t>
            </a:r>
            <a:endParaRPr lang="en-US" sz="1800" dirty="0">
              <a:latin typeface="Arial"/>
              <a:cs typeface="Arial"/>
            </a:endParaRPr>
          </a:p>
        </p:txBody>
      </p:sp>
      <p:pic>
        <p:nvPicPr>
          <p:cNvPr id="2" name="Picture 1" descr="table.tiff"/>
          <p:cNvPicPr>
            <a:picLocks noChangeAspect="1"/>
          </p:cNvPicPr>
          <p:nvPr/>
        </p:nvPicPr>
        <p:blipFill rotWithShape="1">
          <a:blip r:embed="rId3" cstate="print">
            <a:extLst>
              <a:ext uri="{28A0092B-C50C-407E-A947-70E740481C1C}">
                <a14:useLocalDpi xmlns:a14="http://schemas.microsoft.com/office/drawing/2010/main"/>
              </a:ext>
            </a:extLst>
          </a:blip>
          <a:srcRect t="16227" r="55000" b="2304"/>
          <a:stretch/>
        </p:blipFill>
        <p:spPr>
          <a:xfrm>
            <a:off x="4837724" y="2743200"/>
            <a:ext cx="4114800" cy="3124200"/>
          </a:xfrm>
          <a:prstGeom prst="rect">
            <a:avLst/>
          </a:prstGeom>
        </p:spPr>
      </p:pic>
      <p:sp>
        <p:nvSpPr>
          <p:cNvPr id="7" name="TextBox 6"/>
          <p:cNvSpPr txBox="1"/>
          <p:nvPr/>
        </p:nvSpPr>
        <p:spPr>
          <a:xfrm>
            <a:off x="5181600" y="1783458"/>
            <a:ext cx="3505200" cy="707886"/>
          </a:xfrm>
          <a:prstGeom prst="rect">
            <a:avLst/>
          </a:prstGeom>
          <a:solidFill>
            <a:schemeClr val="bg1">
              <a:lumMod val="85000"/>
            </a:schemeClr>
          </a:solidFill>
          <a:ln>
            <a:solidFill>
              <a:schemeClr val="tx1">
                <a:lumMod val="85000"/>
                <a:lumOff val="15000"/>
              </a:schemeClr>
            </a:solidFill>
          </a:ln>
        </p:spPr>
        <p:txBody>
          <a:bodyPr wrap="square" rtlCol="0">
            <a:spAutoFit/>
          </a:bodyPr>
          <a:lstStyle/>
          <a:p>
            <a:r>
              <a:rPr lang="en-US" dirty="0" smtClean="0">
                <a:solidFill>
                  <a:srgbClr val="0000FF"/>
                </a:solidFill>
              </a:rPr>
              <a:t>T cells </a:t>
            </a:r>
            <a:r>
              <a:rPr lang="en-US" dirty="0" smtClean="0"/>
              <a:t>are important in RA pathogenesis</a:t>
            </a:r>
            <a:endParaRPr lang="en-US" dirty="0"/>
          </a:p>
        </p:txBody>
      </p:sp>
    </p:spTree>
    <p:extLst>
      <p:ext uri="{BB962C8B-B14F-4D97-AF65-F5344CB8AC3E}">
        <p14:creationId xmlns:p14="http://schemas.microsoft.com/office/powerpoint/2010/main" val="221341737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bwMode="auto">
          <a:xfrm>
            <a:off x="228600" y="76200"/>
            <a:ext cx="8686800" cy="1143000"/>
          </a:xfrm>
          <a:prstGeom prst="rect">
            <a:avLst/>
          </a:prstGeom>
          <a:noFill/>
          <a:ln w="9525">
            <a:noFill/>
            <a:miter lim="800000"/>
            <a:headEnd/>
            <a:tailEnd/>
          </a:ln>
        </p:spPr>
        <p:txBody>
          <a:bodyPr anchor="ctr">
            <a:prstTxWarp prst="textNoShape">
              <a:avLst/>
            </a:prstTxWarp>
          </a:bodyPr>
          <a:lstStyle/>
          <a:p>
            <a:pPr algn="ctr"/>
            <a:r>
              <a:rPr lang="en-US" sz="3600" dirty="0" smtClean="0">
                <a:solidFill>
                  <a:schemeClr val="tx2"/>
                </a:solidFill>
                <a:latin typeface="Arial"/>
                <a:ea typeface="Trebuchet MS" charset="0"/>
                <a:cs typeface="Arial"/>
              </a:rPr>
              <a:t>Another example of a computational method: </a:t>
            </a:r>
            <a:r>
              <a:rPr lang="en-US" sz="3600" i="1" dirty="0" smtClean="0">
                <a:solidFill>
                  <a:schemeClr val="tx2"/>
                </a:solidFill>
                <a:latin typeface="Arial"/>
                <a:ea typeface="Trebuchet MS" charset="0"/>
                <a:cs typeface="Arial"/>
              </a:rPr>
              <a:t>epigenetic marks and GWAS</a:t>
            </a:r>
            <a:endParaRPr lang="en-US" sz="3600" i="1" dirty="0">
              <a:solidFill>
                <a:schemeClr val="tx2"/>
              </a:solidFill>
              <a:latin typeface="Arial"/>
              <a:ea typeface="Trebuchet MS" charset="0"/>
              <a:cs typeface="Arial"/>
            </a:endParaRPr>
          </a:p>
        </p:txBody>
      </p:sp>
      <p:sp>
        <p:nvSpPr>
          <p:cNvPr id="51" name="Line 31"/>
          <p:cNvSpPr>
            <a:spLocks noChangeShapeType="1"/>
          </p:cNvSpPr>
          <p:nvPr/>
        </p:nvSpPr>
        <p:spPr bwMode="auto">
          <a:xfrm>
            <a:off x="457200" y="12954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9" name="TextBox 28"/>
          <p:cNvSpPr txBox="1"/>
          <p:nvPr/>
        </p:nvSpPr>
        <p:spPr>
          <a:xfrm>
            <a:off x="4793794" y="6199806"/>
            <a:ext cx="3845411" cy="369332"/>
          </a:xfrm>
          <a:prstGeom prst="rect">
            <a:avLst/>
          </a:prstGeom>
          <a:noFill/>
        </p:spPr>
        <p:txBody>
          <a:bodyPr wrap="none" rtlCol="0">
            <a:spAutoFit/>
          </a:bodyPr>
          <a:lstStyle/>
          <a:p>
            <a:r>
              <a:rPr lang="en-US" sz="1800" dirty="0" err="1" smtClean="0">
                <a:latin typeface="Arial"/>
                <a:cs typeface="Arial"/>
              </a:rPr>
              <a:t>Trynka</a:t>
            </a:r>
            <a:r>
              <a:rPr lang="en-US" sz="1800" dirty="0" smtClean="0">
                <a:latin typeface="Arial"/>
                <a:cs typeface="Arial"/>
              </a:rPr>
              <a:t> et al (2013) </a:t>
            </a:r>
            <a:r>
              <a:rPr lang="en-US" sz="1800" i="1" dirty="0" smtClean="0">
                <a:latin typeface="Arial"/>
                <a:cs typeface="Arial"/>
              </a:rPr>
              <a:t>Nature Genetics</a:t>
            </a:r>
            <a:endParaRPr lang="en-US" sz="1800" dirty="0">
              <a:latin typeface="Arial"/>
              <a:cs typeface="Arial"/>
            </a:endParaRPr>
          </a:p>
        </p:txBody>
      </p:sp>
      <p:pic>
        <p:nvPicPr>
          <p:cNvPr id="3" name="Picture 2" descr="chip.tiff"/>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1473200"/>
            <a:ext cx="9144000" cy="3895788"/>
          </a:xfrm>
          <a:prstGeom prst="rect">
            <a:avLst/>
          </a:prstGeom>
        </p:spPr>
      </p:pic>
      <p:grpSp>
        <p:nvGrpSpPr>
          <p:cNvPr id="4" name="Group 3"/>
          <p:cNvGrpSpPr/>
          <p:nvPr/>
        </p:nvGrpSpPr>
        <p:grpSpPr>
          <a:xfrm>
            <a:off x="304800" y="3733800"/>
            <a:ext cx="3276600" cy="2536686"/>
            <a:chOff x="304800" y="3733800"/>
            <a:chExt cx="3276600" cy="2536686"/>
          </a:xfrm>
        </p:grpSpPr>
        <p:sp>
          <p:nvSpPr>
            <p:cNvPr id="6" name="TextBox 5"/>
            <p:cNvSpPr txBox="1"/>
            <p:nvPr/>
          </p:nvSpPr>
          <p:spPr>
            <a:xfrm>
              <a:off x="304800" y="5562600"/>
              <a:ext cx="3276600" cy="707886"/>
            </a:xfrm>
            <a:prstGeom prst="rect">
              <a:avLst/>
            </a:prstGeom>
            <a:solidFill>
              <a:schemeClr val="bg1">
                <a:lumMod val="85000"/>
              </a:schemeClr>
            </a:solidFill>
            <a:ln>
              <a:solidFill>
                <a:schemeClr val="tx1">
                  <a:lumMod val="85000"/>
                  <a:lumOff val="15000"/>
                </a:schemeClr>
              </a:solidFill>
            </a:ln>
          </p:spPr>
          <p:txBody>
            <a:bodyPr wrap="square" rtlCol="0">
              <a:spAutoFit/>
            </a:bodyPr>
            <a:lstStyle/>
            <a:p>
              <a:r>
                <a:rPr lang="en-US" dirty="0" smtClean="0">
                  <a:solidFill>
                    <a:srgbClr val="000000"/>
                  </a:solidFill>
                </a:rPr>
                <a:t>Many SNPs are in LD with the index SNP…</a:t>
              </a:r>
              <a:endParaRPr lang="en-US" dirty="0">
                <a:solidFill>
                  <a:srgbClr val="000000"/>
                </a:solidFill>
              </a:endParaRPr>
            </a:p>
          </p:txBody>
        </p:sp>
        <p:sp>
          <p:nvSpPr>
            <p:cNvPr id="2" name="Oval 1"/>
            <p:cNvSpPr/>
            <p:nvPr/>
          </p:nvSpPr>
          <p:spPr bwMode="auto">
            <a:xfrm>
              <a:off x="1676400" y="3733800"/>
              <a:ext cx="1371600" cy="457200"/>
            </a:xfrm>
            <a:prstGeom prst="ellipse">
              <a:avLst/>
            </a:prstGeom>
            <a:solidFill>
              <a:srgbClr val="FFFF00">
                <a:alpha val="22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grpSp>
      <p:sp>
        <p:nvSpPr>
          <p:cNvPr id="10" name="TextBox 9"/>
          <p:cNvSpPr txBox="1"/>
          <p:nvPr/>
        </p:nvSpPr>
        <p:spPr>
          <a:xfrm>
            <a:off x="4267200" y="5410200"/>
            <a:ext cx="3276600" cy="707886"/>
          </a:xfrm>
          <a:prstGeom prst="rect">
            <a:avLst/>
          </a:prstGeom>
          <a:solidFill>
            <a:schemeClr val="bg1">
              <a:lumMod val="85000"/>
            </a:schemeClr>
          </a:solidFill>
          <a:ln>
            <a:solidFill>
              <a:schemeClr val="tx1">
                <a:lumMod val="85000"/>
                <a:lumOff val="15000"/>
              </a:schemeClr>
            </a:solidFill>
          </a:ln>
        </p:spPr>
        <p:txBody>
          <a:bodyPr wrap="square" rtlCol="0">
            <a:spAutoFit/>
          </a:bodyPr>
          <a:lstStyle/>
          <a:p>
            <a:r>
              <a:rPr lang="en-US" dirty="0" smtClean="0">
                <a:solidFill>
                  <a:srgbClr val="000000"/>
                </a:solidFill>
              </a:rPr>
              <a:t>…but only one is in a cell-specific chromatin mark!</a:t>
            </a:r>
            <a:endParaRPr lang="en-US" dirty="0">
              <a:solidFill>
                <a:srgbClr val="000000"/>
              </a:solidFill>
            </a:endParaRPr>
          </a:p>
        </p:txBody>
      </p:sp>
      <p:sp>
        <p:nvSpPr>
          <p:cNvPr id="11" name="Oval 10"/>
          <p:cNvSpPr/>
          <p:nvPr/>
        </p:nvSpPr>
        <p:spPr bwMode="auto">
          <a:xfrm>
            <a:off x="5257800" y="2590800"/>
            <a:ext cx="762000" cy="457200"/>
          </a:xfrm>
          <a:prstGeom prst="ellipse">
            <a:avLst/>
          </a:prstGeom>
          <a:solidFill>
            <a:srgbClr val="FFFF00">
              <a:alpha val="22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2" name="TextBox 11"/>
          <p:cNvSpPr txBox="1"/>
          <p:nvPr/>
        </p:nvSpPr>
        <p:spPr>
          <a:xfrm>
            <a:off x="3850450" y="1393124"/>
            <a:ext cx="4953000" cy="707886"/>
          </a:xfrm>
          <a:prstGeom prst="rect">
            <a:avLst/>
          </a:prstGeom>
          <a:solidFill>
            <a:srgbClr val="FCC1A8"/>
          </a:solidFill>
          <a:ln>
            <a:solidFill>
              <a:schemeClr val="tx1">
                <a:lumMod val="85000"/>
                <a:lumOff val="15000"/>
              </a:schemeClr>
            </a:solidFill>
          </a:ln>
        </p:spPr>
        <p:txBody>
          <a:bodyPr wrap="square" rtlCol="0">
            <a:spAutoFit/>
          </a:bodyPr>
          <a:lstStyle/>
          <a:p>
            <a:r>
              <a:rPr lang="en-US" i="1" dirty="0" smtClean="0">
                <a:solidFill>
                  <a:srgbClr val="000000"/>
                </a:solidFill>
              </a:rPr>
              <a:t>For a given disease, are there more SNPs in chromatin peaks in one cell type?</a:t>
            </a:r>
            <a:endParaRPr lang="en-US" i="1" dirty="0">
              <a:solidFill>
                <a:srgbClr val="000000"/>
              </a:solidFill>
            </a:endParaRPr>
          </a:p>
        </p:txBody>
      </p:sp>
    </p:spTree>
    <p:extLst>
      <p:ext uri="{BB962C8B-B14F-4D97-AF65-F5344CB8AC3E}">
        <p14:creationId xmlns:p14="http://schemas.microsoft.com/office/powerpoint/2010/main" val="2193307728"/>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2179530" y="1493774"/>
            <a:ext cx="4665556" cy="4665556"/>
          </a:xfrm>
          <a:prstGeom prst="ellipse">
            <a:avLst/>
          </a:prstGeom>
          <a:solidFill>
            <a:srgbClr val="D9D9D9"/>
          </a:solidFill>
          <a:ln w="254000" cap="flat" cmpd="sng" algn="ctr">
            <a:solidFill>
              <a:schemeClr val="accent2">
                <a:lumMod val="60000"/>
                <a:lumOff val="40000"/>
              </a:schemeClr>
            </a:solidFill>
            <a:prstDash val="solid"/>
            <a:round/>
            <a:headEnd type="none" w="med" len="med"/>
            <a:tailEnd type="none" w="med" len="med"/>
          </a:ln>
          <a:effectLst>
            <a:outerShdw blurRad="50800" dist="139700" dir="4200000" algn="br">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3724820" y="197796"/>
            <a:ext cx="1630324" cy="646331"/>
          </a:xfrm>
          <a:prstGeom prst="rect">
            <a:avLst/>
          </a:prstGeom>
          <a:noFill/>
        </p:spPr>
        <p:txBody>
          <a:bodyPr wrap="none" rtlCol="0">
            <a:spAutoFit/>
          </a:bodyPr>
          <a:lstStyle/>
          <a:p>
            <a:r>
              <a:rPr lang="en-US" sz="3600" i="1" dirty="0" smtClean="0">
                <a:latin typeface="Calibri"/>
                <a:cs typeface="Calibri"/>
              </a:rPr>
              <a:t>Patient</a:t>
            </a:r>
            <a:endParaRPr lang="en-US" sz="3600" i="1" dirty="0">
              <a:latin typeface="Calibri"/>
              <a:cs typeface="Calibri"/>
            </a:endParaRPr>
          </a:p>
        </p:txBody>
      </p:sp>
      <p:pic>
        <p:nvPicPr>
          <p:cNvPr id="15" name="Picture 14" descr="PatientComplaintHandlingSoftwar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481833" y="907078"/>
            <a:ext cx="2116299" cy="1407194"/>
          </a:xfrm>
          <a:prstGeom prst="rect">
            <a:avLst/>
          </a:prstGeom>
        </p:spPr>
      </p:pic>
      <p:sp>
        <p:nvSpPr>
          <p:cNvPr id="6" name="TextBox 5"/>
          <p:cNvSpPr txBox="1"/>
          <p:nvPr/>
        </p:nvSpPr>
        <p:spPr>
          <a:xfrm>
            <a:off x="2561290" y="3239869"/>
            <a:ext cx="3962401" cy="1200329"/>
          </a:xfrm>
          <a:prstGeom prst="rect">
            <a:avLst/>
          </a:prstGeom>
          <a:noFill/>
          <a:effectLst/>
        </p:spPr>
        <p:txBody>
          <a:bodyPr wrap="square" rtlCol="0">
            <a:spAutoFit/>
          </a:bodyPr>
          <a:lstStyle/>
          <a:p>
            <a:pPr algn="ctr"/>
            <a:r>
              <a:rPr lang="en-US" sz="3600" i="1" dirty="0" smtClean="0">
                <a:solidFill>
                  <a:schemeClr val="accent2">
                    <a:lumMod val="60000"/>
                    <a:lumOff val="40000"/>
                  </a:schemeClr>
                </a:solidFill>
                <a:latin typeface="Calibri"/>
                <a:cs typeface="Calibri"/>
              </a:rPr>
              <a:t>Primer on human genetics</a:t>
            </a:r>
            <a:endParaRPr lang="en-US" sz="3600" i="1" dirty="0">
              <a:solidFill>
                <a:schemeClr val="accent2">
                  <a:lumMod val="60000"/>
                  <a:lumOff val="40000"/>
                </a:schemeClr>
              </a:solidFill>
              <a:latin typeface="Calibri"/>
              <a:cs typeface="Calibri"/>
            </a:endParaRP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hip2.tiff"/>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50900" y="0"/>
            <a:ext cx="7426766" cy="6858000"/>
          </a:xfrm>
          <a:prstGeom prst="rect">
            <a:avLst/>
          </a:prstGeom>
        </p:spPr>
      </p:pic>
      <p:sp>
        <p:nvSpPr>
          <p:cNvPr id="29" name="TextBox 28"/>
          <p:cNvSpPr txBox="1"/>
          <p:nvPr/>
        </p:nvSpPr>
        <p:spPr>
          <a:xfrm>
            <a:off x="35169" y="5933831"/>
            <a:ext cx="3888935" cy="923330"/>
          </a:xfrm>
          <a:prstGeom prst="rect">
            <a:avLst/>
          </a:prstGeom>
          <a:solidFill>
            <a:schemeClr val="bg1"/>
          </a:solidFill>
        </p:spPr>
        <p:txBody>
          <a:bodyPr wrap="none" rtlCol="0">
            <a:spAutoFit/>
          </a:bodyPr>
          <a:lstStyle/>
          <a:p>
            <a:r>
              <a:rPr lang="en-US" sz="1800" dirty="0" err="1" smtClean="0">
                <a:latin typeface="Arial"/>
                <a:cs typeface="Arial"/>
              </a:rPr>
              <a:t>Trynka</a:t>
            </a:r>
            <a:r>
              <a:rPr lang="en-US" sz="1800" dirty="0" smtClean="0">
                <a:latin typeface="Arial"/>
                <a:cs typeface="Arial"/>
              </a:rPr>
              <a:t> et al (2013) </a:t>
            </a:r>
            <a:r>
              <a:rPr lang="en-US" sz="1800" i="1" dirty="0" smtClean="0">
                <a:latin typeface="Arial"/>
                <a:cs typeface="Arial"/>
              </a:rPr>
              <a:t>Nature Genetics</a:t>
            </a:r>
          </a:p>
          <a:p>
            <a:endParaRPr lang="en-US" sz="1800" i="1" dirty="0">
              <a:latin typeface="Arial"/>
              <a:cs typeface="Arial"/>
            </a:endParaRPr>
          </a:p>
          <a:p>
            <a:endParaRPr lang="en-US" sz="1800" dirty="0">
              <a:latin typeface="Arial"/>
              <a:cs typeface="Arial"/>
            </a:endParaRPr>
          </a:p>
        </p:txBody>
      </p:sp>
      <p:grpSp>
        <p:nvGrpSpPr>
          <p:cNvPr id="9" name="Group 8"/>
          <p:cNvGrpSpPr/>
          <p:nvPr/>
        </p:nvGrpSpPr>
        <p:grpSpPr>
          <a:xfrm>
            <a:off x="6553200" y="2057400"/>
            <a:ext cx="2514600" cy="1088886"/>
            <a:chOff x="6553200" y="2057400"/>
            <a:chExt cx="2514600" cy="1088886"/>
          </a:xfrm>
        </p:grpSpPr>
        <p:sp>
          <p:nvSpPr>
            <p:cNvPr id="4" name="TextBox 3"/>
            <p:cNvSpPr txBox="1"/>
            <p:nvPr/>
          </p:nvSpPr>
          <p:spPr>
            <a:xfrm>
              <a:off x="6553200" y="2438400"/>
              <a:ext cx="2514600" cy="707886"/>
            </a:xfrm>
            <a:prstGeom prst="rect">
              <a:avLst/>
            </a:prstGeom>
            <a:solidFill>
              <a:schemeClr val="bg1">
                <a:lumMod val="85000"/>
              </a:schemeClr>
            </a:solidFill>
            <a:ln>
              <a:solidFill>
                <a:schemeClr val="tx1">
                  <a:lumMod val="85000"/>
                  <a:lumOff val="15000"/>
                </a:schemeClr>
              </a:solidFill>
            </a:ln>
          </p:spPr>
          <p:txBody>
            <a:bodyPr wrap="square" rtlCol="0">
              <a:spAutoFit/>
            </a:bodyPr>
            <a:lstStyle/>
            <a:p>
              <a:r>
                <a:rPr lang="en-US" dirty="0" smtClean="0">
                  <a:solidFill>
                    <a:srgbClr val="0000FF"/>
                  </a:solidFill>
                </a:rPr>
                <a:t>CD4+ </a:t>
              </a:r>
              <a:r>
                <a:rPr lang="en-US" dirty="0" err="1" smtClean="0">
                  <a:solidFill>
                    <a:srgbClr val="0000FF"/>
                  </a:solidFill>
                </a:rPr>
                <a:t>Treg</a:t>
              </a:r>
              <a:r>
                <a:rPr lang="en-US" dirty="0" smtClean="0">
                  <a:solidFill>
                    <a:srgbClr val="0000FF"/>
                  </a:solidFill>
                </a:rPr>
                <a:t> cells </a:t>
              </a:r>
              <a:r>
                <a:rPr lang="en-US" dirty="0" smtClean="0"/>
                <a:t>are important in RA</a:t>
              </a:r>
              <a:endParaRPr lang="en-US" dirty="0"/>
            </a:p>
          </p:txBody>
        </p:sp>
        <p:cxnSp>
          <p:nvCxnSpPr>
            <p:cNvPr id="5" name="Straight Arrow Connector 4"/>
            <p:cNvCxnSpPr/>
            <p:nvPr/>
          </p:nvCxnSpPr>
          <p:spPr bwMode="auto">
            <a:xfrm flipH="1" flipV="1">
              <a:off x="7467600" y="2057400"/>
              <a:ext cx="304800" cy="3048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grpSp>
    </p:spTree>
    <p:extLst>
      <p:ext uri="{BB962C8B-B14F-4D97-AF65-F5344CB8AC3E}">
        <p14:creationId xmlns:p14="http://schemas.microsoft.com/office/powerpoint/2010/main" val="4015085578"/>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bwMode="auto">
          <a:xfrm>
            <a:off x="228600" y="76200"/>
            <a:ext cx="8686800" cy="1143000"/>
          </a:xfrm>
          <a:prstGeom prst="rect">
            <a:avLst/>
          </a:prstGeom>
          <a:noFill/>
          <a:ln w="9525">
            <a:noFill/>
            <a:miter lim="800000"/>
            <a:headEnd/>
            <a:tailEnd/>
          </a:ln>
        </p:spPr>
        <p:txBody>
          <a:bodyPr anchor="ctr">
            <a:prstTxWarp prst="textNoShape">
              <a:avLst/>
            </a:prstTxWarp>
          </a:bodyPr>
          <a:lstStyle/>
          <a:p>
            <a:pPr algn="ctr"/>
            <a:r>
              <a:rPr lang="en-US" sz="3600" dirty="0" smtClean="0">
                <a:solidFill>
                  <a:schemeClr val="tx2"/>
                </a:solidFill>
                <a:latin typeface="Arial"/>
                <a:ea typeface="Trebuchet MS" charset="0"/>
                <a:cs typeface="Arial"/>
              </a:rPr>
              <a:t>IBD paper used these approaches</a:t>
            </a:r>
            <a:endParaRPr lang="en-US" sz="3600" i="1" dirty="0">
              <a:solidFill>
                <a:schemeClr val="tx2"/>
              </a:solidFill>
              <a:latin typeface="Arial"/>
              <a:ea typeface="Trebuchet MS" charset="0"/>
              <a:cs typeface="Arial"/>
            </a:endParaRPr>
          </a:p>
        </p:txBody>
      </p:sp>
      <p:sp>
        <p:nvSpPr>
          <p:cNvPr id="51" name="Line 31"/>
          <p:cNvSpPr>
            <a:spLocks noChangeShapeType="1"/>
          </p:cNvSpPr>
          <p:nvPr/>
        </p:nvSpPr>
        <p:spPr bwMode="auto">
          <a:xfrm>
            <a:off x="457200" y="11430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9" name="TextBox 28"/>
          <p:cNvSpPr txBox="1"/>
          <p:nvPr/>
        </p:nvSpPr>
        <p:spPr>
          <a:xfrm>
            <a:off x="5642525" y="6199806"/>
            <a:ext cx="2891875" cy="369332"/>
          </a:xfrm>
          <a:prstGeom prst="rect">
            <a:avLst/>
          </a:prstGeom>
          <a:noFill/>
        </p:spPr>
        <p:txBody>
          <a:bodyPr wrap="none" rtlCol="0">
            <a:spAutoFit/>
          </a:bodyPr>
          <a:lstStyle/>
          <a:p>
            <a:r>
              <a:rPr lang="en-US" sz="1800" dirty="0" err="1" smtClean="0">
                <a:latin typeface="Arial"/>
                <a:cs typeface="Arial"/>
              </a:rPr>
              <a:t>Jostins</a:t>
            </a:r>
            <a:r>
              <a:rPr lang="en-US" sz="1800" dirty="0" smtClean="0">
                <a:latin typeface="Arial"/>
                <a:cs typeface="Arial"/>
              </a:rPr>
              <a:t> et al (2012) </a:t>
            </a:r>
            <a:r>
              <a:rPr lang="en-US" sz="1800" i="1" dirty="0" smtClean="0">
                <a:latin typeface="Arial"/>
                <a:cs typeface="Arial"/>
              </a:rPr>
              <a:t>Nature</a:t>
            </a:r>
            <a:endParaRPr lang="en-US" sz="1800" dirty="0">
              <a:latin typeface="Arial"/>
              <a:cs typeface="Arial"/>
            </a:endParaRPr>
          </a:p>
        </p:txBody>
      </p:sp>
      <p:pic>
        <p:nvPicPr>
          <p:cNvPr id="2" name="Picture 1" descr="IBD.tiff"/>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1943100"/>
            <a:ext cx="9144000" cy="2961464"/>
          </a:xfrm>
          <a:prstGeom prst="rect">
            <a:avLst/>
          </a:prstGeom>
        </p:spPr>
      </p:pic>
      <p:sp>
        <p:nvSpPr>
          <p:cNvPr id="4" name="TextBox 3"/>
          <p:cNvSpPr txBox="1"/>
          <p:nvPr/>
        </p:nvSpPr>
        <p:spPr>
          <a:xfrm>
            <a:off x="1371600" y="5105400"/>
            <a:ext cx="4572000" cy="707886"/>
          </a:xfrm>
          <a:prstGeom prst="rect">
            <a:avLst/>
          </a:prstGeom>
          <a:solidFill>
            <a:schemeClr val="bg1">
              <a:lumMod val="85000"/>
            </a:schemeClr>
          </a:solidFill>
          <a:ln>
            <a:solidFill>
              <a:schemeClr val="tx1">
                <a:lumMod val="85000"/>
                <a:lumOff val="15000"/>
              </a:schemeClr>
            </a:solidFill>
          </a:ln>
        </p:spPr>
        <p:txBody>
          <a:bodyPr wrap="square" rtlCol="0">
            <a:spAutoFit/>
          </a:bodyPr>
          <a:lstStyle/>
          <a:p>
            <a:r>
              <a:rPr lang="en-US" dirty="0" smtClean="0">
                <a:solidFill>
                  <a:srgbClr val="FF0000"/>
                </a:solidFill>
              </a:rPr>
              <a:t>Dendritic cells </a:t>
            </a:r>
            <a:r>
              <a:rPr lang="en-US" dirty="0" smtClean="0"/>
              <a:t>and </a:t>
            </a:r>
            <a:r>
              <a:rPr lang="en-US" dirty="0" smtClean="0">
                <a:solidFill>
                  <a:srgbClr val="0000FF"/>
                </a:solidFill>
              </a:rPr>
              <a:t>CD4+ T cells </a:t>
            </a:r>
            <a:r>
              <a:rPr lang="en-US" dirty="0" smtClean="0"/>
              <a:t>are important in IBD pathogenesis</a:t>
            </a:r>
            <a:endParaRPr lang="en-US" dirty="0"/>
          </a:p>
        </p:txBody>
      </p:sp>
      <p:cxnSp>
        <p:nvCxnSpPr>
          <p:cNvPr id="6" name="Straight Arrow Connector 5"/>
          <p:cNvCxnSpPr/>
          <p:nvPr/>
        </p:nvCxnSpPr>
        <p:spPr bwMode="auto">
          <a:xfrm flipH="1" flipV="1">
            <a:off x="1524000" y="4343400"/>
            <a:ext cx="152400" cy="6096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0" name="Straight Arrow Connector 9"/>
          <p:cNvCxnSpPr/>
          <p:nvPr/>
        </p:nvCxnSpPr>
        <p:spPr bwMode="auto">
          <a:xfrm flipH="1" flipV="1">
            <a:off x="2969846" y="4249615"/>
            <a:ext cx="916354" cy="779585"/>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Tree>
    <p:extLst>
      <p:ext uri="{BB962C8B-B14F-4D97-AF65-F5344CB8AC3E}">
        <p14:creationId xmlns:p14="http://schemas.microsoft.com/office/powerpoint/2010/main" val="164930366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Line 5"/>
          <p:cNvSpPr>
            <a:spLocks noChangeShapeType="1"/>
          </p:cNvSpPr>
          <p:nvPr/>
        </p:nvSpPr>
        <p:spPr bwMode="auto">
          <a:xfrm>
            <a:off x="457200" y="10668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3557" name="Rectangle 4"/>
          <p:cNvSpPr>
            <a:spLocks noGrp="1" noChangeArrowheads="1"/>
          </p:cNvSpPr>
          <p:nvPr>
            <p:ph type="title"/>
          </p:nvPr>
        </p:nvSpPr>
        <p:spPr>
          <a:xfrm>
            <a:off x="381000" y="0"/>
            <a:ext cx="8458200" cy="1143000"/>
          </a:xfrm>
        </p:spPr>
        <p:txBody>
          <a:bodyPr/>
          <a:lstStyle/>
          <a:p>
            <a:pPr eaLnBrk="1" hangingPunct="1"/>
            <a:r>
              <a:rPr lang="en-US" dirty="0" smtClean="0">
                <a:latin typeface="Arial"/>
                <a:cs typeface="Arial"/>
              </a:rPr>
              <a:t>Five approaches</a:t>
            </a:r>
          </a:p>
        </p:txBody>
      </p:sp>
      <p:sp>
        <p:nvSpPr>
          <p:cNvPr id="23556" name="Content Placeholder 6"/>
          <p:cNvSpPr>
            <a:spLocks noGrp="1"/>
          </p:cNvSpPr>
          <p:nvPr>
            <p:ph idx="1"/>
          </p:nvPr>
        </p:nvSpPr>
        <p:spPr>
          <a:xfrm>
            <a:off x="381000" y="1219200"/>
            <a:ext cx="8382000" cy="4114800"/>
          </a:xfrm>
        </p:spPr>
        <p:txBody>
          <a:bodyPr/>
          <a:lstStyle/>
          <a:p>
            <a:pPr marL="514350" indent="-514350">
              <a:buAutoNum type="arabicParenBoth"/>
            </a:pPr>
            <a:r>
              <a:rPr lang="en-US" dirty="0" smtClean="0">
                <a:solidFill>
                  <a:schemeClr val="bg1">
                    <a:lumMod val="85000"/>
                  </a:schemeClr>
                </a:solidFill>
                <a:latin typeface="Arial"/>
                <a:ea typeface="Trebuchet MS" charset="0"/>
                <a:cs typeface="Arial"/>
              </a:rPr>
              <a:t> Straightforward annotation – </a:t>
            </a:r>
            <a:r>
              <a:rPr lang="en-US" i="1" dirty="0" smtClean="0">
                <a:solidFill>
                  <a:schemeClr val="bg1">
                    <a:lumMod val="85000"/>
                  </a:schemeClr>
                </a:solidFill>
                <a:latin typeface="Arial"/>
                <a:ea typeface="Trebuchet MS" charset="0"/>
                <a:cs typeface="Arial"/>
              </a:rPr>
              <a:t>obvious functional allele in LD with GWAS hit?</a:t>
            </a:r>
          </a:p>
          <a:p>
            <a:pPr marL="514350" indent="-514350">
              <a:buAutoNum type="arabicParenBoth"/>
            </a:pPr>
            <a:r>
              <a:rPr lang="en-US" dirty="0" smtClean="0">
                <a:solidFill>
                  <a:srgbClr val="D9D9D9"/>
                </a:solidFill>
                <a:latin typeface="Arial"/>
                <a:ea typeface="Trebuchet MS" charset="0"/>
                <a:cs typeface="Arial"/>
              </a:rPr>
              <a:t> Integration across loci – </a:t>
            </a:r>
            <a:r>
              <a:rPr lang="en-US" i="1" dirty="0" smtClean="0">
                <a:solidFill>
                  <a:srgbClr val="D9D9D9"/>
                </a:solidFill>
                <a:latin typeface="Arial"/>
                <a:ea typeface="Trebuchet MS" charset="0"/>
                <a:cs typeface="Arial"/>
              </a:rPr>
              <a:t>patterns derived from all loci together?</a:t>
            </a:r>
          </a:p>
          <a:p>
            <a:pPr marL="514350" indent="-514350">
              <a:buAutoNum type="arabicParenBoth"/>
            </a:pPr>
            <a:r>
              <a:rPr lang="en-US" dirty="0">
                <a:solidFill>
                  <a:srgbClr val="000000"/>
                </a:solidFill>
                <a:latin typeface="Arial"/>
                <a:ea typeface="Trebuchet MS" charset="0"/>
                <a:cs typeface="Arial"/>
              </a:rPr>
              <a:t> </a:t>
            </a:r>
            <a:r>
              <a:rPr lang="en-US" dirty="0" smtClean="0">
                <a:latin typeface="Arial"/>
                <a:ea typeface="Trebuchet MS" charset="0"/>
                <a:cs typeface="Arial"/>
              </a:rPr>
              <a:t>Regional </a:t>
            </a:r>
            <a:r>
              <a:rPr lang="en-US" dirty="0" err="1" smtClean="0">
                <a:latin typeface="Arial"/>
                <a:ea typeface="Trebuchet MS" charset="0"/>
                <a:cs typeface="Arial"/>
              </a:rPr>
              <a:t>pleiotropy</a:t>
            </a:r>
            <a:r>
              <a:rPr lang="en-US" dirty="0" smtClean="0">
                <a:latin typeface="Arial"/>
                <a:ea typeface="Trebuchet MS" charset="0"/>
                <a:cs typeface="Arial"/>
              </a:rPr>
              <a:t> – </a:t>
            </a:r>
            <a:r>
              <a:rPr lang="en-US" i="1" dirty="0" smtClean="0">
                <a:latin typeface="Arial"/>
                <a:ea typeface="Trebuchet MS" charset="0"/>
                <a:cs typeface="Arial"/>
              </a:rPr>
              <a:t>other diseases or traits that share associated region?</a:t>
            </a:r>
          </a:p>
          <a:p>
            <a:pPr marL="514350" indent="-514350">
              <a:buFontTx/>
              <a:buAutoNum type="arabicParenBoth"/>
            </a:pPr>
            <a:r>
              <a:rPr lang="en-US" dirty="0" smtClean="0">
                <a:solidFill>
                  <a:srgbClr val="D9D9D9"/>
                </a:solidFill>
                <a:latin typeface="Arial"/>
                <a:ea typeface="Trebuchet MS" charset="0"/>
                <a:cs typeface="Arial"/>
              </a:rPr>
              <a:t> Allelic </a:t>
            </a:r>
            <a:r>
              <a:rPr lang="en-US" dirty="0" err="1" smtClean="0">
                <a:solidFill>
                  <a:srgbClr val="D9D9D9"/>
                </a:solidFill>
                <a:latin typeface="Arial"/>
                <a:ea typeface="Trebuchet MS" charset="0"/>
                <a:cs typeface="Arial"/>
              </a:rPr>
              <a:t>pleiotropy</a:t>
            </a:r>
            <a:r>
              <a:rPr lang="en-US" dirty="0">
                <a:solidFill>
                  <a:srgbClr val="D9D9D9"/>
                </a:solidFill>
                <a:ea typeface="Trebuchet MS" charset="0"/>
                <a:cs typeface="Arial"/>
              </a:rPr>
              <a:t> - </a:t>
            </a:r>
            <a:r>
              <a:rPr lang="en-US" i="1" dirty="0">
                <a:solidFill>
                  <a:srgbClr val="D9D9D9"/>
                </a:solidFill>
                <a:ea typeface="Trebuchet MS" charset="0"/>
                <a:cs typeface="Arial"/>
              </a:rPr>
              <a:t>other diseases or traits that share associated </a:t>
            </a:r>
            <a:r>
              <a:rPr lang="en-US" i="1" dirty="0" smtClean="0">
                <a:solidFill>
                  <a:srgbClr val="D9D9D9"/>
                </a:solidFill>
                <a:ea typeface="Trebuchet MS" charset="0"/>
                <a:cs typeface="Arial"/>
              </a:rPr>
              <a:t>allele?</a:t>
            </a:r>
            <a:endParaRPr lang="en-US" i="1" dirty="0" smtClean="0">
              <a:solidFill>
                <a:srgbClr val="D9D9D9"/>
              </a:solidFill>
              <a:latin typeface="Arial"/>
              <a:ea typeface="Trebuchet MS" charset="0"/>
              <a:cs typeface="Arial"/>
            </a:endParaRPr>
          </a:p>
          <a:p>
            <a:pPr marL="514350" indent="-514350">
              <a:buAutoNum type="arabicParenBoth"/>
            </a:pPr>
            <a:r>
              <a:rPr lang="en-US" dirty="0">
                <a:solidFill>
                  <a:srgbClr val="D9D9D9"/>
                </a:solidFill>
                <a:latin typeface="Arial"/>
                <a:ea typeface="Trebuchet MS" charset="0"/>
                <a:cs typeface="Arial"/>
              </a:rPr>
              <a:t> </a:t>
            </a:r>
            <a:r>
              <a:rPr lang="en-US" dirty="0" smtClean="0">
                <a:solidFill>
                  <a:srgbClr val="D9D9D9"/>
                </a:solidFill>
                <a:latin typeface="Arial"/>
                <a:ea typeface="Trebuchet MS" charset="0"/>
                <a:cs typeface="Arial"/>
              </a:rPr>
              <a:t>Allelic series – </a:t>
            </a:r>
            <a:r>
              <a:rPr lang="en-US" i="1" dirty="0" smtClean="0">
                <a:solidFill>
                  <a:srgbClr val="D9D9D9"/>
                </a:solidFill>
                <a:latin typeface="Arial"/>
                <a:ea typeface="Trebuchet MS" charset="0"/>
                <a:cs typeface="Arial"/>
              </a:rPr>
              <a:t>multiple alleles (from common to rare) that influence trait? </a:t>
            </a:r>
          </a:p>
        </p:txBody>
      </p:sp>
    </p:spTree>
    <p:extLst>
      <p:ext uri="{BB962C8B-B14F-4D97-AF65-F5344CB8AC3E}">
        <p14:creationId xmlns:p14="http://schemas.microsoft.com/office/powerpoint/2010/main" val="426341169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Straight Connector 18"/>
          <p:cNvCxnSpPr/>
          <p:nvPr/>
        </p:nvCxnSpPr>
        <p:spPr>
          <a:xfrm>
            <a:off x="484094" y="2689412"/>
            <a:ext cx="805927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44068" y="1801905"/>
            <a:ext cx="851647" cy="1138773"/>
          </a:xfrm>
          <a:prstGeom prst="rect">
            <a:avLst/>
          </a:prstGeom>
          <a:noFill/>
        </p:spPr>
        <p:txBody>
          <a:bodyPr wrap="square" rtlCol="0">
            <a:spAutoFit/>
          </a:bodyPr>
          <a:lstStyle/>
          <a:p>
            <a:pPr algn="ctr"/>
            <a:r>
              <a:rPr kumimoji="1" lang="en-US" altLang="ja-JP" sz="2000" dirty="0" smtClean="0">
                <a:solidFill>
                  <a:srgbClr val="0000FF"/>
                </a:solidFill>
                <a:latin typeface="+mj-ea"/>
                <a:ea typeface="+mj-ea"/>
              </a:rPr>
              <a:t>SNP1</a:t>
            </a:r>
          </a:p>
          <a:p>
            <a:pPr algn="ctr"/>
            <a:r>
              <a:rPr kumimoji="1" lang="en-US" altLang="ja-JP" sz="2000" dirty="0" smtClean="0">
                <a:solidFill>
                  <a:srgbClr val="0000FF"/>
                </a:solidFill>
                <a:latin typeface="+mj-ea"/>
                <a:ea typeface="+mj-ea"/>
              </a:rPr>
              <a:t>|</a:t>
            </a:r>
          </a:p>
          <a:p>
            <a:pPr algn="ctr"/>
            <a:r>
              <a:rPr kumimoji="1" lang="en-US" altLang="ja-JP" sz="2800" dirty="0" smtClean="0">
                <a:solidFill>
                  <a:srgbClr val="0000FF"/>
                </a:solidFill>
                <a:latin typeface="+mj-ea"/>
                <a:ea typeface="+mj-ea"/>
              </a:rPr>
              <a:t>×</a:t>
            </a:r>
            <a:endParaRPr kumimoji="1" lang="ja-JP" altLang="en-US" sz="2800">
              <a:solidFill>
                <a:srgbClr val="0000FF"/>
              </a:solidFill>
              <a:latin typeface="+mj-ea"/>
              <a:ea typeface="+mj-ea"/>
            </a:endParaRPr>
          </a:p>
        </p:txBody>
      </p:sp>
      <p:sp>
        <p:nvSpPr>
          <p:cNvPr id="21" name="TextBox 20"/>
          <p:cNvSpPr txBox="1"/>
          <p:nvPr/>
        </p:nvSpPr>
        <p:spPr>
          <a:xfrm>
            <a:off x="1876609" y="1801905"/>
            <a:ext cx="851647" cy="1138773"/>
          </a:xfrm>
          <a:prstGeom prst="rect">
            <a:avLst/>
          </a:prstGeom>
          <a:noFill/>
        </p:spPr>
        <p:txBody>
          <a:bodyPr wrap="square" rtlCol="0">
            <a:spAutoFit/>
          </a:bodyPr>
          <a:lstStyle/>
          <a:p>
            <a:pPr algn="ctr"/>
            <a:r>
              <a:rPr kumimoji="1" lang="en-US" altLang="ja-JP" sz="2000" dirty="0" smtClean="0">
                <a:latin typeface="+mj-ea"/>
                <a:ea typeface="+mj-ea"/>
              </a:rPr>
              <a:t>SNP2</a:t>
            </a:r>
          </a:p>
          <a:p>
            <a:pPr algn="ctr"/>
            <a:r>
              <a:rPr kumimoji="1" lang="en-US" altLang="ja-JP" sz="2000" dirty="0" smtClean="0">
                <a:latin typeface="+mj-ea"/>
                <a:ea typeface="+mj-ea"/>
              </a:rPr>
              <a:t>|</a:t>
            </a:r>
          </a:p>
          <a:p>
            <a:pPr algn="ctr"/>
            <a:r>
              <a:rPr kumimoji="1" lang="en-US" altLang="ja-JP" sz="2800" dirty="0" smtClean="0">
                <a:latin typeface="+mj-ea"/>
                <a:ea typeface="+mj-ea"/>
              </a:rPr>
              <a:t>×</a:t>
            </a:r>
            <a:endParaRPr kumimoji="1" lang="ja-JP" altLang="en-US" sz="2800">
              <a:latin typeface="+mj-ea"/>
              <a:ea typeface="+mj-ea"/>
            </a:endParaRPr>
          </a:p>
        </p:txBody>
      </p:sp>
      <p:sp>
        <p:nvSpPr>
          <p:cNvPr id="22" name="TextBox 21"/>
          <p:cNvSpPr txBox="1"/>
          <p:nvPr/>
        </p:nvSpPr>
        <p:spPr>
          <a:xfrm>
            <a:off x="3009150" y="1801905"/>
            <a:ext cx="851647" cy="1138773"/>
          </a:xfrm>
          <a:prstGeom prst="rect">
            <a:avLst/>
          </a:prstGeom>
          <a:noFill/>
        </p:spPr>
        <p:txBody>
          <a:bodyPr wrap="square" rtlCol="0">
            <a:spAutoFit/>
          </a:bodyPr>
          <a:lstStyle/>
          <a:p>
            <a:pPr algn="ctr"/>
            <a:r>
              <a:rPr kumimoji="1" lang="en-US" altLang="ja-JP" sz="2000" dirty="0" smtClean="0">
                <a:solidFill>
                  <a:srgbClr val="FF0000"/>
                </a:solidFill>
                <a:latin typeface="+mj-ea"/>
                <a:ea typeface="+mj-ea"/>
              </a:rPr>
              <a:t>SNP3</a:t>
            </a:r>
          </a:p>
          <a:p>
            <a:pPr algn="ctr"/>
            <a:r>
              <a:rPr kumimoji="1" lang="en-US" altLang="ja-JP" sz="2000" dirty="0" smtClean="0">
                <a:solidFill>
                  <a:srgbClr val="FF0000"/>
                </a:solidFill>
                <a:latin typeface="+mj-ea"/>
                <a:ea typeface="+mj-ea"/>
              </a:rPr>
              <a:t>|</a:t>
            </a:r>
          </a:p>
          <a:p>
            <a:pPr algn="ctr"/>
            <a:r>
              <a:rPr kumimoji="1" lang="en-US" altLang="ja-JP" sz="2800" dirty="0" smtClean="0">
                <a:solidFill>
                  <a:srgbClr val="FF0000"/>
                </a:solidFill>
                <a:latin typeface="+mj-ea"/>
                <a:ea typeface="+mj-ea"/>
              </a:rPr>
              <a:t>×</a:t>
            </a:r>
            <a:endParaRPr kumimoji="1" lang="ja-JP" altLang="en-US" sz="2800">
              <a:solidFill>
                <a:srgbClr val="FF0000"/>
              </a:solidFill>
              <a:latin typeface="+mj-ea"/>
              <a:ea typeface="+mj-ea"/>
            </a:endParaRPr>
          </a:p>
        </p:txBody>
      </p:sp>
      <p:sp>
        <p:nvSpPr>
          <p:cNvPr id="23" name="TextBox 22"/>
          <p:cNvSpPr txBox="1"/>
          <p:nvPr/>
        </p:nvSpPr>
        <p:spPr>
          <a:xfrm>
            <a:off x="4141691" y="1801905"/>
            <a:ext cx="851647" cy="1138773"/>
          </a:xfrm>
          <a:prstGeom prst="rect">
            <a:avLst/>
          </a:prstGeom>
          <a:noFill/>
        </p:spPr>
        <p:txBody>
          <a:bodyPr wrap="square" rtlCol="0">
            <a:spAutoFit/>
          </a:bodyPr>
          <a:lstStyle/>
          <a:p>
            <a:pPr algn="ctr"/>
            <a:r>
              <a:rPr kumimoji="1" lang="en-US" altLang="ja-JP" sz="2000" dirty="0" smtClean="0">
                <a:latin typeface="+mj-ea"/>
                <a:ea typeface="+mj-ea"/>
              </a:rPr>
              <a:t>SNP4</a:t>
            </a:r>
          </a:p>
          <a:p>
            <a:pPr algn="ctr"/>
            <a:r>
              <a:rPr kumimoji="1" lang="en-US" altLang="ja-JP" sz="2000" dirty="0" smtClean="0">
                <a:latin typeface="+mj-ea"/>
                <a:ea typeface="+mj-ea"/>
              </a:rPr>
              <a:t>|</a:t>
            </a:r>
          </a:p>
          <a:p>
            <a:pPr algn="ctr"/>
            <a:r>
              <a:rPr kumimoji="1" lang="en-US" altLang="ja-JP" sz="2800" dirty="0" smtClean="0">
                <a:latin typeface="+mj-ea"/>
                <a:ea typeface="+mj-ea"/>
              </a:rPr>
              <a:t>×</a:t>
            </a:r>
            <a:endParaRPr kumimoji="1" lang="ja-JP" altLang="en-US" sz="2800">
              <a:latin typeface="+mj-ea"/>
              <a:ea typeface="+mj-ea"/>
            </a:endParaRPr>
          </a:p>
        </p:txBody>
      </p:sp>
      <p:sp>
        <p:nvSpPr>
          <p:cNvPr id="24" name="TextBox 23"/>
          <p:cNvSpPr txBox="1"/>
          <p:nvPr/>
        </p:nvSpPr>
        <p:spPr>
          <a:xfrm>
            <a:off x="5274232" y="1801905"/>
            <a:ext cx="851647" cy="1138773"/>
          </a:xfrm>
          <a:prstGeom prst="rect">
            <a:avLst/>
          </a:prstGeom>
          <a:noFill/>
        </p:spPr>
        <p:txBody>
          <a:bodyPr wrap="square" rtlCol="0">
            <a:spAutoFit/>
          </a:bodyPr>
          <a:lstStyle/>
          <a:p>
            <a:pPr algn="ctr"/>
            <a:r>
              <a:rPr kumimoji="1" lang="en-US" altLang="ja-JP" sz="2000" dirty="0" smtClean="0">
                <a:latin typeface="+mj-ea"/>
                <a:ea typeface="+mj-ea"/>
              </a:rPr>
              <a:t>SNP5</a:t>
            </a:r>
          </a:p>
          <a:p>
            <a:pPr algn="ctr"/>
            <a:r>
              <a:rPr kumimoji="1" lang="en-US" altLang="ja-JP" sz="2000" dirty="0" smtClean="0">
                <a:latin typeface="+mj-ea"/>
                <a:ea typeface="+mj-ea"/>
              </a:rPr>
              <a:t>|</a:t>
            </a:r>
          </a:p>
          <a:p>
            <a:pPr algn="ctr"/>
            <a:r>
              <a:rPr kumimoji="1" lang="en-US" altLang="ja-JP" sz="2800" dirty="0" smtClean="0">
                <a:latin typeface="+mj-ea"/>
                <a:ea typeface="+mj-ea"/>
              </a:rPr>
              <a:t>×</a:t>
            </a:r>
            <a:endParaRPr kumimoji="1" lang="ja-JP" altLang="en-US" sz="2800">
              <a:latin typeface="+mj-ea"/>
              <a:ea typeface="+mj-ea"/>
            </a:endParaRPr>
          </a:p>
        </p:txBody>
      </p:sp>
      <p:sp>
        <p:nvSpPr>
          <p:cNvPr id="25" name="TextBox 24"/>
          <p:cNvSpPr txBox="1"/>
          <p:nvPr/>
        </p:nvSpPr>
        <p:spPr>
          <a:xfrm>
            <a:off x="6406773" y="1801905"/>
            <a:ext cx="851647" cy="1138773"/>
          </a:xfrm>
          <a:prstGeom prst="rect">
            <a:avLst/>
          </a:prstGeom>
          <a:noFill/>
        </p:spPr>
        <p:txBody>
          <a:bodyPr wrap="square" rtlCol="0">
            <a:spAutoFit/>
          </a:bodyPr>
          <a:lstStyle/>
          <a:p>
            <a:pPr algn="ctr"/>
            <a:r>
              <a:rPr kumimoji="1" lang="en-US" altLang="ja-JP" sz="2000" dirty="0" smtClean="0">
                <a:solidFill>
                  <a:srgbClr val="009900"/>
                </a:solidFill>
                <a:latin typeface="+mj-ea"/>
                <a:ea typeface="+mj-ea"/>
              </a:rPr>
              <a:t>SNP6</a:t>
            </a:r>
          </a:p>
          <a:p>
            <a:pPr algn="ctr"/>
            <a:r>
              <a:rPr kumimoji="1" lang="en-US" altLang="ja-JP" sz="2000" dirty="0" smtClean="0">
                <a:solidFill>
                  <a:srgbClr val="009900"/>
                </a:solidFill>
                <a:latin typeface="+mj-ea"/>
                <a:ea typeface="+mj-ea"/>
              </a:rPr>
              <a:t>|</a:t>
            </a:r>
          </a:p>
          <a:p>
            <a:pPr algn="ctr"/>
            <a:r>
              <a:rPr kumimoji="1" lang="en-US" altLang="ja-JP" sz="2800" dirty="0" smtClean="0">
                <a:solidFill>
                  <a:srgbClr val="009900"/>
                </a:solidFill>
                <a:latin typeface="+mj-ea"/>
                <a:ea typeface="+mj-ea"/>
              </a:rPr>
              <a:t>×</a:t>
            </a:r>
            <a:endParaRPr kumimoji="1" lang="ja-JP" altLang="en-US" sz="2800">
              <a:solidFill>
                <a:srgbClr val="009900"/>
              </a:solidFill>
              <a:latin typeface="+mj-ea"/>
              <a:ea typeface="+mj-ea"/>
            </a:endParaRPr>
          </a:p>
        </p:txBody>
      </p:sp>
      <p:sp>
        <p:nvSpPr>
          <p:cNvPr id="26" name="TextBox 25"/>
          <p:cNvSpPr txBox="1"/>
          <p:nvPr/>
        </p:nvSpPr>
        <p:spPr>
          <a:xfrm>
            <a:off x="7539315" y="1801905"/>
            <a:ext cx="851647" cy="1138773"/>
          </a:xfrm>
          <a:prstGeom prst="rect">
            <a:avLst/>
          </a:prstGeom>
          <a:noFill/>
        </p:spPr>
        <p:txBody>
          <a:bodyPr wrap="square" rtlCol="0">
            <a:spAutoFit/>
          </a:bodyPr>
          <a:lstStyle/>
          <a:p>
            <a:pPr algn="ctr"/>
            <a:r>
              <a:rPr kumimoji="1" lang="en-US" altLang="ja-JP" sz="2000" dirty="0" smtClean="0">
                <a:latin typeface="+mj-ea"/>
                <a:ea typeface="+mj-ea"/>
              </a:rPr>
              <a:t>SNP7</a:t>
            </a:r>
          </a:p>
          <a:p>
            <a:pPr algn="ctr"/>
            <a:r>
              <a:rPr kumimoji="1" lang="en-US" altLang="ja-JP" sz="2000" dirty="0" smtClean="0">
                <a:latin typeface="+mj-ea"/>
                <a:ea typeface="+mj-ea"/>
              </a:rPr>
              <a:t>|</a:t>
            </a:r>
          </a:p>
          <a:p>
            <a:pPr algn="ctr"/>
            <a:r>
              <a:rPr kumimoji="1" lang="en-US" altLang="ja-JP" sz="2800" dirty="0" smtClean="0">
                <a:latin typeface="+mj-ea"/>
                <a:ea typeface="+mj-ea"/>
              </a:rPr>
              <a:t>×</a:t>
            </a:r>
            <a:endParaRPr kumimoji="1" lang="ja-JP" altLang="en-US" sz="2800">
              <a:latin typeface="+mj-ea"/>
              <a:ea typeface="+mj-ea"/>
            </a:endParaRPr>
          </a:p>
        </p:txBody>
      </p:sp>
      <p:sp>
        <p:nvSpPr>
          <p:cNvPr id="27" name="TextBox 26"/>
          <p:cNvSpPr txBox="1"/>
          <p:nvPr/>
        </p:nvSpPr>
        <p:spPr>
          <a:xfrm>
            <a:off x="327657" y="726140"/>
            <a:ext cx="1684023" cy="1015663"/>
          </a:xfrm>
          <a:prstGeom prst="rect">
            <a:avLst/>
          </a:prstGeom>
          <a:noFill/>
        </p:spPr>
        <p:txBody>
          <a:bodyPr wrap="square" rtlCol="0">
            <a:spAutoFit/>
          </a:bodyPr>
          <a:lstStyle/>
          <a:p>
            <a:pPr algn="ctr"/>
            <a:r>
              <a:rPr kumimoji="1" lang="en-US" altLang="ja-JP" sz="2000" dirty="0" smtClean="0">
                <a:solidFill>
                  <a:srgbClr val="0000FF"/>
                </a:solidFill>
                <a:latin typeface="+mj-ea"/>
                <a:ea typeface="+mj-ea"/>
              </a:rPr>
              <a:t>Top hit in </a:t>
            </a:r>
          </a:p>
          <a:p>
            <a:pPr algn="ctr"/>
            <a:r>
              <a:rPr kumimoji="1" lang="en-US" altLang="ja-JP" sz="2000" dirty="0" smtClean="0">
                <a:solidFill>
                  <a:srgbClr val="0000FF"/>
                </a:solidFill>
                <a:latin typeface="+mj-ea"/>
                <a:ea typeface="+mj-ea"/>
              </a:rPr>
              <a:t>Trait 1</a:t>
            </a:r>
          </a:p>
          <a:p>
            <a:pPr algn="ctr"/>
            <a:r>
              <a:rPr kumimoji="1" lang="en-US" altLang="ja-JP" sz="2000" dirty="0" smtClean="0">
                <a:solidFill>
                  <a:srgbClr val="0000FF"/>
                </a:solidFill>
                <a:latin typeface="+mj-ea"/>
                <a:ea typeface="+mj-ea"/>
              </a:rPr>
              <a:t>↓</a:t>
            </a:r>
            <a:endParaRPr kumimoji="1" lang="ja-JP" altLang="en-US" sz="2800">
              <a:solidFill>
                <a:srgbClr val="0000FF"/>
              </a:solidFill>
              <a:latin typeface="+mj-ea"/>
              <a:ea typeface="+mj-ea"/>
            </a:endParaRPr>
          </a:p>
        </p:txBody>
      </p:sp>
      <p:sp>
        <p:nvSpPr>
          <p:cNvPr id="28" name="Rectangle 27"/>
          <p:cNvSpPr/>
          <p:nvPr/>
        </p:nvSpPr>
        <p:spPr>
          <a:xfrm>
            <a:off x="986119" y="3137647"/>
            <a:ext cx="2648622" cy="98612"/>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Rectangle 28"/>
          <p:cNvSpPr/>
          <p:nvPr/>
        </p:nvSpPr>
        <p:spPr>
          <a:xfrm>
            <a:off x="5528311" y="3137647"/>
            <a:ext cx="2708910" cy="98612"/>
          </a:xfrm>
          <a:prstGeom prst="rect">
            <a:avLst/>
          </a:prstGeom>
          <a:solidFill>
            <a:srgbClr val="00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Rectangle 29"/>
          <p:cNvSpPr/>
          <p:nvPr/>
        </p:nvSpPr>
        <p:spPr>
          <a:xfrm>
            <a:off x="2868348" y="4141694"/>
            <a:ext cx="3742002" cy="98612"/>
          </a:xfrm>
          <a:prstGeom prst="rect">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TextBox 30"/>
          <p:cNvSpPr txBox="1"/>
          <p:nvPr/>
        </p:nvSpPr>
        <p:spPr>
          <a:xfrm>
            <a:off x="1371599" y="3316942"/>
            <a:ext cx="1898277" cy="400110"/>
          </a:xfrm>
          <a:prstGeom prst="rect">
            <a:avLst/>
          </a:prstGeom>
          <a:noFill/>
        </p:spPr>
        <p:txBody>
          <a:bodyPr wrap="square" rtlCol="0">
            <a:spAutoFit/>
          </a:bodyPr>
          <a:lstStyle/>
          <a:p>
            <a:pPr algn="ctr"/>
            <a:r>
              <a:rPr kumimoji="1" lang="en-US" altLang="ja-JP" sz="2000" dirty="0" smtClean="0">
                <a:latin typeface="Arial" pitchFamily="34" charset="0"/>
                <a:cs typeface="Arial" pitchFamily="34" charset="0"/>
              </a:rPr>
              <a:t>SNPs in LD</a:t>
            </a:r>
            <a:endParaRPr kumimoji="1" lang="ja-JP" altLang="en-US" sz="2000">
              <a:latin typeface="Arial" pitchFamily="34" charset="0"/>
              <a:cs typeface="Arial" pitchFamily="34" charset="0"/>
            </a:endParaRPr>
          </a:p>
        </p:txBody>
      </p:sp>
      <p:sp>
        <p:nvSpPr>
          <p:cNvPr id="34" name="TextBox 33"/>
          <p:cNvSpPr txBox="1"/>
          <p:nvPr/>
        </p:nvSpPr>
        <p:spPr>
          <a:xfrm>
            <a:off x="125506" y="0"/>
            <a:ext cx="8884023" cy="400110"/>
          </a:xfrm>
          <a:prstGeom prst="rect">
            <a:avLst/>
          </a:prstGeom>
          <a:noFill/>
        </p:spPr>
        <p:txBody>
          <a:bodyPr wrap="square" rtlCol="0">
            <a:spAutoFit/>
          </a:bodyPr>
          <a:lstStyle/>
          <a:p>
            <a:pPr marL="342900" indent="-342900" algn="ctr"/>
            <a:r>
              <a:rPr kumimoji="1" lang="en-US" altLang="ja-JP" sz="2000" b="1" dirty="0" smtClean="0">
                <a:latin typeface="Arial" pitchFamily="34" charset="0"/>
                <a:cs typeface="Arial" pitchFamily="34" charset="0"/>
              </a:rPr>
              <a:t>Region / Allele-based pleiotropy of RA risk loci for other GWAS traits</a:t>
            </a:r>
          </a:p>
        </p:txBody>
      </p:sp>
      <p:sp>
        <p:nvSpPr>
          <p:cNvPr id="35" name="TextBox 34"/>
          <p:cNvSpPr txBox="1"/>
          <p:nvPr/>
        </p:nvSpPr>
        <p:spPr>
          <a:xfrm>
            <a:off x="5898776" y="3343836"/>
            <a:ext cx="1898277" cy="400110"/>
          </a:xfrm>
          <a:prstGeom prst="rect">
            <a:avLst/>
          </a:prstGeom>
          <a:noFill/>
        </p:spPr>
        <p:txBody>
          <a:bodyPr wrap="square" rtlCol="0">
            <a:spAutoFit/>
          </a:bodyPr>
          <a:lstStyle/>
          <a:p>
            <a:pPr algn="ctr"/>
            <a:r>
              <a:rPr kumimoji="1" lang="en-US" altLang="ja-JP" sz="2000" dirty="0" smtClean="0">
                <a:latin typeface="Arial" pitchFamily="34" charset="0"/>
                <a:cs typeface="Arial" pitchFamily="34" charset="0"/>
              </a:rPr>
              <a:t>SNPs in LD</a:t>
            </a:r>
            <a:endParaRPr kumimoji="1" lang="ja-JP" altLang="en-US" sz="2000">
              <a:latin typeface="Arial" pitchFamily="34" charset="0"/>
              <a:cs typeface="Arial" pitchFamily="34" charset="0"/>
            </a:endParaRPr>
          </a:p>
        </p:txBody>
      </p:sp>
      <p:sp>
        <p:nvSpPr>
          <p:cNvPr id="36" name="TextBox 35"/>
          <p:cNvSpPr txBox="1"/>
          <p:nvPr/>
        </p:nvSpPr>
        <p:spPr>
          <a:xfrm>
            <a:off x="2577799" y="726140"/>
            <a:ext cx="1684023" cy="1015663"/>
          </a:xfrm>
          <a:prstGeom prst="rect">
            <a:avLst/>
          </a:prstGeom>
          <a:noFill/>
        </p:spPr>
        <p:txBody>
          <a:bodyPr wrap="square" rtlCol="0">
            <a:spAutoFit/>
          </a:bodyPr>
          <a:lstStyle/>
          <a:p>
            <a:pPr algn="ctr"/>
            <a:r>
              <a:rPr kumimoji="1" lang="en-US" altLang="ja-JP" sz="2000" dirty="0" smtClean="0">
                <a:solidFill>
                  <a:srgbClr val="FF0000"/>
                </a:solidFill>
                <a:latin typeface="+mj-ea"/>
                <a:ea typeface="+mj-ea"/>
              </a:rPr>
              <a:t>Top hit in </a:t>
            </a:r>
          </a:p>
          <a:p>
            <a:pPr algn="ctr"/>
            <a:r>
              <a:rPr kumimoji="1" lang="en-US" altLang="ja-JP" sz="2000" dirty="0" smtClean="0">
                <a:solidFill>
                  <a:srgbClr val="FF0000"/>
                </a:solidFill>
                <a:latin typeface="+mj-ea"/>
              </a:rPr>
              <a:t>RA GWAS</a:t>
            </a:r>
          </a:p>
          <a:p>
            <a:pPr algn="ctr"/>
            <a:r>
              <a:rPr kumimoji="1" lang="en-US" altLang="ja-JP" sz="2000" dirty="0" smtClean="0">
                <a:solidFill>
                  <a:srgbClr val="FF0000"/>
                </a:solidFill>
                <a:latin typeface="+mj-ea"/>
                <a:ea typeface="+mj-ea"/>
              </a:rPr>
              <a:t>↓</a:t>
            </a:r>
            <a:endParaRPr kumimoji="1" lang="ja-JP" altLang="en-US" sz="2800">
              <a:solidFill>
                <a:srgbClr val="FF0000"/>
              </a:solidFill>
              <a:latin typeface="+mj-ea"/>
              <a:ea typeface="+mj-ea"/>
            </a:endParaRPr>
          </a:p>
        </p:txBody>
      </p:sp>
      <p:sp>
        <p:nvSpPr>
          <p:cNvPr id="37" name="TextBox 36"/>
          <p:cNvSpPr txBox="1"/>
          <p:nvPr/>
        </p:nvSpPr>
        <p:spPr>
          <a:xfrm>
            <a:off x="5984387" y="726140"/>
            <a:ext cx="1684023" cy="1015663"/>
          </a:xfrm>
          <a:prstGeom prst="rect">
            <a:avLst/>
          </a:prstGeom>
          <a:noFill/>
        </p:spPr>
        <p:txBody>
          <a:bodyPr wrap="square" rtlCol="0">
            <a:spAutoFit/>
          </a:bodyPr>
          <a:lstStyle/>
          <a:p>
            <a:pPr algn="ctr"/>
            <a:r>
              <a:rPr kumimoji="1" lang="en-US" altLang="ja-JP" sz="2000" dirty="0" smtClean="0">
                <a:solidFill>
                  <a:srgbClr val="009900"/>
                </a:solidFill>
                <a:latin typeface="+mj-ea"/>
                <a:ea typeface="+mj-ea"/>
              </a:rPr>
              <a:t>Top hit in </a:t>
            </a:r>
          </a:p>
          <a:p>
            <a:pPr algn="ctr"/>
            <a:r>
              <a:rPr kumimoji="1" lang="en-US" altLang="ja-JP" sz="2000" dirty="0" smtClean="0">
                <a:solidFill>
                  <a:srgbClr val="009900"/>
                </a:solidFill>
                <a:latin typeface="+mj-ea"/>
                <a:ea typeface="+mj-ea"/>
              </a:rPr>
              <a:t>Trait 2</a:t>
            </a:r>
          </a:p>
          <a:p>
            <a:pPr algn="ctr"/>
            <a:r>
              <a:rPr kumimoji="1" lang="en-US" altLang="ja-JP" sz="2000" dirty="0" smtClean="0">
                <a:solidFill>
                  <a:srgbClr val="009900"/>
                </a:solidFill>
                <a:latin typeface="+mj-ea"/>
                <a:ea typeface="+mj-ea"/>
              </a:rPr>
              <a:t>↓</a:t>
            </a:r>
            <a:endParaRPr kumimoji="1" lang="ja-JP" altLang="en-US" sz="2800">
              <a:solidFill>
                <a:srgbClr val="009900"/>
              </a:solidFill>
              <a:latin typeface="+mj-ea"/>
              <a:ea typeface="+mj-ea"/>
            </a:endParaRPr>
          </a:p>
        </p:txBody>
      </p:sp>
      <p:sp>
        <p:nvSpPr>
          <p:cNvPr id="38" name="TextBox 37"/>
          <p:cNvSpPr txBox="1"/>
          <p:nvPr/>
        </p:nvSpPr>
        <p:spPr>
          <a:xfrm>
            <a:off x="3848099" y="4389569"/>
            <a:ext cx="1898277" cy="400110"/>
          </a:xfrm>
          <a:prstGeom prst="rect">
            <a:avLst/>
          </a:prstGeom>
          <a:noFill/>
        </p:spPr>
        <p:txBody>
          <a:bodyPr wrap="square" rtlCol="0">
            <a:spAutoFit/>
          </a:bodyPr>
          <a:lstStyle/>
          <a:p>
            <a:pPr algn="ctr"/>
            <a:r>
              <a:rPr kumimoji="1" lang="en-US" altLang="ja-JP" sz="2000" dirty="0" smtClean="0">
                <a:latin typeface="Arial" pitchFamily="34" charset="0"/>
                <a:cs typeface="Arial" pitchFamily="34" charset="0"/>
              </a:rPr>
              <a:t>Gene A</a:t>
            </a:r>
            <a:endParaRPr kumimoji="1" lang="ja-JP" altLang="en-US" sz="2000">
              <a:latin typeface="Arial" pitchFamily="34" charset="0"/>
              <a:cs typeface="Arial" pitchFamily="34" charset="0"/>
            </a:endParaRPr>
          </a:p>
        </p:txBody>
      </p:sp>
      <p:sp>
        <p:nvSpPr>
          <p:cNvPr id="39" name="TextBox 38"/>
          <p:cNvSpPr txBox="1"/>
          <p:nvPr/>
        </p:nvSpPr>
        <p:spPr>
          <a:xfrm>
            <a:off x="869574" y="5262282"/>
            <a:ext cx="6938683" cy="1015663"/>
          </a:xfrm>
          <a:prstGeom prst="rect">
            <a:avLst/>
          </a:prstGeom>
          <a:noFill/>
        </p:spPr>
        <p:txBody>
          <a:bodyPr wrap="square" rtlCol="0">
            <a:spAutoFit/>
          </a:bodyPr>
          <a:lstStyle/>
          <a:p>
            <a:pPr>
              <a:lnSpc>
                <a:spcPct val="150000"/>
              </a:lnSpc>
            </a:pPr>
            <a:r>
              <a:rPr kumimoji="1" lang="en-US" altLang="ja-JP" sz="2000" b="1" dirty="0" smtClean="0">
                <a:solidFill>
                  <a:srgbClr val="FF0000"/>
                </a:solidFill>
                <a:latin typeface="Arial" pitchFamily="34" charset="0"/>
                <a:cs typeface="Arial" pitchFamily="34" charset="0"/>
              </a:rPr>
              <a:t>RA</a:t>
            </a:r>
            <a:r>
              <a:rPr kumimoji="1" lang="en-US" altLang="ja-JP" sz="2000" dirty="0" smtClean="0">
                <a:latin typeface="Arial" pitchFamily="34" charset="0"/>
                <a:cs typeface="Arial" pitchFamily="34" charset="0"/>
              </a:rPr>
              <a:t> and </a:t>
            </a:r>
            <a:r>
              <a:rPr kumimoji="1" lang="en-US" altLang="ja-JP" sz="2000" b="1" dirty="0" smtClean="0">
                <a:solidFill>
                  <a:srgbClr val="0000FF"/>
                </a:solidFill>
                <a:latin typeface="Arial" pitchFamily="34" charset="0"/>
                <a:cs typeface="Arial" pitchFamily="34" charset="0"/>
              </a:rPr>
              <a:t>Trait 1</a:t>
            </a:r>
            <a:r>
              <a:rPr kumimoji="1" lang="en-US" altLang="ja-JP" sz="2000" dirty="0" smtClean="0">
                <a:latin typeface="Arial" pitchFamily="34" charset="0"/>
                <a:cs typeface="Arial" pitchFamily="34" charset="0"/>
              </a:rPr>
              <a:t> : Both Region / Allele-based pleiotropy.</a:t>
            </a:r>
          </a:p>
          <a:p>
            <a:pPr>
              <a:lnSpc>
                <a:spcPct val="150000"/>
              </a:lnSpc>
            </a:pPr>
            <a:r>
              <a:rPr kumimoji="1" lang="en-US" altLang="ja-JP" sz="2000" b="1" dirty="0" smtClean="0">
                <a:solidFill>
                  <a:srgbClr val="FF0000"/>
                </a:solidFill>
                <a:latin typeface="Arial" pitchFamily="34" charset="0"/>
                <a:cs typeface="Arial" pitchFamily="34" charset="0"/>
              </a:rPr>
              <a:t>RA</a:t>
            </a:r>
            <a:r>
              <a:rPr kumimoji="1" lang="en-US" altLang="ja-JP" sz="2000" dirty="0" smtClean="0">
                <a:latin typeface="Arial" pitchFamily="34" charset="0"/>
                <a:cs typeface="Arial" pitchFamily="34" charset="0"/>
              </a:rPr>
              <a:t> and </a:t>
            </a:r>
            <a:r>
              <a:rPr kumimoji="1" lang="en-US" altLang="ja-JP" sz="2000" b="1" dirty="0" smtClean="0">
                <a:solidFill>
                  <a:srgbClr val="009900"/>
                </a:solidFill>
                <a:latin typeface="Arial" pitchFamily="34" charset="0"/>
                <a:cs typeface="Arial" pitchFamily="34" charset="0"/>
              </a:rPr>
              <a:t>Trait 2</a:t>
            </a:r>
            <a:r>
              <a:rPr kumimoji="1" lang="en-US" altLang="ja-JP" sz="2000" dirty="0" smtClean="0">
                <a:latin typeface="Arial" pitchFamily="34" charset="0"/>
                <a:cs typeface="Arial" pitchFamily="34" charset="0"/>
              </a:rPr>
              <a:t> : Region-based pleiotropy.</a:t>
            </a:r>
          </a:p>
        </p:txBody>
      </p:sp>
    </p:spTree>
    <p:extLst>
      <p:ext uri="{BB962C8B-B14F-4D97-AF65-F5344CB8AC3E}">
        <p14:creationId xmlns:p14="http://schemas.microsoft.com/office/powerpoint/2010/main" val="324970284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bwMode="auto">
          <a:xfrm>
            <a:off x="228600" y="76200"/>
            <a:ext cx="8686800" cy="1143000"/>
          </a:xfrm>
          <a:prstGeom prst="rect">
            <a:avLst/>
          </a:prstGeom>
          <a:noFill/>
          <a:ln w="9525">
            <a:noFill/>
            <a:miter lim="800000"/>
            <a:headEnd/>
            <a:tailEnd/>
          </a:ln>
        </p:spPr>
        <p:txBody>
          <a:bodyPr anchor="ctr">
            <a:prstTxWarp prst="textNoShape">
              <a:avLst/>
            </a:prstTxWarp>
          </a:bodyPr>
          <a:lstStyle/>
          <a:p>
            <a:pPr algn="ctr"/>
            <a:r>
              <a:rPr lang="en-US" sz="3600" dirty="0" smtClean="0">
                <a:solidFill>
                  <a:schemeClr val="tx2"/>
                </a:solidFill>
                <a:latin typeface="Arial"/>
                <a:ea typeface="Trebuchet MS" charset="0"/>
                <a:cs typeface="Arial"/>
              </a:rPr>
              <a:t>IBD paper used these approaches</a:t>
            </a:r>
            <a:endParaRPr lang="en-US" sz="3600" i="1" dirty="0">
              <a:solidFill>
                <a:schemeClr val="tx2"/>
              </a:solidFill>
              <a:latin typeface="Arial"/>
              <a:ea typeface="Trebuchet MS" charset="0"/>
              <a:cs typeface="Arial"/>
            </a:endParaRPr>
          </a:p>
        </p:txBody>
      </p:sp>
      <p:sp>
        <p:nvSpPr>
          <p:cNvPr id="51" name="Line 31"/>
          <p:cNvSpPr>
            <a:spLocks noChangeShapeType="1"/>
          </p:cNvSpPr>
          <p:nvPr/>
        </p:nvSpPr>
        <p:spPr bwMode="auto">
          <a:xfrm>
            <a:off x="457200" y="11430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9" name="TextBox 28"/>
          <p:cNvSpPr txBox="1"/>
          <p:nvPr/>
        </p:nvSpPr>
        <p:spPr>
          <a:xfrm>
            <a:off x="5642525" y="6199806"/>
            <a:ext cx="2891875" cy="369332"/>
          </a:xfrm>
          <a:prstGeom prst="rect">
            <a:avLst/>
          </a:prstGeom>
          <a:noFill/>
        </p:spPr>
        <p:txBody>
          <a:bodyPr wrap="none" rtlCol="0">
            <a:spAutoFit/>
          </a:bodyPr>
          <a:lstStyle/>
          <a:p>
            <a:r>
              <a:rPr lang="en-US" sz="1800" dirty="0" err="1" smtClean="0">
                <a:latin typeface="Arial"/>
                <a:cs typeface="Arial"/>
              </a:rPr>
              <a:t>Jostins</a:t>
            </a:r>
            <a:r>
              <a:rPr lang="en-US" sz="1800" dirty="0" smtClean="0">
                <a:latin typeface="Arial"/>
                <a:cs typeface="Arial"/>
              </a:rPr>
              <a:t> et al (2012) </a:t>
            </a:r>
            <a:r>
              <a:rPr lang="en-US" sz="1800" i="1" dirty="0" smtClean="0">
                <a:latin typeface="Arial"/>
                <a:cs typeface="Arial"/>
              </a:rPr>
              <a:t>Nature</a:t>
            </a:r>
            <a:endParaRPr lang="en-US" sz="1800" dirty="0">
              <a:latin typeface="Arial"/>
              <a:cs typeface="Arial"/>
            </a:endParaRPr>
          </a:p>
        </p:txBody>
      </p:sp>
      <p:pic>
        <p:nvPicPr>
          <p:cNvPr id="3" name="Picture 2" descr="IBD2.tiff"/>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2400" y="1206500"/>
            <a:ext cx="5219700" cy="5194300"/>
          </a:xfrm>
          <a:prstGeom prst="rect">
            <a:avLst/>
          </a:prstGeom>
        </p:spPr>
      </p:pic>
      <p:sp>
        <p:nvSpPr>
          <p:cNvPr id="4" name="TextBox 3"/>
          <p:cNvSpPr txBox="1"/>
          <p:nvPr/>
        </p:nvSpPr>
        <p:spPr>
          <a:xfrm>
            <a:off x="5105400" y="1524000"/>
            <a:ext cx="3810000" cy="1015663"/>
          </a:xfrm>
          <a:prstGeom prst="rect">
            <a:avLst/>
          </a:prstGeom>
          <a:solidFill>
            <a:schemeClr val="bg1">
              <a:lumMod val="85000"/>
            </a:schemeClr>
          </a:solidFill>
          <a:ln>
            <a:solidFill>
              <a:schemeClr val="tx1">
                <a:lumMod val="85000"/>
                <a:lumOff val="15000"/>
              </a:schemeClr>
            </a:solidFill>
          </a:ln>
        </p:spPr>
        <p:txBody>
          <a:bodyPr wrap="square" rtlCol="0">
            <a:spAutoFit/>
          </a:bodyPr>
          <a:lstStyle/>
          <a:p>
            <a:r>
              <a:rPr lang="en-US" dirty="0" smtClean="0"/>
              <a:t>Genes that cause </a:t>
            </a:r>
            <a:r>
              <a:rPr lang="en-US" dirty="0" smtClean="0">
                <a:solidFill>
                  <a:srgbClr val="0000FF"/>
                </a:solidFill>
              </a:rPr>
              <a:t>Primary Immune Deficiency (PID) </a:t>
            </a:r>
            <a:r>
              <a:rPr lang="en-US" dirty="0" smtClean="0"/>
              <a:t>are important in IBD pathogenesis</a:t>
            </a:r>
            <a:endParaRPr lang="en-US" dirty="0"/>
          </a:p>
        </p:txBody>
      </p:sp>
      <p:cxnSp>
        <p:nvCxnSpPr>
          <p:cNvPr id="6" name="Straight Arrow Connector 5"/>
          <p:cNvCxnSpPr/>
          <p:nvPr/>
        </p:nvCxnSpPr>
        <p:spPr bwMode="auto">
          <a:xfrm flipH="1">
            <a:off x="4974499" y="2684586"/>
            <a:ext cx="838200" cy="11430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Tree>
    <p:extLst>
      <p:ext uri="{BB962C8B-B14F-4D97-AF65-F5344CB8AC3E}">
        <p14:creationId xmlns:p14="http://schemas.microsoft.com/office/powerpoint/2010/main" val="426980899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Line 5"/>
          <p:cNvSpPr>
            <a:spLocks noChangeShapeType="1"/>
          </p:cNvSpPr>
          <p:nvPr/>
        </p:nvSpPr>
        <p:spPr bwMode="auto">
          <a:xfrm>
            <a:off x="457200" y="10668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3557" name="Rectangle 4"/>
          <p:cNvSpPr>
            <a:spLocks noGrp="1" noChangeArrowheads="1"/>
          </p:cNvSpPr>
          <p:nvPr>
            <p:ph type="title"/>
          </p:nvPr>
        </p:nvSpPr>
        <p:spPr>
          <a:xfrm>
            <a:off x="381000" y="0"/>
            <a:ext cx="8458200" cy="1143000"/>
          </a:xfrm>
        </p:spPr>
        <p:txBody>
          <a:bodyPr/>
          <a:lstStyle/>
          <a:p>
            <a:pPr eaLnBrk="1" hangingPunct="1"/>
            <a:r>
              <a:rPr lang="en-US" dirty="0" smtClean="0">
                <a:latin typeface="Arial"/>
                <a:cs typeface="Arial"/>
              </a:rPr>
              <a:t>Five approaches</a:t>
            </a:r>
          </a:p>
        </p:txBody>
      </p:sp>
      <p:sp>
        <p:nvSpPr>
          <p:cNvPr id="23556" name="Content Placeholder 6"/>
          <p:cNvSpPr>
            <a:spLocks noGrp="1"/>
          </p:cNvSpPr>
          <p:nvPr>
            <p:ph idx="1"/>
          </p:nvPr>
        </p:nvSpPr>
        <p:spPr>
          <a:xfrm>
            <a:off x="381000" y="1219200"/>
            <a:ext cx="8382000" cy="4114800"/>
          </a:xfrm>
        </p:spPr>
        <p:txBody>
          <a:bodyPr/>
          <a:lstStyle/>
          <a:p>
            <a:pPr marL="514350" indent="-514350">
              <a:buAutoNum type="arabicParenBoth"/>
            </a:pPr>
            <a:r>
              <a:rPr lang="en-US" dirty="0" smtClean="0">
                <a:solidFill>
                  <a:schemeClr val="bg1">
                    <a:lumMod val="85000"/>
                  </a:schemeClr>
                </a:solidFill>
                <a:latin typeface="Arial"/>
                <a:ea typeface="Trebuchet MS" charset="0"/>
                <a:cs typeface="Arial"/>
              </a:rPr>
              <a:t> Straightforward annotation – </a:t>
            </a:r>
            <a:r>
              <a:rPr lang="en-US" i="1" dirty="0" smtClean="0">
                <a:solidFill>
                  <a:schemeClr val="bg1">
                    <a:lumMod val="85000"/>
                  </a:schemeClr>
                </a:solidFill>
                <a:latin typeface="Arial"/>
                <a:ea typeface="Trebuchet MS" charset="0"/>
                <a:cs typeface="Arial"/>
              </a:rPr>
              <a:t>obvious functional allele in LD with GWAS hit?</a:t>
            </a:r>
          </a:p>
          <a:p>
            <a:pPr marL="514350" indent="-514350">
              <a:buAutoNum type="arabicParenBoth"/>
            </a:pPr>
            <a:r>
              <a:rPr lang="en-US" dirty="0" smtClean="0">
                <a:solidFill>
                  <a:srgbClr val="D9D9D9"/>
                </a:solidFill>
                <a:latin typeface="Arial"/>
                <a:ea typeface="Trebuchet MS" charset="0"/>
                <a:cs typeface="Arial"/>
              </a:rPr>
              <a:t> Integration across loci – </a:t>
            </a:r>
            <a:r>
              <a:rPr lang="en-US" i="1" dirty="0" smtClean="0">
                <a:solidFill>
                  <a:srgbClr val="D9D9D9"/>
                </a:solidFill>
                <a:latin typeface="Arial"/>
                <a:ea typeface="Trebuchet MS" charset="0"/>
                <a:cs typeface="Arial"/>
              </a:rPr>
              <a:t>patterns derived from all loci together?</a:t>
            </a:r>
          </a:p>
          <a:p>
            <a:pPr marL="514350" indent="-514350">
              <a:buAutoNum type="arabicParenBoth"/>
            </a:pPr>
            <a:r>
              <a:rPr lang="en-US" dirty="0">
                <a:solidFill>
                  <a:srgbClr val="D9D9D9"/>
                </a:solidFill>
                <a:latin typeface="Arial"/>
                <a:ea typeface="Trebuchet MS" charset="0"/>
                <a:cs typeface="Arial"/>
              </a:rPr>
              <a:t> </a:t>
            </a:r>
            <a:r>
              <a:rPr lang="en-US" dirty="0" smtClean="0">
                <a:solidFill>
                  <a:srgbClr val="D9D9D9"/>
                </a:solidFill>
                <a:latin typeface="Arial"/>
                <a:ea typeface="Trebuchet MS" charset="0"/>
                <a:cs typeface="Arial"/>
              </a:rPr>
              <a:t>Regional </a:t>
            </a:r>
            <a:r>
              <a:rPr lang="en-US" dirty="0" err="1" smtClean="0">
                <a:solidFill>
                  <a:srgbClr val="D9D9D9"/>
                </a:solidFill>
                <a:latin typeface="Arial"/>
                <a:ea typeface="Trebuchet MS" charset="0"/>
                <a:cs typeface="Arial"/>
              </a:rPr>
              <a:t>pleiotropy</a:t>
            </a:r>
            <a:r>
              <a:rPr lang="en-US" dirty="0" smtClean="0">
                <a:solidFill>
                  <a:srgbClr val="D9D9D9"/>
                </a:solidFill>
                <a:latin typeface="Arial"/>
                <a:ea typeface="Trebuchet MS" charset="0"/>
                <a:cs typeface="Arial"/>
              </a:rPr>
              <a:t> – </a:t>
            </a:r>
            <a:r>
              <a:rPr lang="en-US" i="1" dirty="0" smtClean="0">
                <a:solidFill>
                  <a:srgbClr val="D9D9D9"/>
                </a:solidFill>
                <a:latin typeface="Arial"/>
                <a:ea typeface="Trebuchet MS" charset="0"/>
                <a:cs typeface="Arial"/>
              </a:rPr>
              <a:t>other diseases or traits that share associated region?</a:t>
            </a:r>
          </a:p>
          <a:p>
            <a:pPr marL="514350" indent="-514350">
              <a:buFontTx/>
              <a:buAutoNum type="arabicParenBoth"/>
            </a:pPr>
            <a:r>
              <a:rPr lang="en-US" dirty="0" smtClean="0">
                <a:solidFill>
                  <a:srgbClr val="000000"/>
                </a:solidFill>
                <a:latin typeface="Arial"/>
                <a:ea typeface="Trebuchet MS" charset="0"/>
                <a:cs typeface="Arial"/>
              </a:rPr>
              <a:t> Allelic </a:t>
            </a:r>
            <a:r>
              <a:rPr lang="en-US" dirty="0" err="1" smtClean="0">
                <a:solidFill>
                  <a:srgbClr val="000000"/>
                </a:solidFill>
                <a:latin typeface="Arial"/>
                <a:ea typeface="Trebuchet MS" charset="0"/>
                <a:cs typeface="Arial"/>
              </a:rPr>
              <a:t>pleiotropy</a:t>
            </a:r>
            <a:r>
              <a:rPr lang="en-US" dirty="0">
                <a:solidFill>
                  <a:srgbClr val="000000"/>
                </a:solidFill>
                <a:ea typeface="Trebuchet MS" charset="0"/>
                <a:cs typeface="Arial"/>
              </a:rPr>
              <a:t> - </a:t>
            </a:r>
            <a:r>
              <a:rPr lang="en-US" i="1" dirty="0">
                <a:solidFill>
                  <a:srgbClr val="000000"/>
                </a:solidFill>
                <a:ea typeface="Trebuchet MS" charset="0"/>
                <a:cs typeface="Arial"/>
              </a:rPr>
              <a:t>other diseases or traits that share associated </a:t>
            </a:r>
            <a:r>
              <a:rPr lang="en-US" i="1" dirty="0" smtClean="0">
                <a:solidFill>
                  <a:srgbClr val="000000"/>
                </a:solidFill>
                <a:ea typeface="Trebuchet MS" charset="0"/>
                <a:cs typeface="Arial"/>
              </a:rPr>
              <a:t>allele?</a:t>
            </a:r>
            <a:endParaRPr lang="en-US" i="1" dirty="0" smtClean="0">
              <a:solidFill>
                <a:srgbClr val="000000"/>
              </a:solidFill>
              <a:latin typeface="Arial"/>
              <a:ea typeface="Trebuchet MS" charset="0"/>
              <a:cs typeface="Arial"/>
            </a:endParaRPr>
          </a:p>
          <a:p>
            <a:pPr marL="514350" indent="-514350">
              <a:buAutoNum type="arabicParenBoth"/>
            </a:pPr>
            <a:r>
              <a:rPr lang="en-US" dirty="0">
                <a:solidFill>
                  <a:srgbClr val="D9D9D9"/>
                </a:solidFill>
                <a:latin typeface="Arial"/>
                <a:ea typeface="Trebuchet MS" charset="0"/>
                <a:cs typeface="Arial"/>
              </a:rPr>
              <a:t> </a:t>
            </a:r>
            <a:r>
              <a:rPr lang="en-US" dirty="0" smtClean="0">
                <a:solidFill>
                  <a:srgbClr val="D9D9D9"/>
                </a:solidFill>
                <a:latin typeface="Arial"/>
                <a:ea typeface="Trebuchet MS" charset="0"/>
                <a:cs typeface="Arial"/>
              </a:rPr>
              <a:t>Allelic series – </a:t>
            </a:r>
            <a:r>
              <a:rPr lang="en-US" i="1" dirty="0" smtClean="0">
                <a:solidFill>
                  <a:srgbClr val="D9D9D9"/>
                </a:solidFill>
                <a:latin typeface="Arial"/>
                <a:ea typeface="Trebuchet MS" charset="0"/>
                <a:cs typeface="Arial"/>
              </a:rPr>
              <a:t>multiple alleles (from common to rare) that influence trait? </a:t>
            </a:r>
          </a:p>
        </p:txBody>
      </p:sp>
    </p:spTree>
    <p:extLst>
      <p:ext uri="{BB962C8B-B14F-4D97-AF65-F5344CB8AC3E}">
        <p14:creationId xmlns:p14="http://schemas.microsoft.com/office/powerpoint/2010/main" val="202594571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Straight Connector 18"/>
          <p:cNvCxnSpPr/>
          <p:nvPr/>
        </p:nvCxnSpPr>
        <p:spPr>
          <a:xfrm>
            <a:off x="484094" y="2689412"/>
            <a:ext cx="805927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44068" y="1801905"/>
            <a:ext cx="851647" cy="1138773"/>
          </a:xfrm>
          <a:prstGeom prst="rect">
            <a:avLst/>
          </a:prstGeom>
          <a:noFill/>
        </p:spPr>
        <p:txBody>
          <a:bodyPr wrap="square" rtlCol="0">
            <a:spAutoFit/>
          </a:bodyPr>
          <a:lstStyle/>
          <a:p>
            <a:pPr algn="ctr"/>
            <a:r>
              <a:rPr kumimoji="1" lang="en-US" altLang="ja-JP" sz="2000" dirty="0" smtClean="0">
                <a:solidFill>
                  <a:srgbClr val="0000FF"/>
                </a:solidFill>
                <a:latin typeface="+mj-ea"/>
                <a:ea typeface="+mj-ea"/>
              </a:rPr>
              <a:t>SNP1</a:t>
            </a:r>
          </a:p>
          <a:p>
            <a:pPr algn="ctr"/>
            <a:r>
              <a:rPr kumimoji="1" lang="en-US" altLang="ja-JP" sz="2000" dirty="0" smtClean="0">
                <a:solidFill>
                  <a:srgbClr val="0000FF"/>
                </a:solidFill>
                <a:latin typeface="+mj-ea"/>
                <a:ea typeface="+mj-ea"/>
              </a:rPr>
              <a:t>|</a:t>
            </a:r>
          </a:p>
          <a:p>
            <a:pPr algn="ctr"/>
            <a:r>
              <a:rPr kumimoji="1" lang="en-US" altLang="ja-JP" sz="2800" dirty="0" smtClean="0">
                <a:solidFill>
                  <a:srgbClr val="0000FF"/>
                </a:solidFill>
                <a:latin typeface="+mj-ea"/>
                <a:ea typeface="+mj-ea"/>
              </a:rPr>
              <a:t>×</a:t>
            </a:r>
            <a:endParaRPr kumimoji="1" lang="ja-JP" altLang="en-US" sz="2800">
              <a:solidFill>
                <a:srgbClr val="0000FF"/>
              </a:solidFill>
              <a:latin typeface="+mj-ea"/>
              <a:ea typeface="+mj-ea"/>
            </a:endParaRPr>
          </a:p>
        </p:txBody>
      </p:sp>
      <p:sp>
        <p:nvSpPr>
          <p:cNvPr id="21" name="TextBox 20"/>
          <p:cNvSpPr txBox="1"/>
          <p:nvPr/>
        </p:nvSpPr>
        <p:spPr>
          <a:xfrm>
            <a:off x="1876609" y="1801905"/>
            <a:ext cx="851647" cy="1138773"/>
          </a:xfrm>
          <a:prstGeom prst="rect">
            <a:avLst/>
          </a:prstGeom>
          <a:noFill/>
        </p:spPr>
        <p:txBody>
          <a:bodyPr wrap="square" rtlCol="0">
            <a:spAutoFit/>
          </a:bodyPr>
          <a:lstStyle/>
          <a:p>
            <a:pPr algn="ctr"/>
            <a:r>
              <a:rPr kumimoji="1" lang="en-US" altLang="ja-JP" sz="2000" dirty="0" smtClean="0">
                <a:latin typeface="+mj-ea"/>
                <a:ea typeface="+mj-ea"/>
              </a:rPr>
              <a:t>SNP2</a:t>
            </a:r>
          </a:p>
          <a:p>
            <a:pPr algn="ctr"/>
            <a:r>
              <a:rPr kumimoji="1" lang="en-US" altLang="ja-JP" sz="2000" dirty="0" smtClean="0">
                <a:latin typeface="+mj-ea"/>
                <a:ea typeface="+mj-ea"/>
              </a:rPr>
              <a:t>|</a:t>
            </a:r>
          </a:p>
          <a:p>
            <a:pPr algn="ctr"/>
            <a:r>
              <a:rPr kumimoji="1" lang="en-US" altLang="ja-JP" sz="2800" dirty="0" smtClean="0">
                <a:latin typeface="+mj-ea"/>
                <a:ea typeface="+mj-ea"/>
              </a:rPr>
              <a:t>×</a:t>
            </a:r>
            <a:endParaRPr kumimoji="1" lang="ja-JP" altLang="en-US" sz="2800">
              <a:latin typeface="+mj-ea"/>
              <a:ea typeface="+mj-ea"/>
            </a:endParaRPr>
          </a:p>
        </p:txBody>
      </p:sp>
      <p:sp>
        <p:nvSpPr>
          <p:cNvPr id="22" name="TextBox 21"/>
          <p:cNvSpPr txBox="1"/>
          <p:nvPr/>
        </p:nvSpPr>
        <p:spPr>
          <a:xfrm>
            <a:off x="3009150" y="1801905"/>
            <a:ext cx="851647" cy="1138773"/>
          </a:xfrm>
          <a:prstGeom prst="rect">
            <a:avLst/>
          </a:prstGeom>
          <a:noFill/>
        </p:spPr>
        <p:txBody>
          <a:bodyPr wrap="square" rtlCol="0">
            <a:spAutoFit/>
          </a:bodyPr>
          <a:lstStyle/>
          <a:p>
            <a:pPr algn="ctr"/>
            <a:r>
              <a:rPr kumimoji="1" lang="en-US" altLang="ja-JP" sz="2000" dirty="0" smtClean="0">
                <a:solidFill>
                  <a:srgbClr val="FF0000"/>
                </a:solidFill>
                <a:latin typeface="+mj-ea"/>
                <a:ea typeface="+mj-ea"/>
              </a:rPr>
              <a:t>SNP3</a:t>
            </a:r>
          </a:p>
          <a:p>
            <a:pPr algn="ctr"/>
            <a:r>
              <a:rPr kumimoji="1" lang="en-US" altLang="ja-JP" sz="2000" dirty="0" smtClean="0">
                <a:solidFill>
                  <a:srgbClr val="FF0000"/>
                </a:solidFill>
                <a:latin typeface="+mj-ea"/>
                <a:ea typeface="+mj-ea"/>
              </a:rPr>
              <a:t>|</a:t>
            </a:r>
          </a:p>
          <a:p>
            <a:pPr algn="ctr"/>
            <a:r>
              <a:rPr kumimoji="1" lang="en-US" altLang="ja-JP" sz="2800" dirty="0" smtClean="0">
                <a:solidFill>
                  <a:srgbClr val="FF0000"/>
                </a:solidFill>
                <a:latin typeface="+mj-ea"/>
                <a:ea typeface="+mj-ea"/>
              </a:rPr>
              <a:t>×</a:t>
            </a:r>
            <a:endParaRPr kumimoji="1" lang="ja-JP" altLang="en-US" sz="2800">
              <a:solidFill>
                <a:srgbClr val="FF0000"/>
              </a:solidFill>
              <a:latin typeface="+mj-ea"/>
              <a:ea typeface="+mj-ea"/>
            </a:endParaRPr>
          </a:p>
        </p:txBody>
      </p:sp>
      <p:sp>
        <p:nvSpPr>
          <p:cNvPr id="23" name="TextBox 22"/>
          <p:cNvSpPr txBox="1"/>
          <p:nvPr/>
        </p:nvSpPr>
        <p:spPr>
          <a:xfrm>
            <a:off x="4141691" y="1801905"/>
            <a:ext cx="851647" cy="1138773"/>
          </a:xfrm>
          <a:prstGeom prst="rect">
            <a:avLst/>
          </a:prstGeom>
          <a:noFill/>
        </p:spPr>
        <p:txBody>
          <a:bodyPr wrap="square" rtlCol="0">
            <a:spAutoFit/>
          </a:bodyPr>
          <a:lstStyle/>
          <a:p>
            <a:pPr algn="ctr"/>
            <a:r>
              <a:rPr kumimoji="1" lang="en-US" altLang="ja-JP" sz="2000" dirty="0" smtClean="0">
                <a:latin typeface="+mj-ea"/>
                <a:ea typeface="+mj-ea"/>
              </a:rPr>
              <a:t>SNP4</a:t>
            </a:r>
          </a:p>
          <a:p>
            <a:pPr algn="ctr"/>
            <a:r>
              <a:rPr kumimoji="1" lang="en-US" altLang="ja-JP" sz="2000" dirty="0" smtClean="0">
                <a:latin typeface="+mj-ea"/>
                <a:ea typeface="+mj-ea"/>
              </a:rPr>
              <a:t>|</a:t>
            </a:r>
          </a:p>
          <a:p>
            <a:pPr algn="ctr"/>
            <a:r>
              <a:rPr kumimoji="1" lang="en-US" altLang="ja-JP" sz="2800" dirty="0" smtClean="0">
                <a:latin typeface="+mj-ea"/>
                <a:ea typeface="+mj-ea"/>
              </a:rPr>
              <a:t>×</a:t>
            </a:r>
            <a:endParaRPr kumimoji="1" lang="ja-JP" altLang="en-US" sz="2800">
              <a:latin typeface="+mj-ea"/>
              <a:ea typeface="+mj-ea"/>
            </a:endParaRPr>
          </a:p>
        </p:txBody>
      </p:sp>
      <p:sp>
        <p:nvSpPr>
          <p:cNvPr id="24" name="TextBox 23"/>
          <p:cNvSpPr txBox="1"/>
          <p:nvPr/>
        </p:nvSpPr>
        <p:spPr>
          <a:xfrm>
            <a:off x="5274232" y="1801905"/>
            <a:ext cx="851647" cy="1138773"/>
          </a:xfrm>
          <a:prstGeom prst="rect">
            <a:avLst/>
          </a:prstGeom>
          <a:noFill/>
        </p:spPr>
        <p:txBody>
          <a:bodyPr wrap="square" rtlCol="0">
            <a:spAutoFit/>
          </a:bodyPr>
          <a:lstStyle/>
          <a:p>
            <a:pPr algn="ctr"/>
            <a:r>
              <a:rPr kumimoji="1" lang="en-US" altLang="ja-JP" sz="2000" dirty="0" smtClean="0">
                <a:latin typeface="+mj-ea"/>
                <a:ea typeface="+mj-ea"/>
              </a:rPr>
              <a:t>SNP5</a:t>
            </a:r>
          </a:p>
          <a:p>
            <a:pPr algn="ctr"/>
            <a:r>
              <a:rPr kumimoji="1" lang="en-US" altLang="ja-JP" sz="2000" dirty="0" smtClean="0">
                <a:latin typeface="+mj-ea"/>
                <a:ea typeface="+mj-ea"/>
              </a:rPr>
              <a:t>|</a:t>
            </a:r>
          </a:p>
          <a:p>
            <a:pPr algn="ctr"/>
            <a:r>
              <a:rPr kumimoji="1" lang="en-US" altLang="ja-JP" sz="2800" dirty="0" smtClean="0">
                <a:latin typeface="+mj-ea"/>
                <a:ea typeface="+mj-ea"/>
              </a:rPr>
              <a:t>×</a:t>
            </a:r>
            <a:endParaRPr kumimoji="1" lang="ja-JP" altLang="en-US" sz="2800">
              <a:latin typeface="+mj-ea"/>
              <a:ea typeface="+mj-ea"/>
            </a:endParaRPr>
          </a:p>
        </p:txBody>
      </p:sp>
      <p:sp>
        <p:nvSpPr>
          <p:cNvPr id="25" name="TextBox 24"/>
          <p:cNvSpPr txBox="1"/>
          <p:nvPr/>
        </p:nvSpPr>
        <p:spPr>
          <a:xfrm>
            <a:off x="6406773" y="1801905"/>
            <a:ext cx="851647" cy="1138773"/>
          </a:xfrm>
          <a:prstGeom prst="rect">
            <a:avLst/>
          </a:prstGeom>
          <a:noFill/>
        </p:spPr>
        <p:txBody>
          <a:bodyPr wrap="square" rtlCol="0">
            <a:spAutoFit/>
          </a:bodyPr>
          <a:lstStyle/>
          <a:p>
            <a:pPr algn="ctr"/>
            <a:r>
              <a:rPr kumimoji="1" lang="en-US" altLang="ja-JP" sz="2000" dirty="0" smtClean="0">
                <a:solidFill>
                  <a:srgbClr val="009900"/>
                </a:solidFill>
                <a:latin typeface="+mj-ea"/>
                <a:ea typeface="+mj-ea"/>
              </a:rPr>
              <a:t>SNP6</a:t>
            </a:r>
          </a:p>
          <a:p>
            <a:pPr algn="ctr"/>
            <a:r>
              <a:rPr kumimoji="1" lang="en-US" altLang="ja-JP" sz="2000" dirty="0" smtClean="0">
                <a:solidFill>
                  <a:srgbClr val="009900"/>
                </a:solidFill>
                <a:latin typeface="+mj-ea"/>
                <a:ea typeface="+mj-ea"/>
              </a:rPr>
              <a:t>|</a:t>
            </a:r>
          </a:p>
          <a:p>
            <a:pPr algn="ctr"/>
            <a:r>
              <a:rPr kumimoji="1" lang="en-US" altLang="ja-JP" sz="2800" dirty="0" smtClean="0">
                <a:solidFill>
                  <a:srgbClr val="009900"/>
                </a:solidFill>
                <a:latin typeface="+mj-ea"/>
                <a:ea typeface="+mj-ea"/>
              </a:rPr>
              <a:t>×</a:t>
            </a:r>
            <a:endParaRPr kumimoji="1" lang="ja-JP" altLang="en-US" sz="2800">
              <a:solidFill>
                <a:srgbClr val="009900"/>
              </a:solidFill>
              <a:latin typeface="+mj-ea"/>
              <a:ea typeface="+mj-ea"/>
            </a:endParaRPr>
          </a:p>
        </p:txBody>
      </p:sp>
      <p:sp>
        <p:nvSpPr>
          <p:cNvPr id="26" name="TextBox 25"/>
          <p:cNvSpPr txBox="1"/>
          <p:nvPr/>
        </p:nvSpPr>
        <p:spPr>
          <a:xfrm>
            <a:off x="7539315" y="1801905"/>
            <a:ext cx="851647" cy="1138773"/>
          </a:xfrm>
          <a:prstGeom prst="rect">
            <a:avLst/>
          </a:prstGeom>
          <a:noFill/>
        </p:spPr>
        <p:txBody>
          <a:bodyPr wrap="square" rtlCol="0">
            <a:spAutoFit/>
          </a:bodyPr>
          <a:lstStyle/>
          <a:p>
            <a:pPr algn="ctr"/>
            <a:r>
              <a:rPr kumimoji="1" lang="en-US" altLang="ja-JP" sz="2000" dirty="0" smtClean="0">
                <a:latin typeface="+mj-ea"/>
                <a:ea typeface="+mj-ea"/>
              </a:rPr>
              <a:t>SNP7</a:t>
            </a:r>
          </a:p>
          <a:p>
            <a:pPr algn="ctr"/>
            <a:r>
              <a:rPr kumimoji="1" lang="en-US" altLang="ja-JP" sz="2000" dirty="0" smtClean="0">
                <a:latin typeface="+mj-ea"/>
                <a:ea typeface="+mj-ea"/>
              </a:rPr>
              <a:t>|</a:t>
            </a:r>
          </a:p>
          <a:p>
            <a:pPr algn="ctr"/>
            <a:r>
              <a:rPr kumimoji="1" lang="en-US" altLang="ja-JP" sz="2800" dirty="0" smtClean="0">
                <a:latin typeface="+mj-ea"/>
                <a:ea typeface="+mj-ea"/>
              </a:rPr>
              <a:t>×</a:t>
            </a:r>
            <a:endParaRPr kumimoji="1" lang="ja-JP" altLang="en-US" sz="2800">
              <a:latin typeface="+mj-ea"/>
              <a:ea typeface="+mj-ea"/>
            </a:endParaRPr>
          </a:p>
        </p:txBody>
      </p:sp>
      <p:sp>
        <p:nvSpPr>
          <p:cNvPr id="27" name="TextBox 26"/>
          <p:cNvSpPr txBox="1"/>
          <p:nvPr/>
        </p:nvSpPr>
        <p:spPr>
          <a:xfrm>
            <a:off x="327657" y="726140"/>
            <a:ext cx="1684023" cy="1015663"/>
          </a:xfrm>
          <a:prstGeom prst="rect">
            <a:avLst/>
          </a:prstGeom>
          <a:noFill/>
        </p:spPr>
        <p:txBody>
          <a:bodyPr wrap="square" rtlCol="0">
            <a:spAutoFit/>
          </a:bodyPr>
          <a:lstStyle/>
          <a:p>
            <a:pPr algn="ctr"/>
            <a:r>
              <a:rPr kumimoji="1" lang="en-US" altLang="ja-JP" sz="2000" dirty="0" smtClean="0">
                <a:solidFill>
                  <a:srgbClr val="0000FF"/>
                </a:solidFill>
                <a:latin typeface="+mj-ea"/>
                <a:ea typeface="+mj-ea"/>
              </a:rPr>
              <a:t>Top hit in </a:t>
            </a:r>
          </a:p>
          <a:p>
            <a:pPr algn="ctr"/>
            <a:r>
              <a:rPr kumimoji="1" lang="en-US" altLang="ja-JP" sz="2000" dirty="0" smtClean="0">
                <a:solidFill>
                  <a:srgbClr val="0000FF"/>
                </a:solidFill>
                <a:latin typeface="+mj-ea"/>
                <a:ea typeface="+mj-ea"/>
              </a:rPr>
              <a:t>Trait 1</a:t>
            </a:r>
          </a:p>
          <a:p>
            <a:pPr algn="ctr"/>
            <a:r>
              <a:rPr kumimoji="1" lang="en-US" altLang="ja-JP" sz="2000" dirty="0" smtClean="0">
                <a:solidFill>
                  <a:srgbClr val="0000FF"/>
                </a:solidFill>
                <a:latin typeface="+mj-ea"/>
                <a:ea typeface="+mj-ea"/>
              </a:rPr>
              <a:t>↓</a:t>
            </a:r>
            <a:endParaRPr kumimoji="1" lang="ja-JP" altLang="en-US" sz="2800">
              <a:solidFill>
                <a:srgbClr val="0000FF"/>
              </a:solidFill>
              <a:latin typeface="+mj-ea"/>
              <a:ea typeface="+mj-ea"/>
            </a:endParaRPr>
          </a:p>
        </p:txBody>
      </p:sp>
      <p:sp>
        <p:nvSpPr>
          <p:cNvPr id="28" name="Rectangle 27"/>
          <p:cNvSpPr/>
          <p:nvPr/>
        </p:nvSpPr>
        <p:spPr>
          <a:xfrm>
            <a:off x="986119" y="3137647"/>
            <a:ext cx="2648622" cy="98612"/>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Rectangle 28"/>
          <p:cNvSpPr/>
          <p:nvPr/>
        </p:nvSpPr>
        <p:spPr>
          <a:xfrm>
            <a:off x="5528311" y="3137647"/>
            <a:ext cx="2708910" cy="98612"/>
          </a:xfrm>
          <a:prstGeom prst="rect">
            <a:avLst/>
          </a:prstGeom>
          <a:solidFill>
            <a:srgbClr val="00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Rectangle 29"/>
          <p:cNvSpPr/>
          <p:nvPr/>
        </p:nvSpPr>
        <p:spPr>
          <a:xfrm>
            <a:off x="2868348" y="4141694"/>
            <a:ext cx="3742002" cy="98612"/>
          </a:xfrm>
          <a:prstGeom prst="rect">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TextBox 30"/>
          <p:cNvSpPr txBox="1"/>
          <p:nvPr/>
        </p:nvSpPr>
        <p:spPr>
          <a:xfrm>
            <a:off x="1371599" y="3316942"/>
            <a:ext cx="1898277" cy="400110"/>
          </a:xfrm>
          <a:prstGeom prst="rect">
            <a:avLst/>
          </a:prstGeom>
          <a:noFill/>
        </p:spPr>
        <p:txBody>
          <a:bodyPr wrap="square" rtlCol="0">
            <a:spAutoFit/>
          </a:bodyPr>
          <a:lstStyle/>
          <a:p>
            <a:pPr algn="ctr"/>
            <a:r>
              <a:rPr kumimoji="1" lang="en-US" altLang="ja-JP" sz="2000" dirty="0" smtClean="0">
                <a:latin typeface="Arial" pitchFamily="34" charset="0"/>
                <a:cs typeface="Arial" pitchFamily="34" charset="0"/>
              </a:rPr>
              <a:t>SNPs in LD</a:t>
            </a:r>
            <a:endParaRPr kumimoji="1" lang="ja-JP" altLang="en-US" sz="2000">
              <a:latin typeface="Arial" pitchFamily="34" charset="0"/>
              <a:cs typeface="Arial" pitchFamily="34" charset="0"/>
            </a:endParaRPr>
          </a:p>
        </p:txBody>
      </p:sp>
      <p:sp>
        <p:nvSpPr>
          <p:cNvPr id="34" name="TextBox 33"/>
          <p:cNvSpPr txBox="1"/>
          <p:nvPr/>
        </p:nvSpPr>
        <p:spPr>
          <a:xfrm>
            <a:off x="125506" y="0"/>
            <a:ext cx="8884023" cy="400110"/>
          </a:xfrm>
          <a:prstGeom prst="rect">
            <a:avLst/>
          </a:prstGeom>
          <a:noFill/>
        </p:spPr>
        <p:txBody>
          <a:bodyPr wrap="square" rtlCol="0">
            <a:spAutoFit/>
          </a:bodyPr>
          <a:lstStyle/>
          <a:p>
            <a:pPr marL="342900" indent="-342900" algn="ctr"/>
            <a:r>
              <a:rPr kumimoji="1" lang="en-US" altLang="ja-JP" sz="2000" b="1" dirty="0" smtClean="0">
                <a:latin typeface="Arial" pitchFamily="34" charset="0"/>
                <a:cs typeface="Arial" pitchFamily="34" charset="0"/>
              </a:rPr>
              <a:t>Region / Allele-based pleiotropy of RA risk loci for other GWAS traits</a:t>
            </a:r>
          </a:p>
        </p:txBody>
      </p:sp>
      <p:sp>
        <p:nvSpPr>
          <p:cNvPr id="35" name="TextBox 34"/>
          <p:cNvSpPr txBox="1"/>
          <p:nvPr/>
        </p:nvSpPr>
        <p:spPr>
          <a:xfrm>
            <a:off x="5898776" y="3343836"/>
            <a:ext cx="1898277" cy="400110"/>
          </a:xfrm>
          <a:prstGeom prst="rect">
            <a:avLst/>
          </a:prstGeom>
          <a:noFill/>
        </p:spPr>
        <p:txBody>
          <a:bodyPr wrap="square" rtlCol="0">
            <a:spAutoFit/>
          </a:bodyPr>
          <a:lstStyle/>
          <a:p>
            <a:pPr algn="ctr"/>
            <a:r>
              <a:rPr kumimoji="1" lang="en-US" altLang="ja-JP" sz="2000" dirty="0" smtClean="0">
                <a:latin typeface="Arial" pitchFamily="34" charset="0"/>
                <a:cs typeface="Arial" pitchFamily="34" charset="0"/>
              </a:rPr>
              <a:t>SNPs in LD</a:t>
            </a:r>
            <a:endParaRPr kumimoji="1" lang="ja-JP" altLang="en-US" sz="2000">
              <a:latin typeface="Arial" pitchFamily="34" charset="0"/>
              <a:cs typeface="Arial" pitchFamily="34" charset="0"/>
            </a:endParaRPr>
          </a:p>
        </p:txBody>
      </p:sp>
      <p:sp>
        <p:nvSpPr>
          <p:cNvPr id="36" name="TextBox 35"/>
          <p:cNvSpPr txBox="1"/>
          <p:nvPr/>
        </p:nvSpPr>
        <p:spPr>
          <a:xfrm>
            <a:off x="2577799" y="726140"/>
            <a:ext cx="1684023" cy="1015663"/>
          </a:xfrm>
          <a:prstGeom prst="rect">
            <a:avLst/>
          </a:prstGeom>
          <a:noFill/>
        </p:spPr>
        <p:txBody>
          <a:bodyPr wrap="square" rtlCol="0">
            <a:spAutoFit/>
          </a:bodyPr>
          <a:lstStyle/>
          <a:p>
            <a:pPr algn="ctr"/>
            <a:r>
              <a:rPr kumimoji="1" lang="en-US" altLang="ja-JP" sz="2000" dirty="0" smtClean="0">
                <a:solidFill>
                  <a:srgbClr val="FF0000"/>
                </a:solidFill>
                <a:latin typeface="+mj-ea"/>
                <a:ea typeface="+mj-ea"/>
              </a:rPr>
              <a:t>Top hit in </a:t>
            </a:r>
          </a:p>
          <a:p>
            <a:pPr algn="ctr"/>
            <a:r>
              <a:rPr kumimoji="1" lang="en-US" altLang="ja-JP" sz="2000" dirty="0" smtClean="0">
                <a:solidFill>
                  <a:srgbClr val="FF0000"/>
                </a:solidFill>
                <a:latin typeface="+mj-ea"/>
              </a:rPr>
              <a:t>RA GWAS</a:t>
            </a:r>
          </a:p>
          <a:p>
            <a:pPr algn="ctr"/>
            <a:r>
              <a:rPr kumimoji="1" lang="en-US" altLang="ja-JP" sz="2000" dirty="0" smtClean="0">
                <a:solidFill>
                  <a:srgbClr val="FF0000"/>
                </a:solidFill>
                <a:latin typeface="+mj-ea"/>
                <a:ea typeface="+mj-ea"/>
              </a:rPr>
              <a:t>↓</a:t>
            </a:r>
            <a:endParaRPr kumimoji="1" lang="ja-JP" altLang="en-US" sz="2800">
              <a:solidFill>
                <a:srgbClr val="FF0000"/>
              </a:solidFill>
              <a:latin typeface="+mj-ea"/>
              <a:ea typeface="+mj-ea"/>
            </a:endParaRPr>
          </a:p>
        </p:txBody>
      </p:sp>
      <p:sp>
        <p:nvSpPr>
          <p:cNvPr id="37" name="TextBox 36"/>
          <p:cNvSpPr txBox="1"/>
          <p:nvPr/>
        </p:nvSpPr>
        <p:spPr>
          <a:xfrm>
            <a:off x="5984387" y="726140"/>
            <a:ext cx="1684023" cy="1015663"/>
          </a:xfrm>
          <a:prstGeom prst="rect">
            <a:avLst/>
          </a:prstGeom>
          <a:noFill/>
        </p:spPr>
        <p:txBody>
          <a:bodyPr wrap="square" rtlCol="0">
            <a:spAutoFit/>
          </a:bodyPr>
          <a:lstStyle/>
          <a:p>
            <a:pPr algn="ctr"/>
            <a:r>
              <a:rPr kumimoji="1" lang="en-US" altLang="ja-JP" sz="2000" dirty="0" smtClean="0">
                <a:solidFill>
                  <a:srgbClr val="009900"/>
                </a:solidFill>
                <a:latin typeface="+mj-ea"/>
                <a:ea typeface="+mj-ea"/>
              </a:rPr>
              <a:t>Top hit in </a:t>
            </a:r>
          </a:p>
          <a:p>
            <a:pPr algn="ctr"/>
            <a:r>
              <a:rPr kumimoji="1" lang="en-US" altLang="ja-JP" sz="2000" dirty="0" smtClean="0">
                <a:solidFill>
                  <a:srgbClr val="009900"/>
                </a:solidFill>
                <a:latin typeface="+mj-ea"/>
                <a:ea typeface="+mj-ea"/>
              </a:rPr>
              <a:t>Trait 2</a:t>
            </a:r>
          </a:p>
          <a:p>
            <a:pPr algn="ctr"/>
            <a:r>
              <a:rPr kumimoji="1" lang="en-US" altLang="ja-JP" sz="2000" dirty="0" smtClean="0">
                <a:solidFill>
                  <a:srgbClr val="009900"/>
                </a:solidFill>
                <a:latin typeface="+mj-ea"/>
                <a:ea typeface="+mj-ea"/>
              </a:rPr>
              <a:t>↓</a:t>
            </a:r>
            <a:endParaRPr kumimoji="1" lang="ja-JP" altLang="en-US" sz="2800">
              <a:solidFill>
                <a:srgbClr val="009900"/>
              </a:solidFill>
              <a:latin typeface="+mj-ea"/>
              <a:ea typeface="+mj-ea"/>
            </a:endParaRPr>
          </a:p>
        </p:txBody>
      </p:sp>
      <p:sp>
        <p:nvSpPr>
          <p:cNvPr id="38" name="TextBox 37"/>
          <p:cNvSpPr txBox="1"/>
          <p:nvPr/>
        </p:nvSpPr>
        <p:spPr>
          <a:xfrm>
            <a:off x="3848099" y="4389569"/>
            <a:ext cx="1898277" cy="400110"/>
          </a:xfrm>
          <a:prstGeom prst="rect">
            <a:avLst/>
          </a:prstGeom>
          <a:noFill/>
        </p:spPr>
        <p:txBody>
          <a:bodyPr wrap="square" rtlCol="0">
            <a:spAutoFit/>
          </a:bodyPr>
          <a:lstStyle/>
          <a:p>
            <a:pPr algn="ctr"/>
            <a:r>
              <a:rPr kumimoji="1" lang="en-US" altLang="ja-JP" sz="2000" dirty="0" smtClean="0">
                <a:latin typeface="Arial" pitchFamily="34" charset="0"/>
                <a:cs typeface="Arial" pitchFamily="34" charset="0"/>
              </a:rPr>
              <a:t>Gene A</a:t>
            </a:r>
            <a:endParaRPr kumimoji="1" lang="ja-JP" altLang="en-US" sz="2000">
              <a:latin typeface="Arial" pitchFamily="34" charset="0"/>
              <a:cs typeface="Arial" pitchFamily="34" charset="0"/>
            </a:endParaRPr>
          </a:p>
        </p:txBody>
      </p:sp>
      <p:sp>
        <p:nvSpPr>
          <p:cNvPr id="39" name="TextBox 38"/>
          <p:cNvSpPr txBox="1"/>
          <p:nvPr/>
        </p:nvSpPr>
        <p:spPr>
          <a:xfrm>
            <a:off x="869574" y="5262282"/>
            <a:ext cx="6938683" cy="1015663"/>
          </a:xfrm>
          <a:prstGeom prst="rect">
            <a:avLst/>
          </a:prstGeom>
          <a:noFill/>
        </p:spPr>
        <p:txBody>
          <a:bodyPr wrap="square" rtlCol="0">
            <a:spAutoFit/>
          </a:bodyPr>
          <a:lstStyle/>
          <a:p>
            <a:pPr>
              <a:lnSpc>
                <a:spcPct val="150000"/>
              </a:lnSpc>
            </a:pPr>
            <a:r>
              <a:rPr kumimoji="1" lang="en-US" altLang="ja-JP" sz="2000" b="1" dirty="0" smtClean="0">
                <a:solidFill>
                  <a:srgbClr val="FF0000"/>
                </a:solidFill>
                <a:latin typeface="Arial" pitchFamily="34" charset="0"/>
                <a:cs typeface="Arial" pitchFamily="34" charset="0"/>
              </a:rPr>
              <a:t>RA</a:t>
            </a:r>
            <a:r>
              <a:rPr kumimoji="1" lang="en-US" altLang="ja-JP" sz="2000" dirty="0" smtClean="0">
                <a:latin typeface="Arial" pitchFamily="34" charset="0"/>
                <a:cs typeface="Arial" pitchFamily="34" charset="0"/>
              </a:rPr>
              <a:t> and </a:t>
            </a:r>
            <a:r>
              <a:rPr kumimoji="1" lang="en-US" altLang="ja-JP" sz="2000" b="1" dirty="0" smtClean="0">
                <a:solidFill>
                  <a:srgbClr val="0000FF"/>
                </a:solidFill>
                <a:latin typeface="Arial" pitchFamily="34" charset="0"/>
                <a:cs typeface="Arial" pitchFamily="34" charset="0"/>
              </a:rPr>
              <a:t>Trait 1</a:t>
            </a:r>
            <a:r>
              <a:rPr kumimoji="1" lang="en-US" altLang="ja-JP" sz="2000" dirty="0" smtClean="0">
                <a:latin typeface="Arial" pitchFamily="34" charset="0"/>
                <a:cs typeface="Arial" pitchFamily="34" charset="0"/>
              </a:rPr>
              <a:t> : Both Region / Allele-based pleiotropy.</a:t>
            </a:r>
          </a:p>
          <a:p>
            <a:pPr>
              <a:lnSpc>
                <a:spcPct val="150000"/>
              </a:lnSpc>
            </a:pPr>
            <a:r>
              <a:rPr kumimoji="1" lang="en-US" altLang="ja-JP" sz="2000" b="1" dirty="0" smtClean="0">
                <a:solidFill>
                  <a:srgbClr val="FF0000"/>
                </a:solidFill>
                <a:latin typeface="Arial" pitchFamily="34" charset="0"/>
                <a:cs typeface="Arial" pitchFamily="34" charset="0"/>
              </a:rPr>
              <a:t>RA</a:t>
            </a:r>
            <a:r>
              <a:rPr kumimoji="1" lang="en-US" altLang="ja-JP" sz="2000" dirty="0" smtClean="0">
                <a:latin typeface="Arial" pitchFamily="34" charset="0"/>
                <a:cs typeface="Arial" pitchFamily="34" charset="0"/>
              </a:rPr>
              <a:t> and </a:t>
            </a:r>
            <a:r>
              <a:rPr kumimoji="1" lang="en-US" altLang="ja-JP" sz="2000" b="1" dirty="0" smtClean="0">
                <a:solidFill>
                  <a:srgbClr val="009900"/>
                </a:solidFill>
                <a:latin typeface="Arial" pitchFamily="34" charset="0"/>
                <a:cs typeface="Arial" pitchFamily="34" charset="0"/>
              </a:rPr>
              <a:t>Trait 2</a:t>
            </a:r>
            <a:r>
              <a:rPr kumimoji="1" lang="en-US" altLang="ja-JP" sz="2000" dirty="0" smtClean="0">
                <a:latin typeface="Arial" pitchFamily="34" charset="0"/>
                <a:cs typeface="Arial" pitchFamily="34" charset="0"/>
              </a:rPr>
              <a:t> : Region-based pleiotropy.</a:t>
            </a:r>
          </a:p>
        </p:txBody>
      </p:sp>
      <p:grpSp>
        <p:nvGrpSpPr>
          <p:cNvPr id="3" name="Group 2"/>
          <p:cNvGrpSpPr/>
          <p:nvPr/>
        </p:nvGrpSpPr>
        <p:grpSpPr>
          <a:xfrm>
            <a:off x="376684" y="533400"/>
            <a:ext cx="3756075" cy="4717137"/>
            <a:chOff x="376684" y="533400"/>
            <a:chExt cx="3756075" cy="4717137"/>
          </a:xfrm>
        </p:grpSpPr>
        <p:sp>
          <p:nvSpPr>
            <p:cNvPr id="2" name="Rectangle 1"/>
            <p:cNvSpPr/>
            <p:nvPr/>
          </p:nvSpPr>
          <p:spPr bwMode="auto">
            <a:xfrm>
              <a:off x="376685" y="533400"/>
              <a:ext cx="3751760" cy="3470015"/>
            </a:xfrm>
            <a:prstGeom prst="rect">
              <a:avLst/>
            </a:prstGeom>
            <a:solidFill>
              <a:srgbClr val="FFFC81">
                <a:alpha val="40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32" name="TextBox 31"/>
            <p:cNvSpPr txBox="1"/>
            <p:nvPr/>
          </p:nvSpPr>
          <p:spPr>
            <a:xfrm>
              <a:off x="376684" y="3865542"/>
              <a:ext cx="3756075" cy="1384995"/>
            </a:xfrm>
            <a:prstGeom prst="rect">
              <a:avLst/>
            </a:prstGeom>
            <a:solidFill>
              <a:schemeClr val="bg1">
                <a:lumMod val="85000"/>
              </a:schemeClr>
            </a:solidFill>
            <a:ln>
              <a:solidFill>
                <a:schemeClr val="tx1">
                  <a:lumMod val="85000"/>
                  <a:lumOff val="15000"/>
                </a:schemeClr>
              </a:solidFill>
            </a:ln>
          </p:spPr>
          <p:txBody>
            <a:bodyPr wrap="square" rtlCol="0">
              <a:spAutoFit/>
            </a:bodyPr>
            <a:lstStyle/>
            <a:p>
              <a:r>
                <a:rPr lang="en-US" sz="2800" dirty="0" smtClean="0"/>
                <a:t>Same allele (or one in LD) influences different diseases</a:t>
              </a:r>
              <a:endParaRPr lang="en-US" sz="2800" dirty="0"/>
            </a:p>
          </p:txBody>
        </p:sp>
      </p:grpSp>
    </p:spTree>
    <p:extLst>
      <p:ext uri="{BB962C8B-B14F-4D97-AF65-F5344CB8AC3E}">
        <p14:creationId xmlns:p14="http://schemas.microsoft.com/office/powerpoint/2010/main" val="3879836825"/>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bwMode="auto">
          <a:xfrm>
            <a:off x="265724" y="76200"/>
            <a:ext cx="8686800" cy="1143000"/>
          </a:xfrm>
          <a:prstGeom prst="rect">
            <a:avLst/>
          </a:prstGeom>
          <a:noFill/>
          <a:ln w="9525">
            <a:noFill/>
            <a:miter lim="800000"/>
            <a:headEnd/>
            <a:tailEnd/>
          </a:ln>
        </p:spPr>
        <p:txBody>
          <a:bodyPr anchor="ctr">
            <a:prstTxWarp prst="textNoShape">
              <a:avLst/>
            </a:prstTxWarp>
          </a:bodyPr>
          <a:lstStyle/>
          <a:p>
            <a:pPr algn="ctr"/>
            <a:r>
              <a:rPr lang="en-US" sz="3600" dirty="0" smtClean="0">
                <a:solidFill>
                  <a:schemeClr val="tx2"/>
                </a:solidFill>
                <a:latin typeface="Arial"/>
                <a:ea typeface="Trebuchet MS" charset="0"/>
                <a:cs typeface="Arial"/>
              </a:rPr>
              <a:t>RA risk alleles are associated with other autoimmune diseases</a:t>
            </a:r>
            <a:endParaRPr lang="en-US" sz="3600" dirty="0">
              <a:solidFill>
                <a:schemeClr val="tx2"/>
              </a:solidFill>
              <a:latin typeface="Arial"/>
              <a:ea typeface="Trebuchet MS" charset="0"/>
              <a:cs typeface="Arial"/>
            </a:endParaRPr>
          </a:p>
        </p:txBody>
      </p:sp>
      <p:sp>
        <p:nvSpPr>
          <p:cNvPr id="51" name="Line 31"/>
          <p:cNvSpPr>
            <a:spLocks noChangeShapeType="1"/>
          </p:cNvSpPr>
          <p:nvPr/>
        </p:nvSpPr>
        <p:spPr bwMode="auto">
          <a:xfrm>
            <a:off x="457200" y="12954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pic>
        <p:nvPicPr>
          <p:cNvPr id="23" name="Picture 22" descr="bullseye.tiff"/>
          <p:cNvPicPr>
            <a:picLocks noChangeAspect="1"/>
          </p:cNvPicPr>
          <p:nvPr/>
        </p:nvPicPr>
        <p:blipFill rotWithShape="1">
          <a:blip r:embed="rId2" cstate="print">
            <a:extLst>
              <a:ext uri="{28A0092B-C50C-407E-A947-70E740481C1C}">
                <a14:useLocalDpi xmlns:a14="http://schemas.microsoft.com/office/drawing/2010/main"/>
              </a:ext>
            </a:extLst>
          </a:blip>
          <a:srcRect l="2878" r="2126"/>
          <a:stretch/>
        </p:blipFill>
        <p:spPr>
          <a:xfrm>
            <a:off x="1665638" y="1376160"/>
            <a:ext cx="6259162" cy="5405640"/>
          </a:xfrm>
          <a:prstGeom prst="rect">
            <a:avLst/>
          </a:prstGeom>
        </p:spPr>
      </p:pic>
      <p:sp>
        <p:nvSpPr>
          <p:cNvPr id="26" name="TextBox 25"/>
          <p:cNvSpPr txBox="1"/>
          <p:nvPr/>
        </p:nvSpPr>
        <p:spPr>
          <a:xfrm>
            <a:off x="223327" y="6336268"/>
            <a:ext cx="3281873" cy="369332"/>
          </a:xfrm>
          <a:prstGeom prst="rect">
            <a:avLst/>
          </a:prstGeom>
          <a:noFill/>
        </p:spPr>
        <p:txBody>
          <a:bodyPr wrap="none" rtlCol="0">
            <a:spAutoFit/>
          </a:bodyPr>
          <a:lstStyle/>
          <a:p>
            <a:r>
              <a:rPr lang="en-US" sz="1800" dirty="0" smtClean="0">
                <a:latin typeface="Arial"/>
                <a:cs typeface="Arial"/>
              </a:rPr>
              <a:t>Stahl (2010) </a:t>
            </a:r>
            <a:r>
              <a:rPr lang="en-US" sz="1800" i="1" dirty="0" smtClean="0">
                <a:latin typeface="Arial"/>
                <a:cs typeface="Arial"/>
              </a:rPr>
              <a:t>Nature Genetics</a:t>
            </a:r>
          </a:p>
        </p:txBody>
      </p:sp>
    </p:spTree>
    <p:extLst>
      <p:ext uri="{BB962C8B-B14F-4D97-AF65-F5344CB8AC3E}">
        <p14:creationId xmlns:p14="http://schemas.microsoft.com/office/powerpoint/2010/main" val="176450729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bwMode="auto">
          <a:xfrm>
            <a:off x="265724" y="76200"/>
            <a:ext cx="8686800" cy="1143000"/>
          </a:xfrm>
          <a:prstGeom prst="rect">
            <a:avLst/>
          </a:prstGeom>
          <a:noFill/>
          <a:ln w="9525">
            <a:noFill/>
            <a:miter lim="800000"/>
            <a:headEnd/>
            <a:tailEnd/>
          </a:ln>
        </p:spPr>
        <p:txBody>
          <a:bodyPr anchor="ctr">
            <a:prstTxWarp prst="textNoShape">
              <a:avLst/>
            </a:prstTxWarp>
          </a:bodyPr>
          <a:lstStyle/>
          <a:p>
            <a:pPr algn="ctr"/>
            <a:r>
              <a:rPr lang="en-US" sz="3600" dirty="0" smtClean="0">
                <a:solidFill>
                  <a:schemeClr val="tx2"/>
                </a:solidFill>
                <a:latin typeface="Arial"/>
                <a:ea typeface="Trebuchet MS" charset="0"/>
                <a:cs typeface="Arial"/>
              </a:rPr>
              <a:t>RA risk alleles are associated with other autoimmune diseases and other traits</a:t>
            </a:r>
            <a:endParaRPr lang="en-US" sz="3600" dirty="0">
              <a:solidFill>
                <a:schemeClr val="tx2"/>
              </a:solidFill>
              <a:latin typeface="Arial"/>
              <a:ea typeface="Trebuchet MS" charset="0"/>
              <a:cs typeface="Arial"/>
            </a:endParaRPr>
          </a:p>
        </p:txBody>
      </p:sp>
      <p:sp>
        <p:nvSpPr>
          <p:cNvPr id="51" name="Line 31"/>
          <p:cNvSpPr>
            <a:spLocks noChangeShapeType="1"/>
          </p:cNvSpPr>
          <p:nvPr/>
        </p:nvSpPr>
        <p:spPr bwMode="auto">
          <a:xfrm>
            <a:off x="457200" y="12954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pic>
        <p:nvPicPr>
          <p:cNvPr id="3" name="Picture 2"/>
          <p:cNvPicPr>
            <a:picLocks noChangeAspect="1"/>
          </p:cNvPicPr>
          <p:nvPr/>
        </p:nvPicPr>
        <p:blipFill>
          <a:blip r:embed="rId2"/>
          <a:stretch>
            <a:fillRect/>
          </a:stretch>
        </p:blipFill>
        <p:spPr>
          <a:xfrm>
            <a:off x="5270063" y="1368590"/>
            <a:ext cx="3754689" cy="4673600"/>
          </a:xfrm>
          <a:prstGeom prst="rect">
            <a:avLst/>
          </a:prstGeom>
        </p:spPr>
      </p:pic>
      <p:sp>
        <p:nvSpPr>
          <p:cNvPr id="19" name="TextBox 18"/>
          <p:cNvSpPr txBox="1"/>
          <p:nvPr/>
        </p:nvSpPr>
        <p:spPr>
          <a:xfrm>
            <a:off x="4364924" y="6113710"/>
            <a:ext cx="3718177" cy="646331"/>
          </a:xfrm>
          <a:prstGeom prst="rect">
            <a:avLst/>
          </a:prstGeom>
          <a:noFill/>
        </p:spPr>
        <p:txBody>
          <a:bodyPr wrap="none" rtlCol="0">
            <a:spAutoFit/>
          </a:bodyPr>
          <a:lstStyle/>
          <a:p>
            <a:r>
              <a:rPr lang="en-US" sz="1800" dirty="0" smtClean="0">
                <a:latin typeface="Arial"/>
                <a:cs typeface="Arial"/>
              </a:rPr>
              <a:t>Stahl et al (2010) </a:t>
            </a:r>
            <a:r>
              <a:rPr lang="en-US" sz="1800" i="1" dirty="0" smtClean="0">
                <a:latin typeface="Arial"/>
                <a:cs typeface="Arial"/>
              </a:rPr>
              <a:t>Nature Genetics</a:t>
            </a:r>
          </a:p>
          <a:p>
            <a:r>
              <a:rPr lang="en-US" sz="1800" dirty="0" smtClean="0">
                <a:latin typeface="Arial"/>
                <a:cs typeface="Arial"/>
              </a:rPr>
              <a:t>Okada et </a:t>
            </a:r>
            <a:r>
              <a:rPr lang="en-US" sz="1800" dirty="0">
                <a:latin typeface="Arial"/>
                <a:cs typeface="Arial"/>
              </a:rPr>
              <a:t>al </a:t>
            </a:r>
            <a:r>
              <a:rPr lang="en-US" sz="1800" dirty="0" smtClean="0">
                <a:latin typeface="Arial"/>
                <a:cs typeface="Arial"/>
              </a:rPr>
              <a:t>(unpublished)</a:t>
            </a:r>
            <a:endParaRPr lang="en-US" sz="1800" dirty="0">
              <a:latin typeface="Arial"/>
              <a:cs typeface="Arial"/>
            </a:endParaRPr>
          </a:p>
        </p:txBody>
      </p:sp>
      <p:grpSp>
        <p:nvGrpSpPr>
          <p:cNvPr id="13" name="Group 12"/>
          <p:cNvGrpSpPr/>
          <p:nvPr/>
        </p:nvGrpSpPr>
        <p:grpSpPr>
          <a:xfrm>
            <a:off x="5181600" y="4191000"/>
            <a:ext cx="3806731" cy="1857169"/>
            <a:chOff x="5181600" y="4191000"/>
            <a:chExt cx="3806731" cy="1857169"/>
          </a:xfrm>
        </p:grpSpPr>
        <p:sp>
          <p:nvSpPr>
            <p:cNvPr id="8" name="Rectangle 7"/>
            <p:cNvSpPr/>
            <p:nvPr/>
          </p:nvSpPr>
          <p:spPr bwMode="auto">
            <a:xfrm>
              <a:off x="5181600" y="5856638"/>
              <a:ext cx="3783475" cy="191531"/>
            </a:xfrm>
            <a:prstGeom prst="rect">
              <a:avLst/>
            </a:prstGeom>
            <a:solidFill>
              <a:srgbClr val="FFFF00">
                <a:alpha val="10000"/>
              </a:srgb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2" name="Rectangle 21"/>
            <p:cNvSpPr/>
            <p:nvPr/>
          </p:nvSpPr>
          <p:spPr bwMode="auto">
            <a:xfrm>
              <a:off x="5204856" y="4191000"/>
              <a:ext cx="3783475" cy="191531"/>
            </a:xfrm>
            <a:prstGeom prst="rect">
              <a:avLst/>
            </a:prstGeom>
            <a:solidFill>
              <a:srgbClr val="FFFF00">
                <a:alpha val="10000"/>
              </a:srgb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grpSp>
      <p:pic>
        <p:nvPicPr>
          <p:cNvPr id="23" name="Picture 22" descr="bullseye.tiff"/>
          <p:cNvPicPr>
            <a:picLocks noChangeAspect="1"/>
          </p:cNvPicPr>
          <p:nvPr/>
        </p:nvPicPr>
        <p:blipFill rotWithShape="1">
          <a:blip r:embed="rId3" cstate="print">
            <a:extLst>
              <a:ext uri="{28A0092B-C50C-407E-A947-70E740481C1C}">
                <a14:useLocalDpi xmlns:a14="http://schemas.microsoft.com/office/drawing/2010/main"/>
              </a:ext>
            </a:extLst>
          </a:blip>
          <a:srcRect l="2878" r="2126"/>
          <a:stretch/>
        </p:blipFill>
        <p:spPr>
          <a:xfrm>
            <a:off x="65438" y="1600200"/>
            <a:ext cx="5029200" cy="4343400"/>
          </a:xfrm>
          <a:prstGeom prst="rect">
            <a:avLst/>
          </a:prstGeom>
        </p:spPr>
      </p:pic>
    </p:spTree>
    <p:extLst>
      <p:ext uri="{BB962C8B-B14F-4D97-AF65-F5344CB8AC3E}">
        <p14:creationId xmlns:p14="http://schemas.microsoft.com/office/powerpoint/2010/main" val="506634983"/>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bwMode="auto">
          <a:xfrm>
            <a:off x="265724" y="76200"/>
            <a:ext cx="8686800" cy="1143000"/>
          </a:xfrm>
          <a:prstGeom prst="rect">
            <a:avLst/>
          </a:prstGeom>
          <a:noFill/>
          <a:ln w="9525">
            <a:noFill/>
            <a:miter lim="800000"/>
            <a:headEnd/>
            <a:tailEnd/>
          </a:ln>
        </p:spPr>
        <p:txBody>
          <a:bodyPr anchor="ctr">
            <a:prstTxWarp prst="textNoShape">
              <a:avLst/>
            </a:prstTxWarp>
          </a:bodyPr>
          <a:lstStyle/>
          <a:p>
            <a:pPr algn="ctr"/>
            <a:r>
              <a:rPr lang="en-US" sz="3600" i="1" dirty="0" smtClean="0">
                <a:solidFill>
                  <a:schemeClr val="tx2"/>
                </a:solidFill>
                <a:latin typeface="Arial"/>
                <a:ea typeface="Trebuchet MS" charset="0"/>
                <a:cs typeface="Arial"/>
              </a:rPr>
              <a:t>IL6R </a:t>
            </a:r>
            <a:r>
              <a:rPr lang="en-US" sz="3600" dirty="0" smtClean="0">
                <a:solidFill>
                  <a:schemeClr val="tx2"/>
                </a:solidFill>
                <a:latin typeface="Arial"/>
                <a:ea typeface="Trebuchet MS" charset="0"/>
                <a:cs typeface="Arial"/>
              </a:rPr>
              <a:t>variant:</a:t>
            </a:r>
            <a:r>
              <a:rPr lang="en-US" sz="3600" i="1" dirty="0" smtClean="0">
                <a:solidFill>
                  <a:schemeClr val="tx2"/>
                </a:solidFill>
                <a:latin typeface="Arial"/>
                <a:ea typeface="Trebuchet MS" charset="0"/>
                <a:cs typeface="Arial"/>
              </a:rPr>
              <a:t> more CRP, increased risk of RA/CVD, protection from asthma</a:t>
            </a:r>
            <a:endParaRPr lang="en-US" sz="3600" i="1" dirty="0">
              <a:solidFill>
                <a:schemeClr val="tx2"/>
              </a:solidFill>
              <a:latin typeface="Arial"/>
              <a:ea typeface="Trebuchet MS" charset="0"/>
              <a:cs typeface="Arial"/>
            </a:endParaRPr>
          </a:p>
        </p:txBody>
      </p:sp>
      <p:sp>
        <p:nvSpPr>
          <p:cNvPr id="51" name="Line 31"/>
          <p:cNvSpPr>
            <a:spLocks noChangeShapeType="1"/>
          </p:cNvSpPr>
          <p:nvPr/>
        </p:nvSpPr>
        <p:spPr bwMode="auto">
          <a:xfrm>
            <a:off x="457200" y="12954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9" name="Rectangle 8"/>
          <p:cNvSpPr/>
          <p:nvPr/>
        </p:nvSpPr>
        <p:spPr>
          <a:xfrm rot="17691655">
            <a:off x="5076653" y="5334847"/>
            <a:ext cx="889987" cy="338554"/>
          </a:xfrm>
          <a:prstGeom prst="rect">
            <a:avLst/>
          </a:prstGeom>
        </p:spPr>
        <p:txBody>
          <a:bodyPr wrap="none">
            <a:spAutoFit/>
          </a:bodyPr>
          <a:lstStyle/>
          <a:p>
            <a:r>
              <a:rPr lang="en-US" sz="1600" dirty="0" smtClean="0"/>
              <a:t>risk/risk</a:t>
            </a:r>
            <a:endParaRPr lang="en-US" sz="1600" dirty="0"/>
          </a:p>
        </p:txBody>
      </p:sp>
      <p:sp>
        <p:nvSpPr>
          <p:cNvPr id="11" name="Rectangle 10"/>
          <p:cNvSpPr/>
          <p:nvPr/>
        </p:nvSpPr>
        <p:spPr>
          <a:xfrm rot="17691655">
            <a:off x="6124189" y="5345892"/>
            <a:ext cx="914333" cy="338554"/>
          </a:xfrm>
          <a:prstGeom prst="rect">
            <a:avLst/>
          </a:prstGeom>
        </p:spPr>
        <p:txBody>
          <a:bodyPr wrap="none">
            <a:spAutoFit/>
          </a:bodyPr>
          <a:lstStyle/>
          <a:p>
            <a:r>
              <a:rPr lang="en-US" sz="1600" dirty="0" smtClean="0"/>
              <a:t>risk/</a:t>
            </a:r>
            <a:r>
              <a:rPr lang="en-US" sz="1600" dirty="0" err="1" smtClean="0"/>
              <a:t>prot</a:t>
            </a:r>
            <a:endParaRPr lang="en-US" sz="1600" dirty="0"/>
          </a:p>
        </p:txBody>
      </p:sp>
      <p:sp>
        <p:nvSpPr>
          <p:cNvPr id="12" name="Rectangle 11"/>
          <p:cNvSpPr/>
          <p:nvPr/>
        </p:nvSpPr>
        <p:spPr>
          <a:xfrm rot="17691655">
            <a:off x="7175498" y="5361527"/>
            <a:ext cx="948797" cy="338554"/>
          </a:xfrm>
          <a:prstGeom prst="rect">
            <a:avLst/>
          </a:prstGeom>
        </p:spPr>
        <p:txBody>
          <a:bodyPr wrap="none">
            <a:spAutoFit/>
          </a:bodyPr>
          <a:lstStyle/>
          <a:p>
            <a:r>
              <a:rPr lang="en-US" sz="1600" dirty="0" err="1" smtClean="0"/>
              <a:t>prot/prot</a:t>
            </a:r>
            <a:endParaRPr lang="en-US" sz="1600" dirty="0"/>
          </a:p>
        </p:txBody>
      </p:sp>
      <p:pic>
        <p:nvPicPr>
          <p:cNvPr id="10" name="Picture 9"/>
          <p:cNvPicPr>
            <a:picLocks noChangeAspect="1"/>
          </p:cNvPicPr>
          <p:nvPr/>
        </p:nvPicPr>
        <p:blipFill>
          <a:blip r:embed="rId2" cstate="print">
            <a:extLst>
              <a:ext uri="{28A0092B-C50C-407E-A947-70E740481C1C}">
                <a14:useLocalDpi xmlns:a14="http://schemas.microsoft.com/office/drawing/2010/main"/>
              </a:ext>
            </a:extLst>
          </a:blip>
          <a:srcRect r="45843"/>
          <a:stretch>
            <a:fillRect/>
          </a:stretch>
        </p:blipFill>
        <p:spPr>
          <a:xfrm>
            <a:off x="304800" y="1358900"/>
            <a:ext cx="3597131" cy="5575300"/>
          </a:xfrm>
          <a:prstGeom prst="rect">
            <a:avLst/>
          </a:prstGeom>
        </p:spPr>
      </p:pic>
      <p:pic>
        <p:nvPicPr>
          <p:cNvPr id="7" name="Picture 6" descr="IL6.tiff"/>
          <p:cNvPicPr>
            <a:picLocks noChangeAspect="1"/>
          </p:cNvPicPr>
          <p:nvPr/>
        </p:nvPicPr>
        <p:blipFill>
          <a:blip r:embed="rId3" cstate="print">
            <a:extLst>
              <a:ext uri="{28A0092B-C50C-407E-A947-70E740481C1C}">
                <a14:useLocalDpi xmlns:a14="http://schemas.microsoft.com/office/drawing/2010/main"/>
              </a:ext>
            </a:extLst>
          </a:blip>
          <a:srcRect t="54673"/>
          <a:stretch>
            <a:fillRect/>
          </a:stretch>
        </p:blipFill>
        <p:spPr>
          <a:xfrm>
            <a:off x="3983399" y="1794445"/>
            <a:ext cx="4855801" cy="3396319"/>
          </a:xfrm>
          <a:prstGeom prst="rect">
            <a:avLst/>
          </a:prstGeom>
          <a:solidFill>
            <a:schemeClr val="bg1"/>
          </a:solidFill>
        </p:spPr>
      </p:pic>
      <p:pic>
        <p:nvPicPr>
          <p:cNvPr id="14" name="Picture 13"/>
          <p:cNvPicPr>
            <a:picLocks noChangeAspect="1"/>
          </p:cNvPicPr>
          <p:nvPr/>
        </p:nvPicPr>
        <p:blipFill>
          <a:blip r:embed="rId4"/>
          <a:stretch>
            <a:fillRect/>
          </a:stretch>
        </p:blipFill>
        <p:spPr>
          <a:xfrm>
            <a:off x="3937000" y="5844206"/>
            <a:ext cx="1344246" cy="812800"/>
          </a:xfrm>
          <a:prstGeom prst="rect">
            <a:avLst/>
          </a:prstGeom>
        </p:spPr>
      </p:pic>
      <p:sp>
        <p:nvSpPr>
          <p:cNvPr id="5" name="TextBox 12"/>
          <p:cNvSpPr txBox="1">
            <a:spLocks noChangeArrowheads="1"/>
          </p:cNvSpPr>
          <p:nvPr/>
        </p:nvSpPr>
        <p:spPr bwMode="auto">
          <a:xfrm>
            <a:off x="4733603" y="1524000"/>
            <a:ext cx="4114800" cy="384721"/>
          </a:xfrm>
          <a:prstGeom prst="rect">
            <a:avLst/>
          </a:prstGeom>
          <a:solidFill>
            <a:srgbClr val="FFFFFF"/>
          </a:solidFill>
          <a:ln w="9525">
            <a:noFill/>
            <a:miter lim="800000"/>
            <a:headEnd/>
            <a:tailEnd/>
          </a:ln>
        </p:spPr>
        <p:txBody>
          <a:bodyPr wrap="square">
            <a:prstTxWarp prst="textNoShape">
              <a:avLst/>
            </a:prstTxWarp>
            <a:spAutoFit/>
          </a:bodyPr>
          <a:lstStyle/>
          <a:p>
            <a:pPr algn="ctr" eaLnBrk="0" hangingPunct="0"/>
            <a:r>
              <a:rPr lang="en-US" sz="1900" u="sng" dirty="0" smtClean="0">
                <a:latin typeface="Arial"/>
                <a:ea typeface="Trebuchet MS" charset="0"/>
                <a:cs typeface="Arial"/>
              </a:rPr>
              <a:t>IL6RMR Consortium (2012) </a:t>
            </a:r>
            <a:r>
              <a:rPr lang="en-US" sz="1900" i="1" u="sng" dirty="0" smtClean="0">
                <a:latin typeface="Arial"/>
                <a:ea typeface="Trebuchet MS" charset="0"/>
                <a:cs typeface="Arial"/>
              </a:rPr>
              <a:t>Lancet</a:t>
            </a:r>
          </a:p>
        </p:txBody>
      </p:sp>
      <p:sp>
        <p:nvSpPr>
          <p:cNvPr id="15" name="TextBox 14"/>
          <p:cNvSpPr txBox="1"/>
          <p:nvPr/>
        </p:nvSpPr>
        <p:spPr>
          <a:xfrm>
            <a:off x="4191000" y="5992194"/>
            <a:ext cx="721547" cy="400110"/>
          </a:xfrm>
          <a:prstGeom prst="rect">
            <a:avLst/>
          </a:prstGeom>
          <a:noFill/>
        </p:spPr>
        <p:txBody>
          <a:bodyPr wrap="none" rtlCol="0">
            <a:spAutoFit/>
          </a:bodyPr>
          <a:lstStyle/>
          <a:p>
            <a:r>
              <a:rPr lang="en-US" dirty="0" smtClean="0"/>
              <a:t>CRP</a:t>
            </a:r>
            <a:endParaRPr lang="en-US" dirty="0"/>
          </a:p>
        </p:txBody>
      </p:sp>
      <p:sp>
        <p:nvSpPr>
          <p:cNvPr id="16" name="TextBox 15"/>
          <p:cNvSpPr txBox="1"/>
          <p:nvPr/>
        </p:nvSpPr>
        <p:spPr>
          <a:xfrm>
            <a:off x="7210810" y="2038290"/>
            <a:ext cx="1399790" cy="369332"/>
          </a:xfrm>
          <a:prstGeom prst="rect">
            <a:avLst/>
          </a:prstGeom>
          <a:noFill/>
        </p:spPr>
        <p:txBody>
          <a:bodyPr wrap="none" rtlCol="0">
            <a:spAutoFit/>
          </a:bodyPr>
          <a:lstStyle/>
          <a:p>
            <a:r>
              <a:rPr lang="en-US" sz="1800" i="1" dirty="0" smtClean="0"/>
              <a:t>P</a:t>
            </a:r>
            <a:r>
              <a:rPr lang="en-US" sz="1800" dirty="0" smtClean="0"/>
              <a:t>=9.9x10</a:t>
            </a:r>
            <a:r>
              <a:rPr lang="en-US" sz="1800" baseline="30000" dirty="0" smtClean="0"/>
              <a:t>-52</a:t>
            </a:r>
            <a:endParaRPr lang="en-US" sz="1800" baseline="30000" dirty="0"/>
          </a:p>
        </p:txBody>
      </p:sp>
    </p:spTree>
    <p:extLst>
      <p:ext uri="{BB962C8B-B14F-4D97-AF65-F5344CB8AC3E}">
        <p14:creationId xmlns:p14="http://schemas.microsoft.com/office/powerpoint/2010/main" val="393325696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sz="half" idx="1"/>
          </p:nvPr>
        </p:nvSpPr>
        <p:spPr>
          <a:xfrm>
            <a:off x="493713" y="1981200"/>
            <a:ext cx="3817937" cy="4114800"/>
          </a:xfrm>
        </p:spPr>
        <p:txBody>
          <a:bodyPr/>
          <a:lstStyle/>
          <a:p>
            <a:pPr eaLnBrk="1" hangingPunct="1"/>
            <a:endParaRPr lang="en-US">
              <a:ea typeface="ＭＳ Ｐゴシック" pitchFamily="-65" charset="-128"/>
              <a:cs typeface="ＭＳ Ｐゴシック" pitchFamily="-65" charset="-128"/>
            </a:endParaRPr>
          </a:p>
          <a:p>
            <a:pPr eaLnBrk="1" hangingPunct="1"/>
            <a:endParaRPr lang="en-US">
              <a:ea typeface="ＭＳ Ｐゴシック" pitchFamily="-65" charset="-128"/>
              <a:cs typeface="ＭＳ Ｐゴシック" pitchFamily="-65" charset="-128"/>
            </a:endParaRPr>
          </a:p>
        </p:txBody>
      </p:sp>
      <p:pic>
        <p:nvPicPr>
          <p:cNvPr id="25604" name="Picture 5"/>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87350" y="5059363"/>
            <a:ext cx="3746500" cy="1722437"/>
          </a:xfrm>
          <a:prstGeom prst="rect">
            <a:avLst/>
          </a:prstGeom>
          <a:noFill/>
          <a:ln w="9525">
            <a:solidFill>
              <a:schemeClr val="tx1"/>
            </a:solidFill>
            <a:miter lim="800000"/>
            <a:headEnd/>
            <a:tailEnd/>
          </a:ln>
        </p:spPr>
      </p:pic>
      <p:sp>
        <p:nvSpPr>
          <p:cNvPr id="25605" name="Rectangle 12"/>
          <p:cNvSpPr>
            <a:spLocks noChangeArrowheads="1"/>
          </p:cNvSpPr>
          <p:nvPr/>
        </p:nvSpPr>
        <p:spPr bwMode="auto">
          <a:xfrm>
            <a:off x="488950" y="304800"/>
            <a:ext cx="8029575" cy="989013"/>
          </a:xfrm>
          <a:prstGeom prst="rect">
            <a:avLst/>
          </a:prstGeom>
          <a:noFill/>
          <a:ln w="9525">
            <a:noFill/>
            <a:miter lim="800000"/>
            <a:headEnd/>
            <a:tailEnd/>
          </a:ln>
        </p:spPr>
        <p:txBody>
          <a:bodyPr anchor="ctr">
            <a:prstTxWarp prst="textNoShape">
              <a:avLst/>
            </a:prstTxWarp>
          </a:bodyPr>
          <a:lstStyle/>
          <a:p>
            <a:pPr marL="12700" algn="ctr" eaLnBrk="1" hangingPunct="1">
              <a:spcAft>
                <a:spcPts val="13"/>
              </a:spcAft>
            </a:pPr>
            <a:r>
              <a:rPr lang="en-US" sz="4400" dirty="0">
                <a:latin typeface="Trebuchet MS" pitchFamily="-65" charset="0"/>
              </a:rPr>
              <a:t>Evidence for </a:t>
            </a:r>
            <a:r>
              <a:rPr lang="en-US" sz="4400" dirty="0" smtClean="0">
                <a:latin typeface="Trebuchet MS" pitchFamily="-65" charset="0"/>
              </a:rPr>
              <a:t>genetics</a:t>
            </a:r>
            <a:endParaRPr lang="en-US" sz="4400" dirty="0">
              <a:latin typeface="Trebuchet MS" pitchFamily="-65" charset="0"/>
            </a:endParaRPr>
          </a:p>
        </p:txBody>
      </p:sp>
      <p:sp>
        <p:nvSpPr>
          <p:cNvPr id="25607" name="Text Box 14"/>
          <p:cNvSpPr txBox="1">
            <a:spLocks noChangeArrowheads="1"/>
          </p:cNvSpPr>
          <p:nvPr/>
        </p:nvSpPr>
        <p:spPr bwMode="auto">
          <a:xfrm>
            <a:off x="4114800" y="1886428"/>
            <a:ext cx="2514600" cy="835656"/>
          </a:xfrm>
          <a:prstGeom prst="rect">
            <a:avLst/>
          </a:prstGeom>
          <a:noFill/>
          <a:ln w="9525">
            <a:noFill/>
            <a:miter lim="800000"/>
            <a:headEnd/>
            <a:tailEnd/>
          </a:ln>
        </p:spPr>
        <p:txBody>
          <a:bodyPr lIns="0" tIns="0" rIns="0" bIns="0">
            <a:prstTxWarp prst="textNoShape">
              <a:avLst/>
            </a:prstTxWarp>
            <a:spAutoFit/>
          </a:bodyPr>
          <a:lstStyle/>
          <a:p>
            <a:pPr algn="ctr" defTabSz="822325" eaLnBrk="1" hangingPunct="1">
              <a:lnSpc>
                <a:spcPts val="3238"/>
              </a:lnSpc>
              <a:tabLst>
                <a:tab pos="0" algn="l"/>
                <a:tab pos="822325" algn="l"/>
                <a:tab pos="1646238" algn="l"/>
                <a:tab pos="2468563" algn="l"/>
                <a:tab pos="3292475" algn="l"/>
                <a:tab pos="4114800" algn="l"/>
                <a:tab pos="4937125" algn="l"/>
                <a:tab pos="5761038" algn="l"/>
                <a:tab pos="6583363" algn="l"/>
              </a:tabLst>
            </a:pPr>
            <a:r>
              <a:rPr lang="en-US" sz="2400" dirty="0">
                <a:solidFill>
                  <a:srgbClr val="000080"/>
                </a:solidFill>
                <a:latin typeface="Arial"/>
                <a:cs typeface="Arial"/>
              </a:rPr>
              <a:t>unrelated</a:t>
            </a:r>
          </a:p>
          <a:p>
            <a:pPr algn="ctr" defTabSz="822325" eaLnBrk="1" hangingPunct="1">
              <a:lnSpc>
                <a:spcPts val="3238"/>
              </a:lnSpc>
              <a:tabLst>
                <a:tab pos="0" algn="l"/>
                <a:tab pos="822325" algn="l"/>
                <a:tab pos="1646238" algn="l"/>
                <a:tab pos="2468563" algn="l"/>
                <a:tab pos="3292475" algn="l"/>
                <a:tab pos="4114800" algn="l"/>
                <a:tab pos="4937125" algn="l"/>
                <a:tab pos="5761038" algn="l"/>
                <a:tab pos="6583363" algn="l"/>
              </a:tabLst>
            </a:pPr>
            <a:r>
              <a:rPr lang="en-US" sz="2400" dirty="0">
                <a:solidFill>
                  <a:srgbClr val="000080"/>
                </a:solidFill>
                <a:latin typeface="Arial"/>
                <a:cs typeface="Arial"/>
              </a:rPr>
              <a:t>individuals</a:t>
            </a:r>
          </a:p>
        </p:txBody>
      </p:sp>
      <p:pic>
        <p:nvPicPr>
          <p:cNvPr id="25608" name="Picture 20" descr="g_05"/>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381000" y="3232150"/>
            <a:ext cx="3760788" cy="1743075"/>
          </a:xfrm>
          <a:prstGeom prst="rect">
            <a:avLst/>
          </a:prstGeom>
          <a:noFill/>
          <a:ln w="9525">
            <a:noFill/>
            <a:miter lim="800000"/>
            <a:headEnd/>
            <a:tailEnd/>
          </a:ln>
        </p:spPr>
      </p:pic>
      <p:sp>
        <p:nvSpPr>
          <p:cNvPr id="25609" name="Text Box 21"/>
          <p:cNvSpPr txBox="1">
            <a:spLocks noChangeArrowheads="1"/>
          </p:cNvSpPr>
          <p:nvPr/>
        </p:nvSpPr>
        <p:spPr bwMode="auto">
          <a:xfrm>
            <a:off x="4152900" y="3685859"/>
            <a:ext cx="2438400" cy="835656"/>
          </a:xfrm>
          <a:prstGeom prst="rect">
            <a:avLst/>
          </a:prstGeom>
          <a:noFill/>
          <a:ln w="9525">
            <a:noFill/>
            <a:miter lim="800000"/>
            <a:headEnd/>
            <a:tailEnd/>
          </a:ln>
        </p:spPr>
        <p:txBody>
          <a:bodyPr lIns="0" tIns="0" rIns="0" bIns="0">
            <a:prstTxWarp prst="textNoShape">
              <a:avLst/>
            </a:prstTxWarp>
            <a:spAutoFit/>
          </a:bodyPr>
          <a:lstStyle/>
          <a:p>
            <a:pPr algn="ctr" defTabSz="822325" eaLnBrk="1" hangingPunct="1">
              <a:lnSpc>
                <a:spcPts val="3238"/>
              </a:lnSpc>
              <a:tabLst>
                <a:tab pos="0" algn="l"/>
                <a:tab pos="822325" algn="l"/>
                <a:tab pos="1646238" algn="l"/>
                <a:tab pos="2468563" algn="l"/>
                <a:tab pos="3292475" algn="l"/>
                <a:tab pos="4114800" algn="l"/>
                <a:tab pos="4937125" algn="l"/>
                <a:tab pos="5761038" algn="l"/>
                <a:tab pos="6583363" algn="l"/>
              </a:tabLst>
            </a:pPr>
            <a:r>
              <a:rPr lang="en-US" sz="2400">
                <a:solidFill>
                  <a:srgbClr val="000080"/>
                </a:solidFill>
                <a:latin typeface="Arial"/>
                <a:cs typeface="Arial"/>
              </a:rPr>
              <a:t>first-degree </a:t>
            </a:r>
          </a:p>
          <a:p>
            <a:pPr algn="ctr" defTabSz="822325" eaLnBrk="1" hangingPunct="1">
              <a:lnSpc>
                <a:spcPts val="3238"/>
              </a:lnSpc>
              <a:tabLst>
                <a:tab pos="0" algn="l"/>
                <a:tab pos="822325" algn="l"/>
                <a:tab pos="1646238" algn="l"/>
                <a:tab pos="2468563" algn="l"/>
                <a:tab pos="3292475" algn="l"/>
                <a:tab pos="4114800" algn="l"/>
                <a:tab pos="4937125" algn="l"/>
                <a:tab pos="5761038" algn="l"/>
                <a:tab pos="6583363" algn="l"/>
              </a:tabLst>
            </a:pPr>
            <a:r>
              <a:rPr lang="en-US" sz="2400">
                <a:solidFill>
                  <a:srgbClr val="000080"/>
                </a:solidFill>
                <a:latin typeface="Arial"/>
                <a:cs typeface="Arial"/>
              </a:rPr>
              <a:t>relatives</a:t>
            </a:r>
          </a:p>
        </p:txBody>
      </p:sp>
      <p:sp>
        <p:nvSpPr>
          <p:cNvPr id="25610" name="Text Box 22"/>
          <p:cNvSpPr txBox="1">
            <a:spLocks noChangeArrowheads="1"/>
          </p:cNvSpPr>
          <p:nvPr/>
        </p:nvSpPr>
        <p:spPr bwMode="auto">
          <a:xfrm>
            <a:off x="3962400" y="5502753"/>
            <a:ext cx="2819400" cy="835656"/>
          </a:xfrm>
          <a:prstGeom prst="rect">
            <a:avLst/>
          </a:prstGeom>
          <a:noFill/>
          <a:ln w="9525">
            <a:noFill/>
            <a:miter lim="800000"/>
            <a:headEnd/>
            <a:tailEnd/>
          </a:ln>
        </p:spPr>
        <p:txBody>
          <a:bodyPr lIns="0" tIns="0" rIns="0" bIns="0">
            <a:prstTxWarp prst="textNoShape">
              <a:avLst/>
            </a:prstTxWarp>
            <a:spAutoFit/>
          </a:bodyPr>
          <a:lstStyle/>
          <a:p>
            <a:pPr algn="ctr" defTabSz="822325" eaLnBrk="1" hangingPunct="1">
              <a:lnSpc>
                <a:spcPts val="3238"/>
              </a:lnSpc>
              <a:tabLst>
                <a:tab pos="0" algn="l"/>
                <a:tab pos="822325" algn="l"/>
                <a:tab pos="1646238" algn="l"/>
                <a:tab pos="2468563" algn="l"/>
                <a:tab pos="3292475" algn="l"/>
                <a:tab pos="4114800" algn="l"/>
                <a:tab pos="4937125" algn="l"/>
                <a:tab pos="5761038" algn="l"/>
                <a:tab pos="6583363" algn="l"/>
              </a:tabLst>
            </a:pPr>
            <a:r>
              <a:rPr lang="en-US" sz="2400">
                <a:solidFill>
                  <a:srgbClr val="000080"/>
                </a:solidFill>
                <a:latin typeface="Arial"/>
                <a:cs typeface="Arial"/>
              </a:rPr>
              <a:t>identical twins </a:t>
            </a:r>
          </a:p>
          <a:p>
            <a:pPr algn="ctr" defTabSz="822325" eaLnBrk="1" hangingPunct="1">
              <a:lnSpc>
                <a:spcPts val="3238"/>
              </a:lnSpc>
              <a:tabLst>
                <a:tab pos="0" algn="l"/>
                <a:tab pos="822325" algn="l"/>
                <a:tab pos="1646238" algn="l"/>
                <a:tab pos="2468563" algn="l"/>
                <a:tab pos="3292475" algn="l"/>
                <a:tab pos="4114800" algn="l"/>
                <a:tab pos="4937125" algn="l"/>
                <a:tab pos="5761038" algn="l"/>
                <a:tab pos="6583363" algn="l"/>
              </a:tabLst>
            </a:pPr>
            <a:r>
              <a:rPr lang="en-US" sz="2400">
                <a:solidFill>
                  <a:srgbClr val="000080"/>
                </a:solidFill>
                <a:latin typeface="Arial"/>
                <a:cs typeface="Arial"/>
              </a:rPr>
              <a:t>(triplets!)</a:t>
            </a:r>
          </a:p>
        </p:txBody>
      </p:sp>
      <p:sp>
        <p:nvSpPr>
          <p:cNvPr id="25611" name="Text Box 24"/>
          <p:cNvSpPr txBox="1">
            <a:spLocks noChangeArrowheads="1"/>
          </p:cNvSpPr>
          <p:nvPr/>
        </p:nvSpPr>
        <p:spPr bwMode="auto">
          <a:xfrm>
            <a:off x="6628443" y="2042646"/>
            <a:ext cx="790686" cy="523220"/>
          </a:xfrm>
          <a:prstGeom prst="rect">
            <a:avLst/>
          </a:prstGeom>
          <a:noFill/>
          <a:ln w="9525">
            <a:noFill/>
            <a:miter lim="800000"/>
            <a:headEnd/>
            <a:tailEnd/>
          </a:ln>
        </p:spPr>
        <p:txBody>
          <a:bodyPr wrap="none">
            <a:prstTxWarp prst="textNoShape">
              <a:avLst/>
            </a:prstTxWarp>
            <a:spAutoFit/>
          </a:bodyPr>
          <a:lstStyle/>
          <a:p>
            <a:r>
              <a:rPr lang="en-US" sz="2800" i="1" dirty="0" smtClean="0">
                <a:latin typeface="Arial"/>
                <a:cs typeface="Arial"/>
              </a:rPr>
              <a:t>1</a:t>
            </a:r>
            <a:r>
              <a:rPr lang="en-US" sz="2800" i="1" dirty="0">
                <a:latin typeface="Arial"/>
                <a:cs typeface="Arial"/>
              </a:rPr>
              <a:t>%</a:t>
            </a:r>
          </a:p>
        </p:txBody>
      </p:sp>
      <p:sp>
        <p:nvSpPr>
          <p:cNvPr id="25612" name="Text Box 25"/>
          <p:cNvSpPr txBox="1">
            <a:spLocks noChangeArrowheads="1"/>
          </p:cNvSpPr>
          <p:nvPr/>
        </p:nvSpPr>
        <p:spPr bwMode="auto">
          <a:xfrm>
            <a:off x="6628443" y="3842077"/>
            <a:ext cx="790686" cy="523220"/>
          </a:xfrm>
          <a:prstGeom prst="rect">
            <a:avLst/>
          </a:prstGeom>
          <a:noFill/>
          <a:ln w="9525">
            <a:noFill/>
            <a:miter lim="800000"/>
            <a:headEnd/>
            <a:tailEnd/>
          </a:ln>
        </p:spPr>
        <p:txBody>
          <a:bodyPr wrap="none">
            <a:prstTxWarp prst="textNoShape">
              <a:avLst/>
            </a:prstTxWarp>
            <a:spAutoFit/>
          </a:bodyPr>
          <a:lstStyle/>
          <a:p>
            <a:r>
              <a:rPr lang="en-US" sz="2800" i="1" dirty="0" smtClean="0">
                <a:latin typeface="Arial"/>
                <a:cs typeface="Arial"/>
              </a:rPr>
              <a:t>5</a:t>
            </a:r>
            <a:r>
              <a:rPr lang="en-US" sz="2800" i="1" dirty="0">
                <a:latin typeface="Arial"/>
                <a:cs typeface="Arial"/>
              </a:rPr>
              <a:t>%</a:t>
            </a:r>
          </a:p>
        </p:txBody>
      </p:sp>
      <p:sp>
        <p:nvSpPr>
          <p:cNvPr id="25613" name="Text Box 26"/>
          <p:cNvSpPr txBox="1">
            <a:spLocks noChangeArrowheads="1"/>
          </p:cNvSpPr>
          <p:nvPr/>
        </p:nvSpPr>
        <p:spPr bwMode="auto">
          <a:xfrm>
            <a:off x="6528594" y="5658971"/>
            <a:ext cx="990385" cy="523220"/>
          </a:xfrm>
          <a:prstGeom prst="rect">
            <a:avLst/>
          </a:prstGeom>
          <a:noFill/>
          <a:ln w="9525">
            <a:noFill/>
            <a:miter lim="800000"/>
            <a:headEnd/>
            <a:tailEnd/>
          </a:ln>
        </p:spPr>
        <p:txBody>
          <a:bodyPr wrap="none">
            <a:prstTxWarp prst="textNoShape">
              <a:avLst/>
            </a:prstTxWarp>
            <a:spAutoFit/>
          </a:bodyPr>
          <a:lstStyle/>
          <a:p>
            <a:r>
              <a:rPr lang="en-US" sz="2800" i="1">
                <a:latin typeface="Arial"/>
                <a:cs typeface="Arial"/>
              </a:rPr>
              <a:t>15%</a:t>
            </a:r>
          </a:p>
        </p:txBody>
      </p:sp>
      <p:sp>
        <p:nvSpPr>
          <p:cNvPr id="25614" name="Text Box 28"/>
          <p:cNvSpPr txBox="1">
            <a:spLocks noChangeArrowheads="1"/>
          </p:cNvSpPr>
          <p:nvPr/>
        </p:nvSpPr>
        <p:spPr bwMode="auto">
          <a:xfrm>
            <a:off x="6576070" y="1321455"/>
            <a:ext cx="2140104" cy="523220"/>
          </a:xfrm>
          <a:prstGeom prst="rect">
            <a:avLst/>
          </a:prstGeom>
          <a:noFill/>
          <a:ln w="9525">
            <a:noFill/>
            <a:miter lim="800000"/>
            <a:headEnd/>
            <a:tailEnd/>
          </a:ln>
        </p:spPr>
        <p:txBody>
          <a:bodyPr wrap="none">
            <a:prstTxWarp prst="textNoShape">
              <a:avLst/>
            </a:prstTxWarp>
            <a:spAutoFit/>
          </a:bodyPr>
          <a:lstStyle/>
          <a:p>
            <a:r>
              <a:rPr lang="en-US" sz="2800" u="sng" dirty="0" smtClean="0">
                <a:latin typeface="Arial"/>
                <a:cs typeface="Arial"/>
              </a:rPr>
              <a:t>Relative risk</a:t>
            </a:r>
            <a:endParaRPr lang="en-US" sz="2800" u="sng" dirty="0">
              <a:latin typeface="Arial"/>
              <a:cs typeface="Arial"/>
            </a:endParaRPr>
          </a:p>
        </p:txBody>
      </p:sp>
      <p:sp>
        <p:nvSpPr>
          <p:cNvPr id="15" name="Line 5"/>
          <p:cNvSpPr>
            <a:spLocks noChangeShapeType="1"/>
          </p:cNvSpPr>
          <p:nvPr/>
        </p:nvSpPr>
        <p:spPr bwMode="auto">
          <a:xfrm>
            <a:off x="457200" y="1246431"/>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graphicFrame>
        <p:nvGraphicFramePr>
          <p:cNvPr id="16" name="Object 2"/>
          <p:cNvGraphicFramePr>
            <a:graphicFrameLocks noChangeAspect="1"/>
          </p:cNvGraphicFramePr>
          <p:nvPr>
            <p:extLst>
              <p:ext uri="{D42A27DB-BD31-4B8C-83A1-F6EECF244321}">
                <p14:modId xmlns:p14="http://schemas.microsoft.com/office/powerpoint/2010/main" val="383245714"/>
              </p:ext>
            </p:extLst>
          </p:nvPr>
        </p:nvGraphicFramePr>
        <p:xfrm>
          <a:off x="395288" y="1447800"/>
          <a:ext cx="3733800" cy="1712913"/>
        </p:xfrm>
        <a:graphic>
          <a:graphicData uri="http://schemas.openxmlformats.org/presentationml/2006/ole">
            <mc:AlternateContent xmlns:mc="http://schemas.openxmlformats.org/markup-compatibility/2006">
              <mc:Choice xmlns:v="urn:schemas-microsoft-com:vml" Requires="v">
                <p:oleObj spid="_x0000_s8321" name="Bitmap Image" r:id="rId6" imgW="2305372" imgH="1057423" progId="">
                  <p:embed/>
                </p:oleObj>
              </mc:Choice>
              <mc:Fallback>
                <p:oleObj name="Bitmap Image" r:id="rId6" imgW="2305372" imgH="1057423"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5288" y="1447800"/>
                        <a:ext cx="3733800" cy="17129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7" name="Text Box 24"/>
          <p:cNvSpPr txBox="1">
            <a:spLocks noChangeArrowheads="1"/>
          </p:cNvSpPr>
          <p:nvPr/>
        </p:nvSpPr>
        <p:spPr bwMode="auto">
          <a:xfrm>
            <a:off x="7684526" y="2035687"/>
            <a:ext cx="1289846" cy="523220"/>
          </a:xfrm>
          <a:prstGeom prst="rect">
            <a:avLst/>
          </a:prstGeom>
          <a:noFill/>
          <a:ln w="9525">
            <a:noFill/>
            <a:miter lim="800000"/>
            <a:headEnd/>
            <a:tailEnd/>
          </a:ln>
        </p:spPr>
        <p:txBody>
          <a:bodyPr wrap="none">
            <a:prstTxWarp prst="textNoShape">
              <a:avLst/>
            </a:prstTxWarp>
            <a:spAutoFit/>
          </a:bodyPr>
          <a:lstStyle/>
          <a:p>
            <a:r>
              <a:rPr lang="en-US" sz="2800" i="1" dirty="0" smtClean="0">
                <a:latin typeface="Arial"/>
                <a:cs typeface="Arial"/>
              </a:rPr>
              <a:t>0.01</a:t>
            </a:r>
            <a:r>
              <a:rPr lang="en-US" sz="2800" i="1" dirty="0">
                <a:latin typeface="Arial"/>
                <a:cs typeface="Arial"/>
              </a:rPr>
              <a:t>%</a:t>
            </a:r>
          </a:p>
        </p:txBody>
      </p:sp>
      <p:sp>
        <p:nvSpPr>
          <p:cNvPr id="18" name="Text Box 25"/>
          <p:cNvSpPr txBox="1">
            <a:spLocks noChangeArrowheads="1"/>
          </p:cNvSpPr>
          <p:nvPr/>
        </p:nvSpPr>
        <p:spPr bwMode="auto">
          <a:xfrm>
            <a:off x="7834257" y="3835118"/>
            <a:ext cx="990385" cy="523220"/>
          </a:xfrm>
          <a:prstGeom prst="rect">
            <a:avLst/>
          </a:prstGeom>
          <a:noFill/>
          <a:ln w="9525">
            <a:noFill/>
            <a:miter lim="800000"/>
            <a:headEnd/>
            <a:tailEnd/>
          </a:ln>
        </p:spPr>
        <p:txBody>
          <a:bodyPr wrap="none">
            <a:prstTxWarp prst="textNoShape">
              <a:avLst/>
            </a:prstTxWarp>
            <a:spAutoFit/>
          </a:bodyPr>
          <a:lstStyle/>
          <a:p>
            <a:r>
              <a:rPr lang="en-US" sz="2800" i="1" dirty="0" smtClean="0">
                <a:latin typeface="Arial"/>
                <a:cs typeface="Arial"/>
              </a:rPr>
              <a:t>50%</a:t>
            </a:r>
            <a:endParaRPr lang="en-US" sz="2800" i="1" dirty="0">
              <a:latin typeface="Arial"/>
              <a:cs typeface="Arial"/>
            </a:endParaRPr>
          </a:p>
        </p:txBody>
      </p:sp>
      <p:sp>
        <p:nvSpPr>
          <p:cNvPr id="19" name="Text Box 26"/>
          <p:cNvSpPr txBox="1">
            <a:spLocks noChangeArrowheads="1"/>
          </p:cNvSpPr>
          <p:nvPr/>
        </p:nvSpPr>
        <p:spPr bwMode="auto">
          <a:xfrm>
            <a:off x="7734407" y="5652012"/>
            <a:ext cx="1190084" cy="523220"/>
          </a:xfrm>
          <a:prstGeom prst="rect">
            <a:avLst/>
          </a:prstGeom>
          <a:noFill/>
          <a:ln w="9525">
            <a:noFill/>
            <a:miter lim="800000"/>
            <a:headEnd/>
            <a:tailEnd/>
          </a:ln>
        </p:spPr>
        <p:txBody>
          <a:bodyPr wrap="none">
            <a:prstTxWarp prst="textNoShape">
              <a:avLst/>
            </a:prstTxWarp>
            <a:spAutoFit/>
          </a:bodyPr>
          <a:lstStyle/>
          <a:p>
            <a:r>
              <a:rPr lang="en-US" sz="2800" i="1" dirty="0" smtClean="0">
                <a:latin typeface="Arial"/>
                <a:cs typeface="Arial"/>
              </a:rPr>
              <a:t>100%</a:t>
            </a:r>
            <a:endParaRPr lang="en-US" sz="2800" i="1" dirty="0">
              <a:latin typeface="Arial"/>
              <a:cs typeface="Arial"/>
            </a:endParaRPr>
          </a:p>
        </p:txBody>
      </p:sp>
    </p:spTree>
    <p:extLst>
      <p:ext uri="{BB962C8B-B14F-4D97-AF65-F5344CB8AC3E}">
        <p14:creationId xmlns:p14="http://schemas.microsoft.com/office/powerpoint/2010/main" val="375007154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Line 5"/>
          <p:cNvSpPr>
            <a:spLocks noChangeShapeType="1"/>
          </p:cNvSpPr>
          <p:nvPr/>
        </p:nvSpPr>
        <p:spPr bwMode="auto">
          <a:xfrm>
            <a:off x="457200" y="10668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3557" name="Rectangle 4"/>
          <p:cNvSpPr>
            <a:spLocks noGrp="1" noChangeArrowheads="1"/>
          </p:cNvSpPr>
          <p:nvPr>
            <p:ph type="title"/>
          </p:nvPr>
        </p:nvSpPr>
        <p:spPr>
          <a:xfrm>
            <a:off x="381000" y="0"/>
            <a:ext cx="8458200" cy="1143000"/>
          </a:xfrm>
        </p:spPr>
        <p:txBody>
          <a:bodyPr/>
          <a:lstStyle/>
          <a:p>
            <a:pPr eaLnBrk="1" hangingPunct="1"/>
            <a:r>
              <a:rPr lang="en-US" dirty="0" smtClean="0">
                <a:latin typeface="Arial"/>
                <a:cs typeface="Arial"/>
              </a:rPr>
              <a:t>Five approaches</a:t>
            </a:r>
          </a:p>
        </p:txBody>
      </p:sp>
      <p:sp>
        <p:nvSpPr>
          <p:cNvPr id="23556" name="Content Placeholder 6"/>
          <p:cNvSpPr>
            <a:spLocks noGrp="1"/>
          </p:cNvSpPr>
          <p:nvPr>
            <p:ph idx="1"/>
          </p:nvPr>
        </p:nvSpPr>
        <p:spPr>
          <a:xfrm>
            <a:off x="381000" y="1219200"/>
            <a:ext cx="8382000" cy="4114800"/>
          </a:xfrm>
        </p:spPr>
        <p:txBody>
          <a:bodyPr/>
          <a:lstStyle/>
          <a:p>
            <a:pPr marL="514350" indent="-514350">
              <a:buAutoNum type="arabicParenBoth"/>
            </a:pPr>
            <a:r>
              <a:rPr lang="en-US" dirty="0" smtClean="0">
                <a:solidFill>
                  <a:schemeClr val="bg1">
                    <a:lumMod val="85000"/>
                  </a:schemeClr>
                </a:solidFill>
                <a:latin typeface="Arial"/>
                <a:ea typeface="Trebuchet MS" charset="0"/>
                <a:cs typeface="Arial"/>
              </a:rPr>
              <a:t> Straightforward annotation – </a:t>
            </a:r>
            <a:r>
              <a:rPr lang="en-US" i="1" dirty="0" smtClean="0">
                <a:solidFill>
                  <a:schemeClr val="bg1">
                    <a:lumMod val="85000"/>
                  </a:schemeClr>
                </a:solidFill>
                <a:latin typeface="Arial"/>
                <a:ea typeface="Trebuchet MS" charset="0"/>
                <a:cs typeface="Arial"/>
              </a:rPr>
              <a:t>obvious functional allele in LD with GWAS hit?</a:t>
            </a:r>
          </a:p>
          <a:p>
            <a:pPr marL="514350" indent="-514350">
              <a:buAutoNum type="arabicParenBoth"/>
            </a:pPr>
            <a:r>
              <a:rPr lang="en-US" dirty="0" smtClean="0">
                <a:solidFill>
                  <a:srgbClr val="D9D9D9"/>
                </a:solidFill>
                <a:latin typeface="Arial"/>
                <a:ea typeface="Trebuchet MS" charset="0"/>
                <a:cs typeface="Arial"/>
              </a:rPr>
              <a:t> Integration across loci – </a:t>
            </a:r>
            <a:r>
              <a:rPr lang="en-US" i="1" dirty="0" smtClean="0">
                <a:solidFill>
                  <a:srgbClr val="D9D9D9"/>
                </a:solidFill>
                <a:latin typeface="Arial"/>
                <a:ea typeface="Trebuchet MS" charset="0"/>
                <a:cs typeface="Arial"/>
              </a:rPr>
              <a:t>patterns derived from all loci together?</a:t>
            </a:r>
          </a:p>
          <a:p>
            <a:pPr marL="514350" indent="-514350">
              <a:buAutoNum type="arabicParenBoth"/>
            </a:pPr>
            <a:r>
              <a:rPr lang="en-US" dirty="0">
                <a:solidFill>
                  <a:srgbClr val="D9D9D9"/>
                </a:solidFill>
                <a:latin typeface="Arial"/>
                <a:ea typeface="Trebuchet MS" charset="0"/>
                <a:cs typeface="Arial"/>
              </a:rPr>
              <a:t> </a:t>
            </a:r>
            <a:r>
              <a:rPr lang="en-US" dirty="0" smtClean="0">
                <a:solidFill>
                  <a:srgbClr val="D9D9D9"/>
                </a:solidFill>
                <a:latin typeface="Arial"/>
                <a:ea typeface="Trebuchet MS" charset="0"/>
                <a:cs typeface="Arial"/>
              </a:rPr>
              <a:t>Regional </a:t>
            </a:r>
            <a:r>
              <a:rPr lang="en-US" dirty="0" err="1" smtClean="0">
                <a:solidFill>
                  <a:srgbClr val="D9D9D9"/>
                </a:solidFill>
                <a:latin typeface="Arial"/>
                <a:ea typeface="Trebuchet MS" charset="0"/>
                <a:cs typeface="Arial"/>
              </a:rPr>
              <a:t>pleiotropy</a:t>
            </a:r>
            <a:r>
              <a:rPr lang="en-US" dirty="0" smtClean="0">
                <a:solidFill>
                  <a:srgbClr val="D9D9D9"/>
                </a:solidFill>
                <a:latin typeface="Arial"/>
                <a:ea typeface="Trebuchet MS" charset="0"/>
                <a:cs typeface="Arial"/>
              </a:rPr>
              <a:t> – </a:t>
            </a:r>
            <a:r>
              <a:rPr lang="en-US" i="1" dirty="0" smtClean="0">
                <a:solidFill>
                  <a:srgbClr val="D9D9D9"/>
                </a:solidFill>
                <a:latin typeface="Arial"/>
                <a:ea typeface="Trebuchet MS" charset="0"/>
                <a:cs typeface="Arial"/>
              </a:rPr>
              <a:t>other diseases or traits that share associated region?</a:t>
            </a:r>
          </a:p>
          <a:p>
            <a:pPr marL="514350" indent="-514350">
              <a:buFontTx/>
              <a:buAutoNum type="arabicParenBoth"/>
            </a:pPr>
            <a:r>
              <a:rPr lang="en-US" dirty="0" smtClean="0">
                <a:solidFill>
                  <a:srgbClr val="D9D9D9"/>
                </a:solidFill>
                <a:latin typeface="Arial"/>
                <a:ea typeface="Trebuchet MS" charset="0"/>
                <a:cs typeface="Arial"/>
              </a:rPr>
              <a:t> Allelic </a:t>
            </a:r>
            <a:r>
              <a:rPr lang="en-US" dirty="0" err="1" smtClean="0">
                <a:solidFill>
                  <a:srgbClr val="D9D9D9"/>
                </a:solidFill>
                <a:latin typeface="Arial"/>
                <a:ea typeface="Trebuchet MS" charset="0"/>
                <a:cs typeface="Arial"/>
              </a:rPr>
              <a:t>pleiotropy</a:t>
            </a:r>
            <a:r>
              <a:rPr lang="en-US" dirty="0">
                <a:solidFill>
                  <a:srgbClr val="D9D9D9"/>
                </a:solidFill>
                <a:ea typeface="Trebuchet MS" charset="0"/>
                <a:cs typeface="Arial"/>
              </a:rPr>
              <a:t> - </a:t>
            </a:r>
            <a:r>
              <a:rPr lang="en-US" i="1" dirty="0">
                <a:solidFill>
                  <a:srgbClr val="D9D9D9"/>
                </a:solidFill>
                <a:ea typeface="Trebuchet MS" charset="0"/>
                <a:cs typeface="Arial"/>
              </a:rPr>
              <a:t>other diseases or traits that share associated </a:t>
            </a:r>
            <a:r>
              <a:rPr lang="en-US" i="1" dirty="0" smtClean="0">
                <a:solidFill>
                  <a:srgbClr val="D9D9D9"/>
                </a:solidFill>
                <a:ea typeface="Trebuchet MS" charset="0"/>
                <a:cs typeface="Arial"/>
              </a:rPr>
              <a:t>allele?</a:t>
            </a:r>
            <a:endParaRPr lang="en-US" i="1" dirty="0" smtClean="0">
              <a:solidFill>
                <a:srgbClr val="D9D9D9"/>
              </a:solidFill>
              <a:latin typeface="Arial"/>
              <a:ea typeface="Trebuchet MS" charset="0"/>
              <a:cs typeface="Arial"/>
            </a:endParaRPr>
          </a:p>
          <a:p>
            <a:pPr marL="514350" indent="-514350">
              <a:buAutoNum type="arabicParenBoth"/>
            </a:pPr>
            <a:r>
              <a:rPr lang="en-US" dirty="0">
                <a:solidFill>
                  <a:srgbClr val="000000"/>
                </a:solidFill>
                <a:latin typeface="Arial"/>
                <a:ea typeface="Trebuchet MS" charset="0"/>
                <a:cs typeface="Arial"/>
              </a:rPr>
              <a:t> </a:t>
            </a:r>
            <a:r>
              <a:rPr lang="en-US" dirty="0" smtClean="0">
                <a:solidFill>
                  <a:srgbClr val="000000"/>
                </a:solidFill>
                <a:latin typeface="Arial"/>
                <a:ea typeface="Trebuchet MS" charset="0"/>
                <a:cs typeface="Arial"/>
              </a:rPr>
              <a:t>Allelic series – </a:t>
            </a:r>
            <a:r>
              <a:rPr lang="en-US" i="1" dirty="0" smtClean="0">
                <a:solidFill>
                  <a:srgbClr val="000000"/>
                </a:solidFill>
                <a:latin typeface="Arial"/>
                <a:ea typeface="Trebuchet MS" charset="0"/>
                <a:cs typeface="Arial"/>
              </a:rPr>
              <a:t>multiple alleles (from common to rare) that influence trait? </a:t>
            </a:r>
          </a:p>
        </p:txBody>
      </p:sp>
    </p:spTree>
    <p:extLst>
      <p:ext uri="{BB962C8B-B14F-4D97-AF65-F5344CB8AC3E}">
        <p14:creationId xmlns:p14="http://schemas.microsoft.com/office/powerpoint/2010/main" val="245111483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bwMode="auto">
          <a:xfrm>
            <a:off x="184686" y="108486"/>
            <a:ext cx="8686800" cy="1143000"/>
          </a:xfrm>
          <a:prstGeom prst="rect">
            <a:avLst/>
          </a:prstGeom>
          <a:noFill/>
          <a:ln w="9525">
            <a:noFill/>
            <a:miter lim="800000"/>
            <a:headEnd/>
            <a:tailEnd/>
          </a:ln>
        </p:spPr>
        <p:txBody>
          <a:bodyPr anchor="ctr">
            <a:prstTxWarp prst="textNoShape">
              <a:avLst/>
            </a:prstTxWarp>
          </a:bodyPr>
          <a:lstStyle/>
          <a:p>
            <a:pPr algn="ctr"/>
            <a:r>
              <a:rPr lang="en-US" sz="4400" dirty="0" smtClean="0">
                <a:solidFill>
                  <a:schemeClr val="tx2"/>
                </a:solidFill>
                <a:latin typeface="Arial"/>
                <a:ea typeface="Trebuchet MS" charset="0"/>
                <a:cs typeface="Arial"/>
              </a:rPr>
              <a:t>What if you sequenced and found coding variants in one gene?</a:t>
            </a:r>
            <a:endParaRPr lang="en-US" sz="4400" i="1" dirty="0">
              <a:solidFill>
                <a:schemeClr val="tx2"/>
              </a:solidFill>
              <a:latin typeface="Arial"/>
              <a:ea typeface="Trebuchet MS" charset="0"/>
              <a:cs typeface="Arial"/>
            </a:endParaRPr>
          </a:p>
        </p:txBody>
      </p:sp>
      <p:sp>
        <p:nvSpPr>
          <p:cNvPr id="51" name="Line 31"/>
          <p:cNvSpPr>
            <a:spLocks noChangeShapeType="1"/>
          </p:cNvSpPr>
          <p:nvPr/>
        </p:nvSpPr>
        <p:spPr bwMode="auto">
          <a:xfrm>
            <a:off x="457200" y="14478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pic>
        <p:nvPicPr>
          <p:cNvPr id="2" name="Picture 1" descr="regional.tiff"/>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2020082"/>
            <a:ext cx="9144000" cy="4075918"/>
          </a:xfrm>
          <a:prstGeom prst="rect">
            <a:avLst/>
          </a:prstGeom>
        </p:spPr>
      </p:pic>
      <p:grpSp>
        <p:nvGrpSpPr>
          <p:cNvPr id="6" name="Group 5"/>
          <p:cNvGrpSpPr/>
          <p:nvPr/>
        </p:nvGrpSpPr>
        <p:grpSpPr>
          <a:xfrm>
            <a:off x="1143000" y="2667000"/>
            <a:ext cx="2743200" cy="1676400"/>
            <a:chOff x="1524000" y="2590800"/>
            <a:chExt cx="2209800" cy="1676400"/>
          </a:xfrm>
        </p:grpSpPr>
        <p:cxnSp>
          <p:nvCxnSpPr>
            <p:cNvPr id="16" name="Straight Arrow Connector 15"/>
            <p:cNvCxnSpPr/>
            <p:nvPr/>
          </p:nvCxnSpPr>
          <p:spPr bwMode="auto">
            <a:xfrm>
              <a:off x="2743200" y="3657600"/>
              <a:ext cx="361950" cy="609600"/>
            </a:xfrm>
            <a:prstGeom prst="straightConnector1">
              <a:avLst/>
            </a:prstGeom>
            <a:solidFill>
              <a:schemeClr val="accent1"/>
            </a:solidFill>
            <a:ln w="31750" cap="flat" cmpd="sng" algn="ctr">
              <a:solidFill>
                <a:srgbClr val="0000FF"/>
              </a:solidFill>
              <a:prstDash val="solid"/>
              <a:round/>
              <a:headEnd type="none" w="med" len="med"/>
              <a:tailEnd type="arrow" w="med" len="med"/>
            </a:ln>
            <a:effectLst/>
          </p:spPr>
        </p:cxnSp>
        <p:sp>
          <p:nvSpPr>
            <p:cNvPr id="4" name="TextBox 3"/>
            <p:cNvSpPr txBox="1"/>
            <p:nvPr/>
          </p:nvSpPr>
          <p:spPr>
            <a:xfrm>
              <a:off x="1524000" y="2590800"/>
              <a:ext cx="2209800" cy="1631216"/>
            </a:xfrm>
            <a:prstGeom prst="rect">
              <a:avLst/>
            </a:prstGeom>
            <a:noFill/>
          </p:spPr>
          <p:txBody>
            <a:bodyPr wrap="square" rtlCol="0">
              <a:spAutoFit/>
            </a:bodyPr>
            <a:lstStyle/>
            <a:p>
              <a:pPr algn="ctr"/>
              <a:r>
                <a:rPr lang="en-US" dirty="0" smtClean="0">
                  <a:solidFill>
                    <a:srgbClr val="0000FF"/>
                  </a:solidFill>
                </a:rPr>
                <a:t>Rare or low-</a:t>
              </a:r>
              <a:r>
                <a:rPr lang="en-US" dirty="0" err="1" smtClean="0">
                  <a:solidFill>
                    <a:srgbClr val="0000FF"/>
                  </a:solidFill>
                </a:rPr>
                <a:t>freq</a:t>
              </a:r>
              <a:r>
                <a:rPr lang="en-US" dirty="0" smtClean="0">
                  <a:solidFill>
                    <a:srgbClr val="0000FF"/>
                  </a:solidFill>
                </a:rPr>
                <a:t> missense variants associated with RA</a:t>
              </a:r>
              <a:endParaRPr lang="en-US" dirty="0">
                <a:solidFill>
                  <a:srgbClr val="0000FF"/>
                </a:solidFill>
              </a:endParaRPr>
            </a:p>
          </p:txBody>
        </p:sp>
      </p:grpSp>
      <p:grpSp>
        <p:nvGrpSpPr>
          <p:cNvPr id="24" name="Group 23"/>
          <p:cNvGrpSpPr/>
          <p:nvPr/>
        </p:nvGrpSpPr>
        <p:grpSpPr>
          <a:xfrm>
            <a:off x="5105400" y="2438400"/>
            <a:ext cx="2438400" cy="2514600"/>
            <a:chOff x="1524000" y="2895600"/>
            <a:chExt cx="2438400" cy="2514600"/>
          </a:xfrm>
        </p:grpSpPr>
        <p:cxnSp>
          <p:nvCxnSpPr>
            <p:cNvPr id="25" name="Straight Arrow Connector 24"/>
            <p:cNvCxnSpPr/>
            <p:nvPr/>
          </p:nvCxnSpPr>
          <p:spPr bwMode="auto">
            <a:xfrm flipH="1">
              <a:off x="1524000" y="3657600"/>
              <a:ext cx="1219200" cy="1752600"/>
            </a:xfrm>
            <a:prstGeom prst="straightConnector1">
              <a:avLst/>
            </a:prstGeom>
            <a:solidFill>
              <a:schemeClr val="accent1"/>
            </a:solidFill>
            <a:ln w="31750" cap="flat" cmpd="sng" algn="ctr">
              <a:solidFill>
                <a:srgbClr val="0000FF"/>
              </a:solidFill>
              <a:prstDash val="solid"/>
              <a:round/>
              <a:headEnd type="none" w="med" len="med"/>
              <a:tailEnd type="arrow" w="med" len="med"/>
            </a:ln>
            <a:effectLst/>
          </p:spPr>
        </p:cxnSp>
        <p:sp>
          <p:nvSpPr>
            <p:cNvPr id="26" name="TextBox 25"/>
            <p:cNvSpPr txBox="1"/>
            <p:nvPr/>
          </p:nvSpPr>
          <p:spPr>
            <a:xfrm>
              <a:off x="1600200" y="2895600"/>
              <a:ext cx="2362200" cy="707886"/>
            </a:xfrm>
            <a:prstGeom prst="rect">
              <a:avLst/>
            </a:prstGeom>
            <a:noFill/>
          </p:spPr>
          <p:txBody>
            <a:bodyPr wrap="square" rtlCol="0">
              <a:spAutoFit/>
            </a:bodyPr>
            <a:lstStyle/>
            <a:p>
              <a:pPr algn="ctr"/>
              <a:r>
                <a:rPr lang="en-US" dirty="0" smtClean="0">
                  <a:solidFill>
                    <a:srgbClr val="0000FF"/>
                  </a:solidFill>
                </a:rPr>
                <a:t>…but no mutations in this gene</a:t>
              </a:r>
              <a:endParaRPr lang="en-US" dirty="0">
                <a:solidFill>
                  <a:srgbClr val="0000FF"/>
                </a:solidFill>
              </a:endParaRPr>
            </a:p>
          </p:txBody>
        </p:sp>
      </p:grpSp>
      <p:sp>
        <p:nvSpPr>
          <p:cNvPr id="3" name="TextBox 2"/>
          <p:cNvSpPr txBox="1"/>
          <p:nvPr/>
        </p:nvSpPr>
        <p:spPr>
          <a:xfrm>
            <a:off x="914400" y="1676400"/>
            <a:ext cx="7232569" cy="461665"/>
          </a:xfrm>
          <a:prstGeom prst="rect">
            <a:avLst/>
          </a:prstGeom>
          <a:solidFill>
            <a:schemeClr val="bg1">
              <a:lumMod val="85000"/>
            </a:schemeClr>
          </a:solidFill>
          <a:ln>
            <a:solidFill>
              <a:srgbClr val="404040"/>
            </a:solidFill>
          </a:ln>
        </p:spPr>
        <p:txBody>
          <a:bodyPr wrap="none" rtlCol="0">
            <a:spAutoFit/>
          </a:bodyPr>
          <a:lstStyle/>
          <a:p>
            <a:r>
              <a:rPr lang="en-US" sz="2400" dirty="0" smtClean="0"/>
              <a:t>Note: we don’t know if this is true…just an example!</a:t>
            </a:r>
            <a:endParaRPr lang="en-US" sz="2400" dirty="0"/>
          </a:p>
        </p:txBody>
      </p:sp>
    </p:spTree>
    <p:extLst>
      <p:ext uri="{BB962C8B-B14F-4D97-AF65-F5344CB8AC3E}">
        <p14:creationId xmlns:p14="http://schemas.microsoft.com/office/powerpoint/2010/main" val="477017003"/>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bwMode="auto">
          <a:xfrm>
            <a:off x="184686" y="108486"/>
            <a:ext cx="8686800" cy="1143000"/>
          </a:xfrm>
          <a:prstGeom prst="rect">
            <a:avLst/>
          </a:prstGeom>
          <a:noFill/>
          <a:ln w="9525">
            <a:noFill/>
            <a:miter lim="800000"/>
            <a:headEnd/>
            <a:tailEnd/>
          </a:ln>
        </p:spPr>
        <p:txBody>
          <a:bodyPr anchor="ctr">
            <a:prstTxWarp prst="textNoShape">
              <a:avLst/>
            </a:prstTxWarp>
          </a:bodyPr>
          <a:lstStyle/>
          <a:p>
            <a:pPr algn="ctr"/>
            <a:r>
              <a:rPr lang="en-US" sz="4400" dirty="0" smtClean="0">
                <a:solidFill>
                  <a:schemeClr val="tx2"/>
                </a:solidFill>
                <a:latin typeface="Arial"/>
                <a:ea typeface="Trebuchet MS" charset="0"/>
                <a:cs typeface="Arial"/>
              </a:rPr>
              <a:t>What if you sequenced and found coding variants in one gene?</a:t>
            </a:r>
            <a:endParaRPr lang="en-US" sz="4400" i="1" dirty="0">
              <a:solidFill>
                <a:schemeClr val="tx2"/>
              </a:solidFill>
              <a:latin typeface="Arial"/>
              <a:ea typeface="Trebuchet MS" charset="0"/>
              <a:cs typeface="Arial"/>
            </a:endParaRPr>
          </a:p>
        </p:txBody>
      </p:sp>
      <p:sp>
        <p:nvSpPr>
          <p:cNvPr id="51" name="Line 31"/>
          <p:cNvSpPr>
            <a:spLocks noChangeShapeType="1"/>
          </p:cNvSpPr>
          <p:nvPr/>
        </p:nvSpPr>
        <p:spPr bwMode="auto">
          <a:xfrm>
            <a:off x="457200" y="14478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pic>
        <p:nvPicPr>
          <p:cNvPr id="2" name="Picture 1" descr="regional.tiff"/>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2020082"/>
            <a:ext cx="9144000" cy="4075918"/>
          </a:xfrm>
          <a:prstGeom prst="rect">
            <a:avLst/>
          </a:prstGeom>
        </p:spPr>
      </p:pic>
      <p:cxnSp>
        <p:nvCxnSpPr>
          <p:cNvPr id="16" name="Straight Arrow Connector 15"/>
          <p:cNvCxnSpPr/>
          <p:nvPr/>
        </p:nvCxnSpPr>
        <p:spPr bwMode="auto">
          <a:xfrm flipH="1">
            <a:off x="5105400" y="3733800"/>
            <a:ext cx="1284889" cy="1143000"/>
          </a:xfrm>
          <a:prstGeom prst="straightConnector1">
            <a:avLst/>
          </a:prstGeom>
          <a:solidFill>
            <a:schemeClr val="accent1"/>
          </a:solidFill>
          <a:ln w="31750" cap="flat" cmpd="sng" algn="ctr">
            <a:solidFill>
              <a:srgbClr val="0000FF"/>
            </a:solidFill>
            <a:prstDash val="solid"/>
            <a:round/>
            <a:headEnd type="none" w="med" len="med"/>
            <a:tailEnd type="arrow" w="med" len="med"/>
          </a:ln>
          <a:effectLst/>
        </p:spPr>
      </p:cxnSp>
      <p:sp>
        <p:nvSpPr>
          <p:cNvPr id="4" name="TextBox 3"/>
          <p:cNvSpPr txBox="1"/>
          <p:nvPr/>
        </p:nvSpPr>
        <p:spPr>
          <a:xfrm>
            <a:off x="4941372" y="2679032"/>
            <a:ext cx="2743200" cy="1631216"/>
          </a:xfrm>
          <a:prstGeom prst="rect">
            <a:avLst/>
          </a:prstGeom>
          <a:noFill/>
        </p:spPr>
        <p:txBody>
          <a:bodyPr wrap="square" rtlCol="0">
            <a:spAutoFit/>
          </a:bodyPr>
          <a:lstStyle/>
          <a:p>
            <a:pPr algn="ctr"/>
            <a:r>
              <a:rPr lang="en-US" dirty="0" smtClean="0">
                <a:solidFill>
                  <a:srgbClr val="0000FF"/>
                </a:solidFill>
              </a:rPr>
              <a:t>Rare or low-</a:t>
            </a:r>
            <a:r>
              <a:rPr lang="en-US" dirty="0" err="1" smtClean="0">
                <a:solidFill>
                  <a:srgbClr val="0000FF"/>
                </a:solidFill>
              </a:rPr>
              <a:t>freq</a:t>
            </a:r>
            <a:r>
              <a:rPr lang="en-US" dirty="0" smtClean="0">
                <a:solidFill>
                  <a:srgbClr val="0000FF"/>
                </a:solidFill>
              </a:rPr>
              <a:t> missense variants associated with RA</a:t>
            </a:r>
            <a:endParaRPr lang="en-US" dirty="0">
              <a:solidFill>
                <a:srgbClr val="0000FF"/>
              </a:solidFill>
            </a:endParaRPr>
          </a:p>
        </p:txBody>
      </p:sp>
      <p:grpSp>
        <p:nvGrpSpPr>
          <p:cNvPr id="24" name="Group 23"/>
          <p:cNvGrpSpPr/>
          <p:nvPr/>
        </p:nvGrpSpPr>
        <p:grpSpPr>
          <a:xfrm>
            <a:off x="1143000" y="2819400"/>
            <a:ext cx="2362200" cy="1676400"/>
            <a:chOff x="-2438400" y="2895600"/>
            <a:chExt cx="2362200" cy="1676400"/>
          </a:xfrm>
        </p:grpSpPr>
        <p:cxnSp>
          <p:nvCxnSpPr>
            <p:cNvPr id="25" name="Straight Arrow Connector 24"/>
            <p:cNvCxnSpPr/>
            <p:nvPr/>
          </p:nvCxnSpPr>
          <p:spPr bwMode="auto">
            <a:xfrm>
              <a:off x="-1143000" y="3657600"/>
              <a:ext cx="685800" cy="914400"/>
            </a:xfrm>
            <a:prstGeom prst="straightConnector1">
              <a:avLst/>
            </a:prstGeom>
            <a:solidFill>
              <a:schemeClr val="accent1"/>
            </a:solidFill>
            <a:ln w="31750" cap="flat" cmpd="sng" algn="ctr">
              <a:solidFill>
                <a:srgbClr val="0000FF"/>
              </a:solidFill>
              <a:prstDash val="solid"/>
              <a:round/>
              <a:headEnd type="none" w="med" len="med"/>
              <a:tailEnd type="arrow" w="med" len="med"/>
            </a:ln>
            <a:effectLst/>
          </p:spPr>
        </p:cxnSp>
        <p:sp>
          <p:nvSpPr>
            <p:cNvPr id="26" name="TextBox 25"/>
            <p:cNvSpPr txBox="1"/>
            <p:nvPr/>
          </p:nvSpPr>
          <p:spPr>
            <a:xfrm>
              <a:off x="-2438400" y="2895600"/>
              <a:ext cx="2362200" cy="707886"/>
            </a:xfrm>
            <a:prstGeom prst="rect">
              <a:avLst/>
            </a:prstGeom>
            <a:noFill/>
          </p:spPr>
          <p:txBody>
            <a:bodyPr wrap="square" rtlCol="0">
              <a:spAutoFit/>
            </a:bodyPr>
            <a:lstStyle/>
            <a:p>
              <a:pPr algn="ctr"/>
              <a:r>
                <a:rPr lang="en-US" dirty="0" smtClean="0">
                  <a:solidFill>
                    <a:srgbClr val="0000FF"/>
                  </a:solidFill>
                </a:rPr>
                <a:t>…but no mutations in this gene</a:t>
              </a:r>
              <a:endParaRPr lang="en-US" dirty="0">
                <a:solidFill>
                  <a:srgbClr val="0000FF"/>
                </a:solidFill>
              </a:endParaRPr>
            </a:p>
          </p:txBody>
        </p:sp>
      </p:grpSp>
      <p:sp>
        <p:nvSpPr>
          <p:cNvPr id="3" name="TextBox 2"/>
          <p:cNvSpPr txBox="1"/>
          <p:nvPr/>
        </p:nvSpPr>
        <p:spPr>
          <a:xfrm>
            <a:off x="914400" y="1676400"/>
            <a:ext cx="7232569" cy="461665"/>
          </a:xfrm>
          <a:prstGeom prst="rect">
            <a:avLst/>
          </a:prstGeom>
          <a:solidFill>
            <a:schemeClr val="bg1">
              <a:lumMod val="85000"/>
            </a:schemeClr>
          </a:solidFill>
          <a:ln>
            <a:solidFill>
              <a:srgbClr val="404040"/>
            </a:solidFill>
          </a:ln>
        </p:spPr>
        <p:txBody>
          <a:bodyPr wrap="none" rtlCol="0">
            <a:spAutoFit/>
          </a:bodyPr>
          <a:lstStyle/>
          <a:p>
            <a:r>
              <a:rPr lang="en-US" sz="2400" dirty="0" smtClean="0"/>
              <a:t>Note: we don’t know if this is true…just an example!</a:t>
            </a:r>
            <a:endParaRPr lang="en-US" sz="2400" dirty="0"/>
          </a:p>
        </p:txBody>
      </p:sp>
    </p:spTree>
    <p:extLst>
      <p:ext uri="{BB962C8B-B14F-4D97-AF65-F5344CB8AC3E}">
        <p14:creationId xmlns:p14="http://schemas.microsoft.com/office/powerpoint/2010/main" val="498840800"/>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ppt_x</p:attrName>
                                        </p:attrNameLst>
                                      </p:cBhvr>
                                      <p:tavLst>
                                        <p:tav tm="0">
                                          <p:val>
                                            <p:strVal val="#ppt_x+#ppt_w*1.125000"/>
                                          </p:val>
                                        </p:tav>
                                        <p:tav tm="100000">
                                          <p:val>
                                            <p:strVal val="#ppt_x"/>
                                          </p:val>
                                        </p:tav>
                                      </p:tavLst>
                                    </p:anim>
                                    <p:animEffect transition="in" filter="wipe(left)">
                                      <p:cBhvr>
                                        <p:cTn id="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Line 5"/>
          <p:cNvSpPr>
            <a:spLocks noChangeShapeType="1"/>
          </p:cNvSpPr>
          <p:nvPr/>
        </p:nvSpPr>
        <p:spPr bwMode="auto">
          <a:xfrm>
            <a:off x="457200" y="14478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3557" name="Rectangle 4"/>
          <p:cNvSpPr>
            <a:spLocks noGrp="1" noChangeArrowheads="1"/>
          </p:cNvSpPr>
          <p:nvPr>
            <p:ph type="title"/>
          </p:nvPr>
        </p:nvSpPr>
        <p:spPr>
          <a:xfrm>
            <a:off x="381000" y="152400"/>
            <a:ext cx="8458200" cy="1143000"/>
          </a:xfrm>
        </p:spPr>
        <p:txBody>
          <a:bodyPr/>
          <a:lstStyle/>
          <a:p>
            <a:pPr eaLnBrk="1" hangingPunct="1"/>
            <a:r>
              <a:rPr lang="en-US" dirty="0" smtClean="0">
                <a:latin typeface="Arial"/>
                <a:cs typeface="Arial"/>
              </a:rPr>
              <a:t>Variant in </a:t>
            </a:r>
            <a:r>
              <a:rPr lang="en-US" i="1" dirty="0" smtClean="0">
                <a:latin typeface="Arial"/>
                <a:cs typeface="Arial"/>
              </a:rPr>
              <a:t>IFIH1</a:t>
            </a:r>
            <a:r>
              <a:rPr lang="en-US" dirty="0" smtClean="0">
                <a:latin typeface="Arial"/>
                <a:cs typeface="Arial"/>
              </a:rPr>
              <a:t> associated with </a:t>
            </a:r>
            <a:br>
              <a:rPr lang="en-US" dirty="0" smtClean="0">
                <a:latin typeface="Arial"/>
                <a:cs typeface="Arial"/>
              </a:rPr>
            </a:br>
            <a:r>
              <a:rPr lang="en-US" dirty="0" smtClean="0">
                <a:latin typeface="Arial"/>
                <a:cs typeface="Arial"/>
              </a:rPr>
              <a:t>type 1 diabetes</a:t>
            </a:r>
          </a:p>
        </p:txBody>
      </p:sp>
      <p:pic>
        <p:nvPicPr>
          <p:cNvPr id="4" name="Picture 3" descr="genome.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905000"/>
            <a:ext cx="9144000" cy="3174086"/>
          </a:xfrm>
          <a:prstGeom prst="rect">
            <a:avLst/>
          </a:prstGeom>
        </p:spPr>
      </p:pic>
      <p:cxnSp>
        <p:nvCxnSpPr>
          <p:cNvPr id="8" name="Straight Arrow Connector 7"/>
          <p:cNvCxnSpPr/>
          <p:nvPr/>
        </p:nvCxnSpPr>
        <p:spPr bwMode="auto">
          <a:xfrm flipH="1" flipV="1">
            <a:off x="4146220" y="2955383"/>
            <a:ext cx="395507" cy="2384141"/>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7" name="TextBox 6"/>
          <p:cNvSpPr txBox="1"/>
          <p:nvPr/>
        </p:nvSpPr>
        <p:spPr>
          <a:xfrm>
            <a:off x="2590800" y="5328344"/>
            <a:ext cx="5943600" cy="1015663"/>
          </a:xfrm>
          <a:prstGeom prst="rect">
            <a:avLst/>
          </a:prstGeom>
          <a:solidFill>
            <a:schemeClr val="bg1">
              <a:lumMod val="85000"/>
            </a:schemeClr>
          </a:solidFill>
          <a:ln>
            <a:solidFill>
              <a:schemeClr val="tx1">
                <a:lumMod val="85000"/>
                <a:lumOff val="15000"/>
              </a:schemeClr>
            </a:solidFill>
          </a:ln>
        </p:spPr>
        <p:txBody>
          <a:bodyPr wrap="square" rtlCol="0">
            <a:spAutoFit/>
          </a:bodyPr>
          <a:lstStyle/>
          <a:p>
            <a:r>
              <a:rPr lang="en-US" dirty="0" smtClean="0"/>
              <a:t>Initial study in 2006 found </a:t>
            </a:r>
            <a:r>
              <a:rPr lang="en-US" dirty="0"/>
              <a:t>one variant </a:t>
            </a:r>
            <a:r>
              <a:rPr lang="en-US" dirty="0" smtClean="0"/>
              <a:t>(rs3533754) associated with T1D…but there are 4 other genes in the region.  </a:t>
            </a:r>
            <a:r>
              <a:rPr lang="en-US" i="1" dirty="0" smtClean="0"/>
              <a:t>Which gene is causal?</a:t>
            </a:r>
            <a:endParaRPr lang="en-US" i="1" dirty="0"/>
          </a:p>
        </p:txBody>
      </p:sp>
    </p:spTree>
    <p:extLst>
      <p:ext uri="{BB962C8B-B14F-4D97-AF65-F5344CB8AC3E}">
        <p14:creationId xmlns:p14="http://schemas.microsoft.com/office/powerpoint/2010/main" val="206259645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Line 5"/>
          <p:cNvSpPr>
            <a:spLocks noChangeShapeType="1"/>
          </p:cNvSpPr>
          <p:nvPr/>
        </p:nvSpPr>
        <p:spPr bwMode="auto">
          <a:xfrm>
            <a:off x="457200" y="14478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3557" name="Rectangle 4"/>
          <p:cNvSpPr>
            <a:spLocks noGrp="1" noChangeArrowheads="1"/>
          </p:cNvSpPr>
          <p:nvPr>
            <p:ph type="title"/>
          </p:nvPr>
        </p:nvSpPr>
        <p:spPr>
          <a:xfrm>
            <a:off x="381000" y="152400"/>
            <a:ext cx="8458200" cy="1143000"/>
          </a:xfrm>
        </p:spPr>
        <p:txBody>
          <a:bodyPr/>
          <a:lstStyle/>
          <a:p>
            <a:pPr eaLnBrk="1" hangingPunct="1"/>
            <a:r>
              <a:rPr lang="en-US" dirty="0" smtClean="0">
                <a:latin typeface="Arial"/>
                <a:cs typeface="Arial"/>
              </a:rPr>
              <a:t>Example: IFIH1 </a:t>
            </a:r>
            <a:r>
              <a:rPr lang="en-US" i="1" dirty="0" smtClean="0">
                <a:latin typeface="Arial"/>
                <a:cs typeface="Arial"/>
              </a:rPr>
              <a:t>mutations in </a:t>
            </a:r>
            <a:br>
              <a:rPr lang="en-US" i="1" dirty="0" smtClean="0">
                <a:latin typeface="Arial"/>
                <a:cs typeface="Arial"/>
              </a:rPr>
            </a:br>
            <a:r>
              <a:rPr lang="en-US" i="1" dirty="0" smtClean="0">
                <a:latin typeface="Arial"/>
                <a:cs typeface="Arial"/>
              </a:rPr>
              <a:t>type 1 diabetes</a:t>
            </a:r>
          </a:p>
        </p:txBody>
      </p:sp>
      <p:pic>
        <p:nvPicPr>
          <p:cNvPr id="2" name="Picture 1" descr="science.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524000"/>
            <a:ext cx="6292967" cy="4191000"/>
          </a:xfrm>
          <a:prstGeom prst="rect">
            <a:avLst/>
          </a:prstGeom>
        </p:spPr>
      </p:pic>
      <p:pic>
        <p:nvPicPr>
          <p:cNvPr id="3" name="Picture 2" descr="scie.tiff"/>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3352800"/>
            <a:ext cx="9144000" cy="3345673"/>
          </a:xfrm>
          <a:prstGeom prst="rect">
            <a:avLst/>
          </a:prstGeom>
        </p:spPr>
      </p:pic>
      <p:sp>
        <p:nvSpPr>
          <p:cNvPr id="6" name="Rectangle 5"/>
          <p:cNvSpPr/>
          <p:nvPr/>
        </p:nvSpPr>
        <p:spPr bwMode="auto">
          <a:xfrm>
            <a:off x="2148339" y="3405384"/>
            <a:ext cx="3783475" cy="191531"/>
          </a:xfrm>
          <a:prstGeom prst="rect">
            <a:avLst/>
          </a:prstGeom>
          <a:solidFill>
            <a:srgbClr val="FFFF00">
              <a:alpha val="10000"/>
            </a:srgb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Tree>
    <p:extLst>
      <p:ext uri="{BB962C8B-B14F-4D97-AF65-F5344CB8AC3E}">
        <p14:creationId xmlns:p14="http://schemas.microsoft.com/office/powerpoint/2010/main" val="1396770642"/>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Line 5"/>
          <p:cNvSpPr>
            <a:spLocks noChangeShapeType="1"/>
          </p:cNvSpPr>
          <p:nvPr/>
        </p:nvSpPr>
        <p:spPr bwMode="auto">
          <a:xfrm>
            <a:off x="457200" y="14478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3557" name="Rectangle 4"/>
          <p:cNvSpPr>
            <a:spLocks noGrp="1" noChangeArrowheads="1"/>
          </p:cNvSpPr>
          <p:nvPr>
            <p:ph type="title"/>
          </p:nvPr>
        </p:nvSpPr>
        <p:spPr>
          <a:xfrm>
            <a:off x="381000" y="152400"/>
            <a:ext cx="8458200" cy="1143000"/>
          </a:xfrm>
        </p:spPr>
        <p:txBody>
          <a:bodyPr/>
          <a:lstStyle/>
          <a:p>
            <a:pPr eaLnBrk="1" hangingPunct="1"/>
            <a:r>
              <a:rPr lang="en-US" dirty="0" smtClean="0">
                <a:latin typeface="Arial"/>
                <a:cs typeface="Arial"/>
              </a:rPr>
              <a:t>Example: CARD9 </a:t>
            </a:r>
            <a:r>
              <a:rPr lang="en-US" i="1" dirty="0" smtClean="0">
                <a:latin typeface="Arial"/>
                <a:cs typeface="Arial"/>
              </a:rPr>
              <a:t>mutations in inflammatory bowel disease</a:t>
            </a:r>
          </a:p>
        </p:txBody>
      </p:sp>
      <p:pic>
        <p:nvPicPr>
          <p:cNvPr id="7" name="Picture 6"/>
          <p:cNvPicPr>
            <a:picLocks noChangeAspect="1"/>
          </p:cNvPicPr>
          <p:nvPr/>
        </p:nvPicPr>
        <p:blipFill>
          <a:blip r:embed="rId3"/>
          <a:stretch>
            <a:fillRect/>
          </a:stretch>
        </p:blipFill>
        <p:spPr>
          <a:xfrm>
            <a:off x="381000" y="1600200"/>
            <a:ext cx="5770605" cy="3657600"/>
          </a:xfrm>
          <a:prstGeom prst="rect">
            <a:avLst/>
          </a:prstGeom>
        </p:spPr>
      </p:pic>
      <p:pic>
        <p:nvPicPr>
          <p:cNvPr id="8" name="Picture 7"/>
          <p:cNvPicPr>
            <a:picLocks noChangeAspect="1"/>
          </p:cNvPicPr>
          <p:nvPr/>
        </p:nvPicPr>
        <p:blipFill>
          <a:blip r:embed="rId4"/>
          <a:stretch>
            <a:fillRect/>
          </a:stretch>
        </p:blipFill>
        <p:spPr>
          <a:xfrm>
            <a:off x="2286000" y="4038600"/>
            <a:ext cx="6550495" cy="2438400"/>
          </a:xfrm>
          <a:prstGeom prst="rect">
            <a:avLst/>
          </a:prstGeom>
          <a:effectLst>
            <a:outerShdw blurRad="50800" dist="127000" dir="2700000">
              <a:srgbClr val="000000">
                <a:alpha val="43000"/>
              </a:srgbClr>
            </a:outerShdw>
          </a:effectLst>
        </p:spPr>
      </p:pic>
      <p:grpSp>
        <p:nvGrpSpPr>
          <p:cNvPr id="12" name="Group 11"/>
          <p:cNvGrpSpPr/>
          <p:nvPr/>
        </p:nvGrpSpPr>
        <p:grpSpPr>
          <a:xfrm>
            <a:off x="152400" y="5334000"/>
            <a:ext cx="2743200" cy="1323439"/>
            <a:chOff x="152400" y="5334000"/>
            <a:chExt cx="2743200" cy="1323439"/>
          </a:xfrm>
        </p:grpSpPr>
        <p:sp>
          <p:nvSpPr>
            <p:cNvPr id="9" name="TextBox 8"/>
            <p:cNvSpPr txBox="1"/>
            <p:nvPr/>
          </p:nvSpPr>
          <p:spPr>
            <a:xfrm>
              <a:off x="152400" y="5334000"/>
              <a:ext cx="1981200" cy="1323439"/>
            </a:xfrm>
            <a:prstGeom prst="rect">
              <a:avLst/>
            </a:prstGeom>
            <a:solidFill>
              <a:schemeClr val="bg2">
                <a:lumMod val="20000"/>
                <a:lumOff val="80000"/>
              </a:schemeClr>
            </a:solidFill>
            <a:ln>
              <a:solidFill>
                <a:schemeClr val="bg2"/>
              </a:solidFill>
            </a:ln>
          </p:spPr>
          <p:txBody>
            <a:bodyPr wrap="square" rtlCol="0">
              <a:spAutoFit/>
            </a:bodyPr>
            <a:lstStyle/>
            <a:p>
              <a:pPr algn="ctr"/>
              <a:r>
                <a:rPr lang="en-US" dirty="0" smtClean="0">
                  <a:solidFill>
                    <a:srgbClr val="0000FF"/>
                  </a:solidFill>
                </a:rPr>
                <a:t>Common risk variant enhances expression </a:t>
              </a:r>
              <a:endParaRPr lang="en-US" dirty="0">
                <a:solidFill>
                  <a:srgbClr val="0000FF"/>
                </a:solidFill>
              </a:endParaRPr>
            </a:p>
          </p:txBody>
        </p:sp>
        <p:cxnSp>
          <p:nvCxnSpPr>
            <p:cNvPr id="11" name="Straight Connector 10"/>
            <p:cNvCxnSpPr>
              <a:stCxn id="9" idx="3"/>
            </p:cNvCxnSpPr>
            <p:nvPr/>
          </p:nvCxnSpPr>
          <p:spPr bwMode="auto">
            <a:xfrm flipV="1">
              <a:off x="2133600" y="5867400"/>
              <a:ext cx="762000" cy="128320"/>
            </a:xfrm>
            <a:prstGeom prst="line">
              <a:avLst/>
            </a:prstGeom>
            <a:solidFill>
              <a:schemeClr val="accent1"/>
            </a:solidFill>
            <a:ln w="19050" cap="flat" cmpd="sng" algn="ctr">
              <a:solidFill>
                <a:srgbClr val="808080"/>
              </a:solidFill>
              <a:prstDash val="solid"/>
              <a:round/>
              <a:headEnd type="none" w="med" len="med"/>
              <a:tailEnd type="none" w="med" len="med"/>
            </a:ln>
            <a:effectLst/>
          </p:spPr>
        </p:cxnSp>
      </p:grpSp>
      <p:grpSp>
        <p:nvGrpSpPr>
          <p:cNvPr id="13" name="Group 12"/>
          <p:cNvGrpSpPr/>
          <p:nvPr/>
        </p:nvGrpSpPr>
        <p:grpSpPr>
          <a:xfrm>
            <a:off x="5901267" y="2673350"/>
            <a:ext cx="2801408" cy="1661583"/>
            <a:chOff x="-651933" y="5340350"/>
            <a:chExt cx="2801408" cy="1661583"/>
          </a:xfrm>
        </p:grpSpPr>
        <p:sp>
          <p:nvSpPr>
            <p:cNvPr id="14" name="TextBox 13"/>
            <p:cNvSpPr txBox="1"/>
            <p:nvPr/>
          </p:nvSpPr>
          <p:spPr>
            <a:xfrm>
              <a:off x="168275" y="5340350"/>
              <a:ext cx="1981200" cy="1015663"/>
            </a:xfrm>
            <a:prstGeom prst="rect">
              <a:avLst/>
            </a:prstGeom>
            <a:solidFill>
              <a:schemeClr val="bg2">
                <a:lumMod val="20000"/>
                <a:lumOff val="80000"/>
              </a:schemeClr>
            </a:solidFill>
            <a:ln>
              <a:solidFill>
                <a:schemeClr val="bg2"/>
              </a:solidFill>
            </a:ln>
          </p:spPr>
          <p:txBody>
            <a:bodyPr wrap="square" rtlCol="0">
              <a:spAutoFit/>
            </a:bodyPr>
            <a:lstStyle/>
            <a:p>
              <a:pPr algn="ctr"/>
              <a:r>
                <a:rPr lang="en-US" dirty="0" smtClean="0">
                  <a:solidFill>
                    <a:srgbClr val="0000FF"/>
                  </a:solidFill>
                </a:rPr>
                <a:t>Rare protective variant is loss-of-function</a:t>
              </a:r>
              <a:endParaRPr lang="en-US" dirty="0">
                <a:solidFill>
                  <a:srgbClr val="0000FF"/>
                </a:solidFill>
              </a:endParaRPr>
            </a:p>
          </p:txBody>
        </p:sp>
        <p:cxnSp>
          <p:nvCxnSpPr>
            <p:cNvPr id="15" name="Straight Connector 14"/>
            <p:cNvCxnSpPr/>
            <p:nvPr/>
          </p:nvCxnSpPr>
          <p:spPr bwMode="auto">
            <a:xfrm flipV="1">
              <a:off x="-651933" y="6350000"/>
              <a:ext cx="821266" cy="651933"/>
            </a:xfrm>
            <a:prstGeom prst="line">
              <a:avLst/>
            </a:prstGeom>
            <a:solidFill>
              <a:schemeClr val="accent1"/>
            </a:solidFill>
            <a:ln w="19050" cap="flat" cmpd="sng" algn="ctr">
              <a:solidFill>
                <a:srgbClr val="808080"/>
              </a:solidFill>
              <a:prstDash val="solid"/>
              <a:round/>
              <a:headEnd type="none" w="med" len="med"/>
              <a:tailEnd type="none" w="med" len="med"/>
            </a:ln>
            <a:effectLst/>
          </p:spPr>
        </p:cxnSp>
      </p:grpSp>
    </p:spTree>
    <p:extLst>
      <p:ext uri="{BB962C8B-B14F-4D97-AF65-F5344CB8AC3E}">
        <p14:creationId xmlns:p14="http://schemas.microsoft.com/office/powerpoint/2010/main" val="3038516730"/>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124" y="2438400"/>
            <a:ext cx="8610600" cy="1143000"/>
          </a:xfrm>
        </p:spPr>
        <p:txBody>
          <a:bodyPr/>
          <a:lstStyle/>
          <a:p>
            <a:r>
              <a:rPr lang="en-US" sz="5400" dirty="0" smtClean="0">
                <a:solidFill>
                  <a:srgbClr val="0000FF"/>
                </a:solidFill>
              </a:rPr>
              <a:t>In addition to localizing gene, allelic series provides more opportunities to study biology (and protein-coding variants easier to study)</a:t>
            </a:r>
            <a:endParaRPr lang="en-US" sz="5400" dirty="0">
              <a:solidFill>
                <a:srgbClr val="0000FF"/>
              </a:solidFill>
            </a:endParaRPr>
          </a:p>
        </p:txBody>
      </p:sp>
    </p:spTree>
    <p:extLst>
      <p:ext uri="{BB962C8B-B14F-4D97-AF65-F5344CB8AC3E}">
        <p14:creationId xmlns:p14="http://schemas.microsoft.com/office/powerpoint/2010/main" val="281052112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2179530" y="1493774"/>
            <a:ext cx="4665556" cy="4665556"/>
          </a:xfrm>
          <a:prstGeom prst="ellipse">
            <a:avLst/>
          </a:prstGeom>
          <a:solidFill>
            <a:srgbClr val="D9D9D9"/>
          </a:solidFill>
          <a:ln w="254000" cap="flat" cmpd="sng" algn="ctr">
            <a:solidFill>
              <a:schemeClr val="accent2">
                <a:lumMod val="60000"/>
                <a:lumOff val="40000"/>
              </a:schemeClr>
            </a:solidFill>
            <a:prstDash val="solid"/>
            <a:round/>
            <a:headEnd type="none" w="med" len="med"/>
            <a:tailEnd type="none" w="med" len="med"/>
          </a:ln>
          <a:effectLst>
            <a:outerShdw blurRad="50800" dist="139700" dir="4200000" algn="br">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3724820" y="197796"/>
            <a:ext cx="1630324" cy="646331"/>
          </a:xfrm>
          <a:prstGeom prst="rect">
            <a:avLst/>
          </a:prstGeom>
          <a:noFill/>
        </p:spPr>
        <p:txBody>
          <a:bodyPr wrap="none" rtlCol="0">
            <a:spAutoFit/>
          </a:bodyPr>
          <a:lstStyle/>
          <a:p>
            <a:r>
              <a:rPr lang="en-US" sz="3600" i="1" dirty="0" smtClean="0">
                <a:latin typeface="Calibri"/>
                <a:cs typeface="Calibri"/>
              </a:rPr>
              <a:t>Patient</a:t>
            </a:r>
            <a:endParaRPr lang="en-US" sz="3600" i="1" dirty="0">
              <a:latin typeface="Calibri"/>
              <a:cs typeface="Calibri"/>
            </a:endParaRPr>
          </a:p>
        </p:txBody>
      </p:sp>
      <p:pic>
        <p:nvPicPr>
          <p:cNvPr id="15" name="Picture 14" descr="PatientComplaintHandlingSoftwar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481833" y="907078"/>
            <a:ext cx="2116299" cy="1407194"/>
          </a:xfrm>
          <a:prstGeom prst="rect">
            <a:avLst/>
          </a:prstGeom>
        </p:spPr>
      </p:pic>
      <p:sp>
        <p:nvSpPr>
          <p:cNvPr id="6" name="TextBox 5"/>
          <p:cNvSpPr txBox="1"/>
          <p:nvPr/>
        </p:nvSpPr>
        <p:spPr>
          <a:xfrm>
            <a:off x="2561290" y="2971800"/>
            <a:ext cx="3962401" cy="1754327"/>
          </a:xfrm>
          <a:prstGeom prst="rect">
            <a:avLst/>
          </a:prstGeom>
          <a:noFill/>
          <a:effectLst/>
        </p:spPr>
        <p:txBody>
          <a:bodyPr wrap="square" rtlCol="0">
            <a:spAutoFit/>
          </a:bodyPr>
          <a:lstStyle/>
          <a:p>
            <a:pPr algn="ctr"/>
            <a:r>
              <a:rPr lang="en-US" sz="3600" i="1" dirty="0" smtClean="0">
                <a:solidFill>
                  <a:schemeClr val="accent2">
                    <a:lumMod val="60000"/>
                    <a:lumOff val="40000"/>
                  </a:schemeClr>
                </a:solidFill>
                <a:latin typeface="Calibri"/>
                <a:cs typeface="Calibri"/>
              </a:rPr>
              <a:t>Deriving insight from genetics of </a:t>
            </a:r>
            <a:r>
              <a:rPr lang="en-US" sz="3600" i="1" dirty="0" err="1" smtClean="0">
                <a:solidFill>
                  <a:schemeClr val="accent2">
                    <a:lumMod val="60000"/>
                    <a:lumOff val="40000"/>
                  </a:schemeClr>
                </a:solidFill>
                <a:latin typeface="Calibri"/>
                <a:cs typeface="Calibri"/>
              </a:rPr>
              <a:t>Mendelian</a:t>
            </a:r>
            <a:r>
              <a:rPr lang="en-US" sz="3600" i="1" dirty="0" smtClean="0">
                <a:solidFill>
                  <a:schemeClr val="accent2">
                    <a:lumMod val="60000"/>
                    <a:lumOff val="40000"/>
                  </a:schemeClr>
                </a:solidFill>
                <a:latin typeface="Calibri"/>
                <a:cs typeface="Calibri"/>
              </a:rPr>
              <a:t> traits</a:t>
            </a:r>
            <a:endParaRPr lang="en-US" sz="3600" i="1" dirty="0">
              <a:solidFill>
                <a:schemeClr val="accent2">
                  <a:lumMod val="60000"/>
                  <a:lumOff val="40000"/>
                </a:schemeClr>
              </a:solidFill>
              <a:latin typeface="Calibri"/>
              <a:cs typeface="Calibri"/>
            </a:endParaRPr>
          </a:p>
        </p:txBody>
      </p:sp>
    </p:spTree>
    <p:extLst>
      <p:ext uri="{BB962C8B-B14F-4D97-AF65-F5344CB8AC3E}">
        <p14:creationId xmlns:p14="http://schemas.microsoft.com/office/powerpoint/2010/main" val="2120675690"/>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06400" y="304800"/>
            <a:ext cx="8737600" cy="1143000"/>
          </a:xfrm>
        </p:spPr>
        <p:txBody>
          <a:bodyPr/>
          <a:lstStyle/>
          <a:p>
            <a:r>
              <a:rPr lang="en-US" dirty="0" err="1" smtClean="0">
                <a:latin typeface="Trebuchet MS" charset="0"/>
                <a:ea typeface="Trebuchet MS" charset="0"/>
                <a:cs typeface="Trebuchet MS" charset="0"/>
              </a:rPr>
              <a:t>Mendelian</a:t>
            </a:r>
            <a:r>
              <a:rPr lang="en-US" dirty="0" smtClean="0">
                <a:latin typeface="Trebuchet MS" charset="0"/>
                <a:ea typeface="Trebuchet MS" charset="0"/>
                <a:cs typeface="Trebuchet MS" charset="0"/>
              </a:rPr>
              <a:t> traits</a:t>
            </a:r>
            <a:endParaRPr lang="en-US" i="1" dirty="0" smtClean="0">
              <a:latin typeface="Trebuchet MS" charset="0"/>
              <a:ea typeface="Trebuchet MS" charset="0"/>
              <a:cs typeface="Trebuchet MS" charset="0"/>
            </a:endParaRPr>
          </a:p>
        </p:txBody>
      </p:sp>
      <p:sp>
        <p:nvSpPr>
          <p:cNvPr id="35843" name="Text Box 3"/>
          <p:cNvSpPr txBox="1">
            <a:spLocks noChangeArrowheads="1"/>
          </p:cNvSpPr>
          <p:nvPr/>
        </p:nvSpPr>
        <p:spPr bwMode="auto">
          <a:xfrm>
            <a:off x="3636963" y="3657600"/>
            <a:ext cx="2511425" cy="830263"/>
          </a:xfrm>
          <a:prstGeom prst="rect">
            <a:avLst/>
          </a:prstGeom>
          <a:noFill/>
          <a:ln w="9525">
            <a:noFill/>
            <a:miter lim="800000"/>
            <a:headEnd/>
            <a:tailEnd/>
          </a:ln>
        </p:spPr>
        <p:txBody>
          <a:bodyPr wrap="none">
            <a:prstTxWarp prst="textNoShape">
              <a:avLst/>
            </a:prstTxWarp>
            <a:spAutoFit/>
          </a:bodyPr>
          <a:lstStyle/>
          <a:p>
            <a:pPr eaLnBrk="0" hangingPunct="0"/>
            <a:r>
              <a:rPr lang="en-US" sz="4800" b="1" i="1">
                <a:solidFill>
                  <a:srgbClr val="C0504D"/>
                </a:solidFill>
                <a:latin typeface="Trebuchet MS" charset="0"/>
                <a:ea typeface="Trebuchet MS" charset="0"/>
                <a:cs typeface="Trebuchet MS" charset="0"/>
              </a:rPr>
              <a:t>Disease</a:t>
            </a:r>
          </a:p>
        </p:txBody>
      </p:sp>
      <p:sp>
        <p:nvSpPr>
          <p:cNvPr id="35844" name="Text Box 4"/>
          <p:cNvSpPr txBox="1">
            <a:spLocks noChangeArrowheads="1"/>
          </p:cNvSpPr>
          <p:nvPr/>
        </p:nvSpPr>
        <p:spPr bwMode="auto">
          <a:xfrm>
            <a:off x="3387725" y="1981200"/>
            <a:ext cx="2828925" cy="830263"/>
          </a:xfrm>
          <a:prstGeom prst="rect">
            <a:avLst/>
          </a:prstGeom>
          <a:noFill/>
          <a:ln w="9525">
            <a:noFill/>
            <a:miter lim="800000"/>
            <a:headEnd/>
            <a:tailEnd/>
          </a:ln>
        </p:spPr>
        <p:txBody>
          <a:bodyPr wrap="none">
            <a:prstTxWarp prst="textNoShape">
              <a:avLst/>
            </a:prstTxWarp>
            <a:spAutoFit/>
          </a:bodyPr>
          <a:lstStyle/>
          <a:p>
            <a:pPr eaLnBrk="0" hangingPunct="0"/>
            <a:r>
              <a:rPr lang="en-US" sz="4800" dirty="0">
                <a:solidFill>
                  <a:schemeClr val="accent2"/>
                </a:solidFill>
                <a:latin typeface="Trebuchet MS" charset="0"/>
                <a:ea typeface="Trebuchet MS" charset="0"/>
                <a:cs typeface="Trebuchet MS" charset="0"/>
              </a:rPr>
              <a:t>Genotype</a:t>
            </a:r>
          </a:p>
        </p:txBody>
      </p:sp>
      <p:sp>
        <p:nvSpPr>
          <p:cNvPr id="35845" name="Text Box 5"/>
          <p:cNvSpPr txBox="1">
            <a:spLocks noChangeArrowheads="1"/>
          </p:cNvSpPr>
          <p:nvPr/>
        </p:nvSpPr>
        <p:spPr bwMode="auto">
          <a:xfrm>
            <a:off x="2971800" y="5341938"/>
            <a:ext cx="3660775" cy="830262"/>
          </a:xfrm>
          <a:prstGeom prst="rect">
            <a:avLst/>
          </a:prstGeom>
          <a:noFill/>
          <a:ln w="9525">
            <a:noFill/>
            <a:miter lim="800000"/>
            <a:headEnd/>
            <a:tailEnd/>
          </a:ln>
        </p:spPr>
        <p:txBody>
          <a:bodyPr wrap="none">
            <a:prstTxWarp prst="textNoShape">
              <a:avLst/>
            </a:prstTxWarp>
            <a:spAutoFit/>
          </a:bodyPr>
          <a:lstStyle/>
          <a:p>
            <a:pPr eaLnBrk="0" hangingPunct="0"/>
            <a:r>
              <a:rPr lang="en-US" sz="4800">
                <a:solidFill>
                  <a:schemeClr val="accent2"/>
                </a:solidFill>
                <a:latin typeface="Trebuchet MS" charset="0"/>
                <a:ea typeface="Trebuchet MS" charset="0"/>
                <a:cs typeface="Trebuchet MS" charset="0"/>
              </a:rPr>
              <a:t>Environment</a:t>
            </a:r>
          </a:p>
        </p:txBody>
      </p:sp>
      <p:sp>
        <p:nvSpPr>
          <p:cNvPr id="35867" name="Line 6"/>
          <p:cNvSpPr>
            <a:spLocks noChangeShapeType="1"/>
          </p:cNvSpPr>
          <p:nvPr/>
        </p:nvSpPr>
        <p:spPr bwMode="auto">
          <a:xfrm>
            <a:off x="4800600" y="2819400"/>
            <a:ext cx="0" cy="722313"/>
          </a:xfrm>
          <a:prstGeom prst="line">
            <a:avLst/>
          </a:prstGeom>
          <a:noFill/>
          <a:ln w="152400" cmpd="sng">
            <a:solidFill>
              <a:schemeClr val="tx1"/>
            </a:solidFill>
            <a:round/>
            <a:headEnd/>
            <a:tailEnd type="triangle" w="med" len="med"/>
          </a:ln>
        </p:spPr>
        <p:txBody>
          <a:bodyPr wrap="none" anchor="ctr">
            <a:prstTxWarp prst="textNoShape">
              <a:avLst/>
            </a:prstTxWarp>
          </a:bodyPr>
          <a:lstStyle/>
          <a:p>
            <a:endParaRPr lang="en-US">
              <a:ln w="76200" cmpd="sng">
                <a:solidFill>
                  <a:schemeClr val="tx1"/>
                </a:solidFill>
              </a:ln>
            </a:endParaRPr>
          </a:p>
        </p:txBody>
      </p:sp>
      <p:sp>
        <p:nvSpPr>
          <p:cNvPr id="35869" name="Line 8"/>
          <p:cNvSpPr>
            <a:spLocks noChangeShapeType="1"/>
          </p:cNvSpPr>
          <p:nvPr/>
        </p:nvSpPr>
        <p:spPr bwMode="auto">
          <a:xfrm>
            <a:off x="5310188" y="3008313"/>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70" name="Line 9"/>
          <p:cNvSpPr>
            <a:spLocks noChangeShapeType="1"/>
          </p:cNvSpPr>
          <p:nvPr/>
        </p:nvSpPr>
        <p:spPr bwMode="auto">
          <a:xfrm>
            <a:off x="5513388" y="3008313"/>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71" name="Line 10"/>
          <p:cNvSpPr>
            <a:spLocks noChangeShapeType="1"/>
          </p:cNvSpPr>
          <p:nvPr/>
        </p:nvSpPr>
        <p:spPr bwMode="auto">
          <a:xfrm>
            <a:off x="4090988" y="3008313"/>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59" name="Line 14"/>
          <p:cNvSpPr>
            <a:spLocks noChangeShapeType="1"/>
          </p:cNvSpPr>
          <p:nvPr/>
        </p:nvSpPr>
        <p:spPr bwMode="auto">
          <a:xfrm flipV="1">
            <a:off x="4903788" y="476885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60" name="Line 15"/>
          <p:cNvSpPr>
            <a:spLocks noChangeShapeType="1"/>
          </p:cNvSpPr>
          <p:nvPr/>
        </p:nvSpPr>
        <p:spPr bwMode="auto">
          <a:xfrm flipV="1">
            <a:off x="5106988" y="476885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66" name="Line 21"/>
          <p:cNvSpPr>
            <a:spLocks noChangeShapeType="1"/>
          </p:cNvSpPr>
          <p:nvPr/>
        </p:nvSpPr>
        <p:spPr bwMode="auto">
          <a:xfrm flipV="1">
            <a:off x="4700588" y="4768850"/>
            <a:ext cx="0" cy="533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49" name="Text Box 23"/>
          <p:cNvSpPr txBox="1">
            <a:spLocks noChangeArrowheads="1"/>
          </p:cNvSpPr>
          <p:nvPr/>
        </p:nvSpPr>
        <p:spPr bwMode="auto">
          <a:xfrm>
            <a:off x="6802438" y="3657600"/>
            <a:ext cx="2189162" cy="830263"/>
          </a:xfrm>
          <a:prstGeom prst="rect">
            <a:avLst/>
          </a:prstGeom>
          <a:noFill/>
          <a:ln w="9525">
            <a:noFill/>
            <a:miter lim="800000"/>
            <a:headEnd/>
            <a:tailEnd/>
          </a:ln>
        </p:spPr>
        <p:txBody>
          <a:bodyPr wrap="none">
            <a:prstTxWarp prst="textNoShape">
              <a:avLst/>
            </a:prstTxWarp>
            <a:spAutoFit/>
          </a:bodyPr>
          <a:lstStyle/>
          <a:p>
            <a:pPr eaLnBrk="0" hangingPunct="0"/>
            <a:r>
              <a:rPr lang="en-US" sz="4800">
                <a:solidFill>
                  <a:schemeClr val="accent2"/>
                </a:solidFill>
                <a:latin typeface="Trebuchet MS" charset="0"/>
                <a:ea typeface="Trebuchet MS" charset="0"/>
                <a:cs typeface="Trebuchet MS" charset="0"/>
              </a:rPr>
              <a:t>Chance</a:t>
            </a:r>
          </a:p>
        </p:txBody>
      </p:sp>
      <p:grpSp>
        <p:nvGrpSpPr>
          <p:cNvPr id="35851" name="Group 33"/>
          <p:cNvGrpSpPr>
            <a:grpSpLocks/>
          </p:cNvGrpSpPr>
          <p:nvPr/>
        </p:nvGrpSpPr>
        <p:grpSpPr bwMode="auto">
          <a:xfrm>
            <a:off x="6162675" y="4048005"/>
            <a:ext cx="542925" cy="196850"/>
            <a:chOff x="5934075" y="4171950"/>
            <a:chExt cx="542925" cy="196850"/>
          </a:xfrm>
        </p:grpSpPr>
        <p:sp>
          <p:nvSpPr>
            <p:cNvPr id="35853" name="Line 27"/>
            <p:cNvSpPr>
              <a:spLocks noChangeShapeType="1"/>
            </p:cNvSpPr>
            <p:nvPr/>
          </p:nvSpPr>
          <p:spPr bwMode="auto">
            <a:xfrm flipH="1" flipV="1">
              <a:off x="5934075" y="4171950"/>
              <a:ext cx="542925" cy="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5854" name="Line 28"/>
            <p:cNvSpPr>
              <a:spLocks noChangeShapeType="1"/>
            </p:cNvSpPr>
            <p:nvPr/>
          </p:nvSpPr>
          <p:spPr bwMode="auto">
            <a:xfrm flipH="1" flipV="1">
              <a:off x="5934075" y="4368800"/>
              <a:ext cx="542925" cy="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grpSp>
      <p:sp>
        <p:nvSpPr>
          <p:cNvPr id="35852" name="Line 9"/>
          <p:cNvSpPr>
            <a:spLocks noChangeShapeType="1"/>
          </p:cNvSpPr>
          <p:nvPr/>
        </p:nvSpPr>
        <p:spPr bwMode="auto">
          <a:xfrm>
            <a:off x="685800" y="1295400"/>
            <a:ext cx="7848600" cy="0"/>
          </a:xfrm>
          <a:prstGeom prst="line">
            <a:avLst/>
          </a:prstGeom>
          <a:noFill/>
          <a:ln w="57150">
            <a:solidFill>
              <a:schemeClr val="accent2"/>
            </a:solidFill>
            <a:round/>
            <a:headEnd/>
            <a:tailEnd/>
          </a:ln>
        </p:spPr>
        <p:txBody>
          <a:bodyPr wrap="none" anchor="ctr">
            <a:prstTxWarp prst="textNoShape">
              <a:avLst/>
            </a:prstTxWarp>
          </a:bodyPr>
          <a:lstStyle/>
          <a:p>
            <a:endParaRPr lang="en-US"/>
          </a:p>
        </p:txBody>
      </p:sp>
      <p:sp>
        <p:nvSpPr>
          <p:cNvPr id="3" name="TextBox 2"/>
          <p:cNvSpPr txBox="1"/>
          <p:nvPr/>
        </p:nvSpPr>
        <p:spPr>
          <a:xfrm>
            <a:off x="152400" y="2590800"/>
            <a:ext cx="2971800" cy="2677656"/>
          </a:xfrm>
          <a:prstGeom prst="rect">
            <a:avLst/>
          </a:prstGeom>
          <a:solidFill>
            <a:schemeClr val="bg1">
              <a:lumMod val="95000"/>
            </a:schemeClr>
          </a:solidFill>
          <a:ln>
            <a:solidFill>
              <a:srgbClr val="4F81BD"/>
            </a:solidFill>
          </a:ln>
        </p:spPr>
        <p:txBody>
          <a:bodyPr wrap="square" rtlCol="0">
            <a:spAutoFit/>
          </a:bodyPr>
          <a:lstStyle/>
          <a:p>
            <a:pPr marL="342900" indent="-342900">
              <a:buFontTx/>
              <a:buChar char="-"/>
            </a:pPr>
            <a:r>
              <a:rPr lang="en-US" sz="2400" dirty="0" smtClean="0"/>
              <a:t>Rare mutations in few genes</a:t>
            </a:r>
          </a:p>
          <a:p>
            <a:pPr marL="342900" indent="-342900">
              <a:buFontTx/>
              <a:buChar char="-"/>
            </a:pPr>
            <a:r>
              <a:rPr lang="en-US" sz="2400" dirty="0" smtClean="0"/>
              <a:t>Highly penetrant</a:t>
            </a:r>
          </a:p>
          <a:p>
            <a:pPr marL="342900" indent="-342900">
              <a:buFontTx/>
              <a:buChar char="-"/>
            </a:pPr>
            <a:r>
              <a:rPr lang="en-US" sz="2400" dirty="0" smtClean="0"/>
              <a:t>Often protein-coding</a:t>
            </a:r>
          </a:p>
          <a:p>
            <a:pPr marL="342900" indent="-342900">
              <a:buFontTx/>
              <a:buChar char="-"/>
            </a:pPr>
            <a:r>
              <a:rPr lang="en-US" sz="2400" dirty="0" smtClean="0"/>
              <a:t>Major biological impact</a:t>
            </a:r>
            <a:endParaRPr lang="en-US" sz="2400" dirty="0"/>
          </a:p>
        </p:txBody>
      </p:sp>
    </p:spTree>
    <p:extLst>
      <p:ext uri="{BB962C8B-B14F-4D97-AF65-F5344CB8AC3E}">
        <p14:creationId xmlns:p14="http://schemas.microsoft.com/office/powerpoint/2010/main" val="227848963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Line 5"/>
          <p:cNvSpPr>
            <a:spLocks noChangeShapeType="1"/>
          </p:cNvSpPr>
          <p:nvPr/>
        </p:nvSpPr>
        <p:spPr bwMode="auto">
          <a:xfrm>
            <a:off x="457200" y="1246431"/>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12" name="Rectangle 4"/>
          <p:cNvSpPr>
            <a:spLocks noGrp="1" noChangeArrowheads="1"/>
          </p:cNvSpPr>
          <p:nvPr>
            <p:ph type="title"/>
          </p:nvPr>
        </p:nvSpPr>
        <p:spPr>
          <a:xfrm>
            <a:off x="381000" y="10896"/>
            <a:ext cx="8458200" cy="1143000"/>
          </a:xfrm>
        </p:spPr>
        <p:txBody>
          <a:bodyPr>
            <a:normAutofit fontScale="90000"/>
          </a:bodyPr>
          <a:lstStyle/>
          <a:p>
            <a:pPr eaLnBrk="1" hangingPunct="1"/>
            <a:r>
              <a:rPr lang="en-US" dirty="0" smtClean="0">
                <a:latin typeface="Arial"/>
                <a:cs typeface="Arial"/>
              </a:rPr>
              <a:t>How to test rare </a:t>
            </a:r>
            <a:r>
              <a:rPr lang="en-US" dirty="0" err="1" smtClean="0">
                <a:latin typeface="Arial"/>
                <a:cs typeface="Arial"/>
              </a:rPr>
              <a:t>vs</a:t>
            </a:r>
            <a:r>
              <a:rPr lang="en-US" dirty="0" smtClean="0">
                <a:latin typeface="Arial"/>
                <a:cs typeface="Arial"/>
              </a:rPr>
              <a:t> common variants for association with human traits?</a:t>
            </a:r>
            <a:endParaRPr lang="en-US" i="1" dirty="0" smtClean="0">
              <a:latin typeface="Arial"/>
              <a:cs typeface="Arial"/>
            </a:endParaRPr>
          </a:p>
        </p:txBody>
      </p:sp>
      <p:pic>
        <p:nvPicPr>
          <p:cNvPr id="3" name="Picture 2" descr="url.jpe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086429" y="1970451"/>
            <a:ext cx="6371771" cy="4049349"/>
          </a:xfrm>
          <a:prstGeom prst="rect">
            <a:avLst/>
          </a:prstGeom>
        </p:spPr>
      </p:pic>
    </p:spTree>
    <p:extLst>
      <p:ext uri="{BB962C8B-B14F-4D97-AF65-F5344CB8AC3E}">
        <p14:creationId xmlns:p14="http://schemas.microsoft.com/office/powerpoint/2010/main" val="186439452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4267200" y="1905000"/>
            <a:ext cx="4794443" cy="2744977"/>
          </a:xfrm>
          <a:prstGeom prst="rect">
            <a:avLst/>
          </a:prstGeom>
          <a:solidFill>
            <a:schemeClr val="bg1">
              <a:lumMod val="9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5603" name="Rectangle 3"/>
          <p:cNvSpPr>
            <a:spLocks noGrp="1" noChangeArrowheads="1"/>
          </p:cNvSpPr>
          <p:nvPr>
            <p:ph sz="half" idx="1"/>
          </p:nvPr>
        </p:nvSpPr>
        <p:spPr>
          <a:xfrm>
            <a:off x="493713" y="1981200"/>
            <a:ext cx="3817937" cy="4114800"/>
          </a:xfrm>
        </p:spPr>
        <p:txBody>
          <a:bodyPr/>
          <a:lstStyle/>
          <a:p>
            <a:pPr eaLnBrk="1" hangingPunct="1"/>
            <a:endParaRPr lang="en-US">
              <a:ea typeface="ＭＳ Ｐゴシック" pitchFamily="-65" charset="-128"/>
              <a:cs typeface="ＭＳ Ｐゴシック" pitchFamily="-65" charset="-128"/>
            </a:endParaRPr>
          </a:p>
          <a:p>
            <a:pPr eaLnBrk="1" hangingPunct="1"/>
            <a:endParaRPr lang="en-US">
              <a:ea typeface="ＭＳ Ｐゴシック" pitchFamily="-65" charset="-128"/>
              <a:cs typeface="ＭＳ Ｐゴシック" pitchFamily="-65" charset="-128"/>
            </a:endParaRPr>
          </a:p>
        </p:txBody>
      </p:sp>
      <p:pic>
        <p:nvPicPr>
          <p:cNvPr id="25604" name="Picture 5"/>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87350" y="5059363"/>
            <a:ext cx="3746500" cy="1722437"/>
          </a:xfrm>
          <a:prstGeom prst="rect">
            <a:avLst/>
          </a:prstGeom>
          <a:noFill/>
          <a:ln w="9525">
            <a:solidFill>
              <a:schemeClr val="tx1"/>
            </a:solidFill>
            <a:miter lim="800000"/>
            <a:headEnd/>
            <a:tailEnd/>
          </a:ln>
        </p:spPr>
      </p:pic>
      <p:sp>
        <p:nvSpPr>
          <p:cNvPr id="25605" name="Rectangle 12"/>
          <p:cNvSpPr>
            <a:spLocks noChangeArrowheads="1"/>
          </p:cNvSpPr>
          <p:nvPr/>
        </p:nvSpPr>
        <p:spPr bwMode="auto">
          <a:xfrm>
            <a:off x="488950" y="304800"/>
            <a:ext cx="8029575" cy="989013"/>
          </a:xfrm>
          <a:prstGeom prst="rect">
            <a:avLst/>
          </a:prstGeom>
          <a:noFill/>
          <a:ln w="9525">
            <a:noFill/>
            <a:miter lim="800000"/>
            <a:headEnd/>
            <a:tailEnd/>
          </a:ln>
        </p:spPr>
        <p:txBody>
          <a:bodyPr anchor="ctr">
            <a:prstTxWarp prst="textNoShape">
              <a:avLst/>
            </a:prstTxWarp>
          </a:bodyPr>
          <a:lstStyle/>
          <a:p>
            <a:pPr marL="12700" algn="ctr" eaLnBrk="1" hangingPunct="1">
              <a:spcAft>
                <a:spcPts val="13"/>
              </a:spcAft>
            </a:pPr>
            <a:r>
              <a:rPr lang="en-US" sz="4400" dirty="0">
                <a:latin typeface="Trebuchet MS" pitchFamily="-65" charset="0"/>
              </a:rPr>
              <a:t>Evidence for </a:t>
            </a:r>
            <a:r>
              <a:rPr lang="en-US" sz="4400" dirty="0" smtClean="0">
                <a:latin typeface="Trebuchet MS" pitchFamily="-65" charset="0"/>
              </a:rPr>
              <a:t>genetics</a:t>
            </a:r>
            <a:endParaRPr lang="en-US" sz="4400" dirty="0">
              <a:latin typeface="Trebuchet MS" pitchFamily="-65" charset="0"/>
            </a:endParaRPr>
          </a:p>
        </p:txBody>
      </p:sp>
      <p:sp>
        <p:nvSpPr>
          <p:cNvPr id="25607" name="Text Box 14"/>
          <p:cNvSpPr txBox="1">
            <a:spLocks noChangeArrowheads="1"/>
          </p:cNvSpPr>
          <p:nvPr/>
        </p:nvSpPr>
        <p:spPr bwMode="auto">
          <a:xfrm>
            <a:off x="4114800" y="1886428"/>
            <a:ext cx="2514600" cy="835656"/>
          </a:xfrm>
          <a:prstGeom prst="rect">
            <a:avLst/>
          </a:prstGeom>
          <a:noFill/>
          <a:ln w="9525">
            <a:noFill/>
            <a:miter lim="800000"/>
            <a:headEnd/>
            <a:tailEnd/>
          </a:ln>
        </p:spPr>
        <p:txBody>
          <a:bodyPr lIns="0" tIns="0" rIns="0" bIns="0">
            <a:prstTxWarp prst="textNoShape">
              <a:avLst/>
            </a:prstTxWarp>
            <a:spAutoFit/>
          </a:bodyPr>
          <a:lstStyle/>
          <a:p>
            <a:pPr algn="ctr" defTabSz="822325" eaLnBrk="1" hangingPunct="1">
              <a:lnSpc>
                <a:spcPts val="3238"/>
              </a:lnSpc>
              <a:tabLst>
                <a:tab pos="0" algn="l"/>
                <a:tab pos="822325" algn="l"/>
                <a:tab pos="1646238" algn="l"/>
                <a:tab pos="2468563" algn="l"/>
                <a:tab pos="3292475" algn="l"/>
                <a:tab pos="4114800" algn="l"/>
                <a:tab pos="4937125" algn="l"/>
                <a:tab pos="5761038" algn="l"/>
                <a:tab pos="6583363" algn="l"/>
              </a:tabLst>
            </a:pPr>
            <a:r>
              <a:rPr lang="en-US" sz="2400" dirty="0">
                <a:solidFill>
                  <a:srgbClr val="000080"/>
                </a:solidFill>
                <a:latin typeface="Arial"/>
                <a:cs typeface="Arial"/>
              </a:rPr>
              <a:t>unrelated</a:t>
            </a:r>
          </a:p>
          <a:p>
            <a:pPr algn="ctr" defTabSz="822325" eaLnBrk="1" hangingPunct="1">
              <a:lnSpc>
                <a:spcPts val="3238"/>
              </a:lnSpc>
              <a:tabLst>
                <a:tab pos="0" algn="l"/>
                <a:tab pos="822325" algn="l"/>
                <a:tab pos="1646238" algn="l"/>
                <a:tab pos="2468563" algn="l"/>
                <a:tab pos="3292475" algn="l"/>
                <a:tab pos="4114800" algn="l"/>
                <a:tab pos="4937125" algn="l"/>
                <a:tab pos="5761038" algn="l"/>
                <a:tab pos="6583363" algn="l"/>
              </a:tabLst>
            </a:pPr>
            <a:r>
              <a:rPr lang="en-US" sz="2400" dirty="0">
                <a:solidFill>
                  <a:srgbClr val="000080"/>
                </a:solidFill>
                <a:latin typeface="Arial"/>
                <a:cs typeface="Arial"/>
              </a:rPr>
              <a:t>individuals</a:t>
            </a:r>
          </a:p>
        </p:txBody>
      </p:sp>
      <p:pic>
        <p:nvPicPr>
          <p:cNvPr id="25608" name="Picture 20" descr="g_05"/>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381000" y="3232150"/>
            <a:ext cx="3760788" cy="1743075"/>
          </a:xfrm>
          <a:prstGeom prst="rect">
            <a:avLst/>
          </a:prstGeom>
          <a:noFill/>
          <a:ln w="9525">
            <a:noFill/>
            <a:miter lim="800000"/>
            <a:headEnd/>
            <a:tailEnd/>
          </a:ln>
        </p:spPr>
      </p:pic>
      <p:sp>
        <p:nvSpPr>
          <p:cNvPr id="25609" name="Text Box 21"/>
          <p:cNvSpPr txBox="1">
            <a:spLocks noChangeArrowheads="1"/>
          </p:cNvSpPr>
          <p:nvPr/>
        </p:nvSpPr>
        <p:spPr bwMode="auto">
          <a:xfrm>
            <a:off x="4152900" y="3685859"/>
            <a:ext cx="2438400" cy="835656"/>
          </a:xfrm>
          <a:prstGeom prst="rect">
            <a:avLst/>
          </a:prstGeom>
          <a:noFill/>
          <a:ln w="9525">
            <a:noFill/>
            <a:miter lim="800000"/>
            <a:headEnd/>
            <a:tailEnd/>
          </a:ln>
        </p:spPr>
        <p:txBody>
          <a:bodyPr lIns="0" tIns="0" rIns="0" bIns="0">
            <a:prstTxWarp prst="textNoShape">
              <a:avLst/>
            </a:prstTxWarp>
            <a:spAutoFit/>
          </a:bodyPr>
          <a:lstStyle/>
          <a:p>
            <a:pPr algn="ctr" defTabSz="822325" eaLnBrk="1" hangingPunct="1">
              <a:lnSpc>
                <a:spcPts val="3238"/>
              </a:lnSpc>
              <a:tabLst>
                <a:tab pos="0" algn="l"/>
                <a:tab pos="822325" algn="l"/>
                <a:tab pos="1646238" algn="l"/>
                <a:tab pos="2468563" algn="l"/>
                <a:tab pos="3292475" algn="l"/>
                <a:tab pos="4114800" algn="l"/>
                <a:tab pos="4937125" algn="l"/>
                <a:tab pos="5761038" algn="l"/>
                <a:tab pos="6583363" algn="l"/>
              </a:tabLst>
            </a:pPr>
            <a:r>
              <a:rPr lang="en-US" sz="2400">
                <a:solidFill>
                  <a:srgbClr val="000080"/>
                </a:solidFill>
                <a:latin typeface="Arial"/>
                <a:cs typeface="Arial"/>
              </a:rPr>
              <a:t>first-degree </a:t>
            </a:r>
          </a:p>
          <a:p>
            <a:pPr algn="ctr" defTabSz="822325" eaLnBrk="1" hangingPunct="1">
              <a:lnSpc>
                <a:spcPts val="3238"/>
              </a:lnSpc>
              <a:tabLst>
                <a:tab pos="0" algn="l"/>
                <a:tab pos="822325" algn="l"/>
                <a:tab pos="1646238" algn="l"/>
                <a:tab pos="2468563" algn="l"/>
                <a:tab pos="3292475" algn="l"/>
                <a:tab pos="4114800" algn="l"/>
                <a:tab pos="4937125" algn="l"/>
                <a:tab pos="5761038" algn="l"/>
                <a:tab pos="6583363" algn="l"/>
              </a:tabLst>
            </a:pPr>
            <a:r>
              <a:rPr lang="en-US" sz="2400">
                <a:solidFill>
                  <a:srgbClr val="000080"/>
                </a:solidFill>
                <a:latin typeface="Arial"/>
                <a:cs typeface="Arial"/>
              </a:rPr>
              <a:t>relatives</a:t>
            </a:r>
          </a:p>
        </p:txBody>
      </p:sp>
      <p:sp>
        <p:nvSpPr>
          <p:cNvPr id="25610" name="Text Box 22"/>
          <p:cNvSpPr txBox="1">
            <a:spLocks noChangeArrowheads="1"/>
          </p:cNvSpPr>
          <p:nvPr/>
        </p:nvSpPr>
        <p:spPr bwMode="auto">
          <a:xfrm>
            <a:off x="3962400" y="5502753"/>
            <a:ext cx="2819400" cy="835656"/>
          </a:xfrm>
          <a:prstGeom prst="rect">
            <a:avLst/>
          </a:prstGeom>
          <a:noFill/>
          <a:ln w="9525">
            <a:noFill/>
            <a:miter lim="800000"/>
            <a:headEnd/>
            <a:tailEnd/>
          </a:ln>
        </p:spPr>
        <p:txBody>
          <a:bodyPr lIns="0" tIns="0" rIns="0" bIns="0">
            <a:prstTxWarp prst="textNoShape">
              <a:avLst/>
            </a:prstTxWarp>
            <a:spAutoFit/>
          </a:bodyPr>
          <a:lstStyle/>
          <a:p>
            <a:pPr algn="ctr" defTabSz="822325" eaLnBrk="1" hangingPunct="1">
              <a:lnSpc>
                <a:spcPts val="3238"/>
              </a:lnSpc>
              <a:tabLst>
                <a:tab pos="0" algn="l"/>
                <a:tab pos="822325" algn="l"/>
                <a:tab pos="1646238" algn="l"/>
                <a:tab pos="2468563" algn="l"/>
                <a:tab pos="3292475" algn="l"/>
                <a:tab pos="4114800" algn="l"/>
                <a:tab pos="4937125" algn="l"/>
                <a:tab pos="5761038" algn="l"/>
                <a:tab pos="6583363" algn="l"/>
              </a:tabLst>
            </a:pPr>
            <a:r>
              <a:rPr lang="en-US" sz="2400">
                <a:solidFill>
                  <a:srgbClr val="000080"/>
                </a:solidFill>
                <a:latin typeface="Arial"/>
                <a:cs typeface="Arial"/>
              </a:rPr>
              <a:t>identical twins </a:t>
            </a:r>
          </a:p>
          <a:p>
            <a:pPr algn="ctr" defTabSz="822325" eaLnBrk="1" hangingPunct="1">
              <a:lnSpc>
                <a:spcPts val="3238"/>
              </a:lnSpc>
              <a:tabLst>
                <a:tab pos="0" algn="l"/>
                <a:tab pos="822325" algn="l"/>
                <a:tab pos="1646238" algn="l"/>
                <a:tab pos="2468563" algn="l"/>
                <a:tab pos="3292475" algn="l"/>
                <a:tab pos="4114800" algn="l"/>
                <a:tab pos="4937125" algn="l"/>
                <a:tab pos="5761038" algn="l"/>
                <a:tab pos="6583363" algn="l"/>
              </a:tabLst>
            </a:pPr>
            <a:r>
              <a:rPr lang="en-US" sz="2400">
                <a:solidFill>
                  <a:srgbClr val="000080"/>
                </a:solidFill>
                <a:latin typeface="Arial"/>
                <a:cs typeface="Arial"/>
              </a:rPr>
              <a:t>(triplets!)</a:t>
            </a:r>
          </a:p>
        </p:txBody>
      </p:sp>
      <p:sp>
        <p:nvSpPr>
          <p:cNvPr id="25611" name="Text Box 24"/>
          <p:cNvSpPr txBox="1">
            <a:spLocks noChangeArrowheads="1"/>
          </p:cNvSpPr>
          <p:nvPr/>
        </p:nvSpPr>
        <p:spPr bwMode="auto">
          <a:xfrm>
            <a:off x="6628443" y="2042646"/>
            <a:ext cx="790686" cy="523220"/>
          </a:xfrm>
          <a:prstGeom prst="rect">
            <a:avLst/>
          </a:prstGeom>
          <a:noFill/>
          <a:ln w="9525">
            <a:noFill/>
            <a:miter lim="800000"/>
            <a:headEnd/>
            <a:tailEnd/>
          </a:ln>
        </p:spPr>
        <p:txBody>
          <a:bodyPr wrap="none">
            <a:prstTxWarp prst="textNoShape">
              <a:avLst/>
            </a:prstTxWarp>
            <a:spAutoFit/>
          </a:bodyPr>
          <a:lstStyle/>
          <a:p>
            <a:r>
              <a:rPr lang="en-US" sz="2800" i="1" dirty="0" smtClean="0">
                <a:latin typeface="Arial"/>
                <a:cs typeface="Arial"/>
              </a:rPr>
              <a:t>1</a:t>
            </a:r>
            <a:r>
              <a:rPr lang="en-US" sz="2800" i="1" dirty="0">
                <a:latin typeface="Arial"/>
                <a:cs typeface="Arial"/>
              </a:rPr>
              <a:t>%</a:t>
            </a:r>
          </a:p>
        </p:txBody>
      </p:sp>
      <p:sp>
        <p:nvSpPr>
          <p:cNvPr id="25612" name="Text Box 25"/>
          <p:cNvSpPr txBox="1">
            <a:spLocks noChangeArrowheads="1"/>
          </p:cNvSpPr>
          <p:nvPr/>
        </p:nvSpPr>
        <p:spPr bwMode="auto">
          <a:xfrm>
            <a:off x="6628443" y="3842077"/>
            <a:ext cx="790686" cy="523220"/>
          </a:xfrm>
          <a:prstGeom prst="rect">
            <a:avLst/>
          </a:prstGeom>
          <a:noFill/>
          <a:ln w="9525">
            <a:noFill/>
            <a:miter lim="800000"/>
            <a:headEnd/>
            <a:tailEnd/>
          </a:ln>
        </p:spPr>
        <p:txBody>
          <a:bodyPr wrap="none">
            <a:prstTxWarp prst="textNoShape">
              <a:avLst/>
            </a:prstTxWarp>
            <a:spAutoFit/>
          </a:bodyPr>
          <a:lstStyle/>
          <a:p>
            <a:r>
              <a:rPr lang="en-US" sz="2800" i="1" dirty="0" smtClean="0">
                <a:latin typeface="Arial"/>
                <a:cs typeface="Arial"/>
              </a:rPr>
              <a:t>5</a:t>
            </a:r>
            <a:r>
              <a:rPr lang="en-US" sz="2800" i="1" dirty="0">
                <a:latin typeface="Arial"/>
                <a:cs typeface="Arial"/>
              </a:rPr>
              <a:t>%</a:t>
            </a:r>
          </a:p>
        </p:txBody>
      </p:sp>
      <p:sp>
        <p:nvSpPr>
          <p:cNvPr id="25613" name="Text Box 26"/>
          <p:cNvSpPr txBox="1">
            <a:spLocks noChangeArrowheads="1"/>
          </p:cNvSpPr>
          <p:nvPr/>
        </p:nvSpPr>
        <p:spPr bwMode="auto">
          <a:xfrm>
            <a:off x="6528594" y="5658971"/>
            <a:ext cx="990385" cy="523220"/>
          </a:xfrm>
          <a:prstGeom prst="rect">
            <a:avLst/>
          </a:prstGeom>
          <a:noFill/>
          <a:ln w="9525">
            <a:noFill/>
            <a:miter lim="800000"/>
            <a:headEnd/>
            <a:tailEnd/>
          </a:ln>
        </p:spPr>
        <p:txBody>
          <a:bodyPr wrap="none">
            <a:prstTxWarp prst="textNoShape">
              <a:avLst/>
            </a:prstTxWarp>
            <a:spAutoFit/>
          </a:bodyPr>
          <a:lstStyle/>
          <a:p>
            <a:r>
              <a:rPr lang="en-US" sz="2800" i="1">
                <a:latin typeface="Arial"/>
                <a:cs typeface="Arial"/>
              </a:rPr>
              <a:t>15%</a:t>
            </a:r>
          </a:p>
        </p:txBody>
      </p:sp>
      <p:sp>
        <p:nvSpPr>
          <p:cNvPr id="25614" name="Text Box 28"/>
          <p:cNvSpPr txBox="1">
            <a:spLocks noChangeArrowheads="1"/>
          </p:cNvSpPr>
          <p:nvPr/>
        </p:nvSpPr>
        <p:spPr bwMode="auto">
          <a:xfrm>
            <a:off x="4480597" y="1321455"/>
            <a:ext cx="4552098" cy="523220"/>
          </a:xfrm>
          <a:prstGeom prst="rect">
            <a:avLst/>
          </a:prstGeom>
          <a:noFill/>
          <a:ln w="9525">
            <a:noFill/>
            <a:miter lim="800000"/>
            <a:headEnd/>
            <a:tailEnd/>
          </a:ln>
        </p:spPr>
        <p:txBody>
          <a:bodyPr wrap="none">
            <a:prstTxWarp prst="textNoShape">
              <a:avLst/>
            </a:prstTxWarp>
            <a:spAutoFit/>
          </a:bodyPr>
          <a:lstStyle/>
          <a:p>
            <a:r>
              <a:rPr lang="en-US" sz="2800" u="sng" dirty="0" smtClean="0">
                <a:latin typeface="Arial"/>
                <a:cs typeface="Arial"/>
              </a:rPr>
              <a:t>Relative risk to siblings (</a:t>
            </a:r>
            <a:r>
              <a:rPr lang="en-US" sz="2800" u="sng" dirty="0" err="1" smtClean="0">
                <a:latin typeface="Symbol" charset="2"/>
                <a:cs typeface="Symbol" charset="2"/>
              </a:rPr>
              <a:t>l</a:t>
            </a:r>
            <a:r>
              <a:rPr lang="en-US" sz="2800" u="sng" dirty="0" err="1" smtClean="0">
                <a:latin typeface="Arial"/>
                <a:cs typeface="Arial"/>
              </a:rPr>
              <a:t>s</a:t>
            </a:r>
            <a:r>
              <a:rPr lang="en-US" sz="2800" u="sng" dirty="0" smtClean="0">
                <a:latin typeface="Arial"/>
                <a:cs typeface="Arial"/>
              </a:rPr>
              <a:t>)</a:t>
            </a:r>
            <a:endParaRPr lang="en-US" sz="2800" u="sng" dirty="0">
              <a:latin typeface="Arial"/>
              <a:cs typeface="Arial"/>
            </a:endParaRPr>
          </a:p>
        </p:txBody>
      </p:sp>
      <p:sp>
        <p:nvSpPr>
          <p:cNvPr id="15" name="Line 5"/>
          <p:cNvSpPr>
            <a:spLocks noChangeShapeType="1"/>
          </p:cNvSpPr>
          <p:nvPr/>
        </p:nvSpPr>
        <p:spPr bwMode="auto">
          <a:xfrm>
            <a:off x="457200" y="1246431"/>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graphicFrame>
        <p:nvGraphicFramePr>
          <p:cNvPr id="16" name="Object 2"/>
          <p:cNvGraphicFramePr>
            <a:graphicFrameLocks noChangeAspect="1"/>
          </p:cNvGraphicFramePr>
          <p:nvPr>
            <p:extLst>
              <p:ext uri="{D42A27DB-BD31-4B8C-83A1-F6EECF244321}">
                <p14:modId xmlns:p14="http://schemas.microsoft.com/office/powerpoint/2010/main" val="1253044851"/>
              </p:ext>
            </p:extLst>
          </p:nvPr>
        </p:nvGraphicFramePr>
        <p:xfrm>
          <a:off x="395288" y="1447800"/>
          <a:ext cx="3733800" cy="1712913"/>
        </p:xfrm>
        <a:graphic>
          <a:graphicData uri="http://schemas.openxmlformats.org/presentationml/2006/ole">
            <mc:AlternateContent xmlns:mc="http://schemas.openxmlformats.org/markup-compatibility/2006">
              <mc:Choice xmlns:v="urn:schemas-microsoft-com:vml" Requires="v">
                <p:oleObj spid="_x0000_s10366" name="Bitmap Image" r:id="rId6" imgW="2305372" imgH="1057423" progId="">
                  <p:embed/>
                </p:oleObj>
              </mc:Choice>
              <mc:Fallback>
                <p:oleObj name="Bitmap Image" r:id="rId6" imgW="2305372" imgH="1057423"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5288" y="1447800"/>
                        <a:ext cx="3733800" cy="17129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7" name="Text Box 24"/>
          <p:cNvSpPr txBox="1">
            <a:spLocks noChangeArrowheads="1"/>
          </p:cNvSpPr>
          <p:nvPr/>
        </p:nvSpPr>
        <p:spPr bwMode="auto">
          <a:xfrm>
            <a:off x="7684526" y="2035687"/>
            <a:ext cx="1289846" cy="523220"/>
          </a:xfrm>
          <a:prstGeom prst="rect">
            <a:avLst/>
          </a:prstGeom>
          <a:noFill/>
          <a:ln w="9525">
            <a:noFill/>
            <a:miter lim="800000"/>
            <a:headEnd/>
            <a:tailEnd/>
          </a:ln>
        </p:spPr>
        <p:txBody>
          <a:bodyPr wrap="none">
            <a:prstTxWarp prst="textNoShape">
              <a:avLst/>
            </a:prstTxWarp>
            <a:spAutoFit/>
          </a:bodyPr>
          <a:lstStyle/>
          <a:p>
            <a:r>
              <a:rPr lang="en-US" sz="2800" i="1" dirty="0" smtClean="0">
                <a:latin typeface="Arial"/>
                <a:cs typeface="Arial"/>
              </a:rPr>
              <a:t>0.01</a:t>
            </a:r>
            <a:r>
              <a:rPr lang="en-US" sz="2800" i="1" dirty="0">
                <a:latin typeface="Arial"/>
                <a:cs typeface="Arial"/>
              </a:rPr>
              <a:t>%</a:t>
            </a:r>
          </a:p>
        </p:txBody>
      </p:sp>
      <p:sp>
        <p:nvSpPr>
          <p:cNvPr id="18" name="Text Box 25"/>
          <p:cNvSpPr txBox="1">
            <a:spLocks noChangeArrowheads="1"/>
          </p:cNvSpPr>
          <p:nvPr/>
        </p:nvSpPr>
        <p:spPr bwMode="auto">
          <a:xfrm>
            <a:off x="7834257" y="3835118"/>
            <a:ext cx="990385" cy="523220"/>
          </a:xfrm>
          <a:prstGeom prst="rect">
            <a:avLst/>
          </a:prstGeom>
          <a:noFill/>
          <a:ln w="9525">
            <a:noFill/>
            <a:miter lim="800000"/>
            <a:headEnd/>
            <a:tailEnd/>
          </a:ln>
        </p:spPr>
        <p:txBody>
          <a:bodyPr wrap="none">
            <a:prstTxWarp prst="textNoShape">
              <a:avLst/>
            </a:prstTxWarp>
            <a:spAutoFit/>
          </a:bodyPr>
          <a:lstStyle/>
          <a:p>
            <a:r>
              <a:rPr lang="en-US" sz="2800" i="1" dirty="0" smtClean="0">
                <a:latin typeface="Arial"/>
                <a:cs typeface="Arial"/>
              </a:rPr>
              <a:t>50%</a:t>
            </a:r>
            <a:endParaRPr lang="en-US" sz="2800" i="1" dirty="0">
              <a:latin typeface="Arial"/>
              <a:cs typeface="Arial"/>
            </a:endParaRPr>
          </a:p>
        </p:txBody>
      </p:sp>
      <p:sp>
        <p:nvSpPr>
          <p:cNvPr id="19" name="Text Box 26"/>
          <p:cNvSpPr txBox="1">
            <a:spLocks noChangeArrowheads="1"/>
          </p:cNvSpPr>
          <p:nvPr/>
        </p:nvSpPr>
        <p:spPr bwMode="auto">
          <a:xfrm>
            <a:off x="7734407" y="5652012"/>
            <a:ext cx="1190084" cy="523220"/>
          </a:xfrm>
          <a:prstGeom prst="rect">
            <a:avLst/>
          </a:prstGeom>
          <a:noFill/>
          <a:ln w="9525">
            <a:noFill/>
            <a:miter lim="800000"/>
            <a:headEnd/>
            <a:tailEnd/>
          </a:ln>
        </p:spPr>
        <p:txBody>
          <a:bodyPr wrap="none">
            <a:prstTxWarp prst="textNoShape">
              <a:avLst/>
            </a:prstTxWarp>
            <a:spAutoFit/>
          </a:bodyPr>
          <a:lstStyle/>
          <a:p>
            <a:r>
              <a:rPr lang="en-US" sz="2800" i="1" dirty="0" smtClean="0">
                <a:latin typeface="Arial"/>
                <a:cs typeface="Arial"/>
              </a:rPr>
              <a:t>100%</a:t>
            </a:r>
            <a:endParaRPr lang="en-US" sz="2800" i="1" dirty="0">
              <a:latin typeface="Arial"/>
              <a:cs typeface="Arial"/>
            </a:endParaRPr>
          </a:p>
        </p:txBody>
      </p:sp>
    </p:spTree>
    <p:extLst>
      <p:ext uri="{BB962C8B-B14F-4D97-AF65-F5344CB8AC3E}">
        <p14:creationId xmlns:p14="http://schemas.microsoft.com/office/powerpoint/2010/main" val="288798054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Line 5"/>
          <p:cNvSpPr>
            <a:spLocks noChangeShapeType="1"/>
          </p:cNvSpPr>
          <p:nvPr/>
        </p:nvSpPr>
        <p:spPr bwMode="auto">
          <a:xfrm>
            <a:off x="457200" y="1246431"/>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12" name="Rectangle 4"/>
          <p:cNvSpPr>
            <a:spLocks noGrp="1" noChangeArrowheads="1"/>
          </p:cNvSpPr>
          <p:nvPr>
            <p:ph type="title"/>
          </p:nvPr>
        </p:nvSpPr>
        <p:spPr>
          <a:xfrm>
            <a:off x="381000" y="10896"/>
            <a:ext cx="8458200" cy="1143000"/>
          </a:xfrm>
        </p:spPr>
        <p:txBody>
          <a:bodyPr>
            <a:normAutofit fontScale="90000"/>
          </a:bodyPr>
          <a:lstStyle/>
          <a:p>
            <a:pPr eaLnBrk="1" hangingPunct="1"/>
            <a:r>
              <a:rPr lang="en-US" dirty="0" smtClean="0">
                <a:latin typeface="Arial"/>
                <a:cs typeface="Arial"/>
              </a:rPr>
              <a:t>How to test rare </a:t>
            </a:r>
            <a:r>
              <a:rPr lang="en-US" dirty="0" err="1" smtClean="0">
                <a:latin typeface="Arial"/>
                <a:cs typeface="Arial"/>
              </a:rPr>
              <a:t>vs</a:t>
            </a:r>
            <a:r>
              <a:rPr lang="en-US" dirty="0" smtClean="0">
                <a:latin typeface="Arial"/>
                <a:cs typeface="Arial"/>
              </a:rPr>
              <a:t> common variants for association with human traits?</a:t>
            </a:r>
            <a:endParaRPr lang="en-US" i="1" dirty="0" smtClean="0">
              <a:latin typeface="Arial"/>
              <a:cs typeface="Arial"/>
            </a:endParaRPr>
          </a:p>
        </p:txBody>
      </p:sp>
      <p:pic>
        <p:nvPicPr>
          <p:cNvPr id="3" name="Picture 2" descr="url.jpe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086429" y="1970451"/>
            <a:ext cx="6371771" cy="4049349"/>
          </a:xfrm>
          <a:prstGeom prst="rect">
            <a:avLst/>
          </a:prstGeom>
        </p:spPr>
      </p:pic>
      <p:sp>
        <p:nvSpPr>
          <p:cNvPr id="6" name="TextBox 5"/>
          <p:cNvSpPr txBox="1"/>
          <p:nvPr/>
        </p:nvSpPr>
        <p:spPr>
          <a:xfrm>
            <a:off x="609600" y="2438400"/>
            <a:ext cx="640770" cy="400110"/>
          </a:xfrm>
          <a:prstGeom prst="rect">
            <a:avLst/>
          </a:prstGeom>
          <a:solidFill>
            <a:srgbClr val="886349">
              <a:alpha val="20000"/>
            </a:srgbClr>
          </a:solidFill>
        </p:spPr>
        <p:txBody>
          <a:bodyPr wrap="none" rtlCol="0">
            <a:spAutoFit/>
          </a:bodyPr>
          <a:lstStyle/>
          <a:p>
            <a:r>
              <a:rPr lang="en-US" dirty="0" smtClean="0"/>
              <a:t>rare</a:t>
            </a:r>
            <a:endParaRPr lang="en-US" dirty="0"/>
          </a:p>
        </p:txBody>
      </p:sp>
      <p:sp>
        <p:nvSpPr>
          <p:cNvPr id="7" name="TextBox 6"/>
          <p:cNvSpPr txBox="1"/>
          <p:nvPr/>
        </p:nvSpPr>
        <p:spPr>
          <a:xfrm>
            <a:off x="609600" y="3762345"/>
            <a:ext cx="1182535" cy="400110"/>
          </a:xfrm>
          <a:prstGeom prst="rect">
            <a:avLst/>
          </a:prstGeom>
          <a:solidFill>
            <a:srgbClr val="886349">
              <a:alpha val="54000"/>
            </a:srgbClr>
          </a:solidFill>
        </p:spPr>
        <p:txBody>
          <a:bodyPr wrap="none" rtlCol="0">
            <a:spAutoFit/>
          </a:bodyPr>
          <a:lstStyle/>
          <a:p>
            <a:r>
              <a:rPr lang="en-US" dirty="0" smtClean="0"/>
              <a:t>Low-</a:t>
            </a:r>
            <a:r>
              <a:rPr lang="en-US" dirty="0" err="1" smtClean="0"/>
              <a:t>freq</a:t>
            </a:r>
            <a:endParaRPr lang="en-US" dirty="0"/>
          </a:p>
        </p:txBody>
      </p:sp>
      <p:sp>
        <p:nvSpPr>
          <p:cNvPr id="8" name="TextBox 7"/>
          <p:cNvSpPr txBox="1"/>
          <p:nvPr/>
        </p:nvSpPr>
        <p:spPr>
          <a:xfrm>
            <a:off x="609600" y="5086290"/>
            <a:ext cx="1168133" cy="400110"/>
          </a:xfrm>
          <a:prstGeom prst="rect">
            <a:avLst/>
          </a:prstGeom>
          <a:solidFill>
            <a:srgbClr val="886349"/>
          </a:solidFill>
        </p:spPr>
        <p:txBody>
          <a:bodyPr wrap="none" rtlCol="0">
            <a:spAutoFit/>
          </a:bodyPr>
          <a:lstStyle/>
          <a:p>
            <a:r>
              <a:rPr lang="en-US" dirty="0" smtClean="0"/>
              <a:t>common</a:t>
            </a:r>
            <a:endParaRPr lang="en-US" dirty="0"/>
          </a:p>
        </p:txBody>
      </p:sp>
      <p:sp>
        <p:nvSpPr>
          <p:cNvPr id="4" name="Rectangle 3"/>
          <p:cNvSpPr/>
          <p:nvPr/>
        </p:nvSpPr>
        <p:spPr bwMode="auto">
          <a:xfrm>
            <a:off x="304800" y="2057400"/>
            <a:ext cx="1676400" cy="39624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Tree>
    <p:extLst>
      <p:ext uri="{BB962C8B-B14F-4D97-AF65-F5344CB8AC3E}">
        <p14:creationId xmlns:p14="http://schemas.microsoft.com/office/powerpoint/2010/main" val="4119046821"/>
      </p:ext>
    </p:extLst>
  </p:cSld>
  <p:clrMapOvr>
    <a:masterClrMapping/>
  </p:clrMapOvr>
  <p:transition xmlns:p14="http://schemas.microsoft.com/office/powerpoint/2010/main" advTm="3000">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afterEffect">
                                  <p:stCondLst>
                                    <p:cond delay="0"/>
                                  </p:stCondLst>
                                  <p:childTnLst>
                                    <p:animMotion origin="layout" path="M 0.4082 0.43353 L 5.06768E-6 1.40343E-6 " pathEditMode="fixed" ptsTypes="AA">
                                      <p:cBhvr>
                                        <p:cTn id="6" dur="2000" fill="hold"/>
                                        <p:tgtEl>
                                          <p:spTgt spid="6"/>
                                        </p:tgtEl>
                                        <p:attrNameLst>
                                          <p:attrName>ppt_x</p:attrName>
                                          <p:attrName>ppt_y</p:attrName>
                                        </p:attrNameLst>
                                      </p:cBhvr>
                                    </p:animMotion>
                                  </p:childTnLst>
                                </p:cTn>
                              </p:par>
                              <p:par>
                                <p:cTn id="7" presetID="0" presetClass="path" presetSubtype="0" accel="50000" decel="50000" fill="hold" grpId="0" nodeType="withEffect">
                                  <p:stCondLst>
                                    <p:cond delay="0"/>
                                  </p:stCondLst>
                                  <p:childTnLst>
                                    <p:animMotion origin="layout" path="M 0.52482 0.23344 L 7.3898E-6 4.60862E-6 " pathEditMode="relative" ptsTypes="AA">
                                      <p:cBhvr>
                                        <p:cTn id="8" dur="2000" fill="hold"/>
                                        <p:tgtEl>
                                          <p:spTgt spid="7"/>
                                        </p:tgtEl>
                                        <p:attrNameLst>
                                          <p:attrName>ppt_x</p:attrName>
                                          <p:attrName>ppt_y</p:attrName>
                                        </p:attrNameLst>
                                      </p:cBhvr>
                                    </p:animMotion>
                                  </p:childTnLst>
                                </p:cTn>
                              </p:par>
                              <p:par>
                                <p:cTn id="9" presetID="0" presetClass="path" presetSubtype="0" accel="50000" decel="50000" fill="hold" grpId="0" nodeType="withEffect">
                                  <p:stCondLst>
                                    <p:cond delay="0"/>
                                  </p:stCondLst>
                                  <p:childTnLst>
                                    <p:animMotion origin="layout" path="M 0.70808 0.03335 L 3.18639E-6 2.33905E-6 " pathEditMode="fixed" ptsTypes="AA">
                                      <p:cBhvr>
                                        <p:cTn id="10" dur="2000" fill="hold"/>
                                        <p:tgtEl>
                                          <p:spTgt spid="8"/>
                                        </p:tgtEl>
                                        <p:attrNameLst>
                                          <p:attrName>ppt_x</p:attrName>
                                          <p:attrName>ppt_y</p:attrName>
                                        </p:attrNameLst>
                                      </p:cBhvr>
                                    </p:animMotion>
                                  </p:childTnLst>
                                </p:cTn>
                              </p:par>
                              <p:par>
                                <p:cTn id="11" presetID="1" presetClass="exit" presetSubtype="0" fill="hold" grpId="0" nodeType="withEffect">
                                  <p:stCondLst>
                                    <p:cond delay="0"/>
                                  </p:stCondLst>
                                  <p:childTnLst>
                                    <p:set>
                                      <p:cBhvr>
                                        <p:cTn id="12" dur="1" fill="hold">
                                          <p:stCondLst>
                                            <p:cond delay="1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4"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Line 5"/>
          <p:cNvSpPr>
            <a:spLocks noChangeShapeType="1"/>
          </p:cNvSpPr>
          <p:nvPr/>
        </p:nvSpPr>
        <p:spPr bwMode="auto">
          <a:xfrm>
            <a:off x="457200" y="1246431"/>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12" name="Rectangle 4"/>
          <p:cNvSpPr>
            <a:spLocks noGrp="1" noChangeArrowheads="1"/>
          </p:cNvSpPr>
          <p:nvPr>
            <p:ph type="title"/>
          </p:nvPr>
        </p:nvSpPr>
        <p:spPr>
          <a:xfrm>
            <a:off x="381000" y="10896"/>
            <a:ext cx="8458200" cy="1143000"/>
          </a:xfrm>
        </p:spPr>
        <p:txBody>
          <a:bodyPr>
            <a:normAutofit fontScale="90000"/>
          </a:bodyPr>
          <a:lstStyle/>
          <a:p>
            <a:pPr eaLnBrk="1" hangingPunct="1"/>
            <a:r>
              <a:rPr lang="en-US" dirty="0" smtClean="0">
                <a:latin typeface="Arial"/>
                <a:cs typeface="Arial"/>
              </a:rPr>
              <a:t>How to test rare </a:t>
            </a:r>
            <a:r>
              <a:rPr lang="en-US" dirty="0" err="1" smtClean="0">
                <a:latin typeface="Arial"/>
                <a:cs typeface="Arial"/>
              </a:rPr>
              <a:t>vs</a:t>
            </a:r>
            <a:r>
              <a:rPr lang="en-US" dirty="0" smtClean="0">
                <a:latin typeface="Arial"/>
                <a:cs typeface="Arial"/>
              </a:rPr>
              <a:t> common variants for association with human traits?</a:t>
            </a:r>
            <a:endParaRPr lang="en-US" i="1" dirty="0" smtClean="0">
              <a:latin typeface="Arial"/>
              <a:cs typeface="Arial"/>
            </a:endParaRPr>
          </a:p>
        </p:txBody>
      </p:sp>
      <p:grpSp>
        <p:nvGrpSpPr>
          <p:cNvPr id="2" name="Group 1"/>
          <p:cNvGrpSpPr/>
          <p:nvPr/>
        </p:nvGrpSpPr>
        <p:grpSpPr>
          <a:xfrm>
            <a:off x="609600" y="2438400"/>
            <a:ext cx="1182535" cy="3048000"/>
            <a:chOff x="609600" y="2438400"/>
            <a:chExt cx="1182535" cy="3048000"/>
          </a:xfrm>
        </p:grpSpPr>
        <p:sp>
          <p:nvSpPr>
            <p:cNvPr id="6" name="TextBox 5"/>
            <p:cNvSpPr txBox="1"/>
            <p:nvPr/>
          </p:nvSpPr>
          <p:spPr>
            <a:xfrm>
              <a:off x="609600" y="2438400"/>
              <a:ext cx="640770" cy="400110"/>
            </a:xfrm>
            <a:prstGeom prst="rect">
              <a:avLst/>
            </a:prstGeom>
            <a:solidFill>
              <a:srgbClr val="886349">
                <a:alpha val="20000"/>
              </a:srgbClr>
            </a:solidFill>
          </p:spPr>
          <p:txBody>
            <a:bodyPr wrap="none" rtlCol="0">
              <a:spAutoFit/>
            </a:bodyPr>
            <a:lstStyle/>
            <a:p>
              <a:r>
                <a:rPr lang="en-US" dirty="0" smtClean="0"/>
                <a:t>rare</a:t>
              </a:r>
              <a:endParaRPr lang="en-US" dirty="0"/>
            </a:p>
          </p:txBody>
        </p:sp>
        <p:sp>
          <p:nvSpPr>
            <p:cNvPr id="7" name="TextBox 6"/>
            <p:cNvSpPr txBox="1"/>
            <p:nvPr/>
          </p:nvSpPr>
          <p:spPr>
            <a:xfrm>
              <a:off x="609600" y="3762345"/>
              <a:ext cx="1182535" cy="400110"/>
            </a:xfrm>
            <a:prstGeom prst="rect">
              <a:avLst/>
            </a:prstGeom>
            <a:solidFill>
              <a:srgbClr val="886349">
                <a:alpha val="54000"/>
              </a:srgbClr>
            </a:solidFill>
          </p:spPr>
          <p:txBody>
            <a:bodyPr wrap="none" rtlCol="0">
              <a:spAutoFit/>
            </a:bodyPr>
            <a:lstStyle/>
            <a:p>
              <a:r>
                <a:rPr lang="en-US" dirty="0" smtClean="0"/>
                <a:t>Low-</a:t>
              </a:r>
              <a:r>
                <a:rPr lang="en-US" dirty="0" err="1" smtClean="0"/>
                <a:t>freq</a:t>
              </a:r>
              <a:endParaRPr lang="en-US" dirty="0"/>
            </a:p>
          </p:txBody>
        </p:sp>
        <p:sp>
          <p:nvSpPr>
            <p:cNvPr id="8" name="TextBox 7"/>
            <p:cNvSpPr txBox="1"/>
            <p:nvPr/>
          </p:nvSpPr>
          <p:spPr>
            <a:xfrm>
              <a:off x="609600" y="5086290"/>
              <a:ext cx="1168133" cy="400110"/>
            </a:xfrm>
            <a:prstGeom prst="rect">
              <a:avLst/>
            </a:prstGeom>
            <a:solidFill>
              <a:srgbClr val="886349"/>
            </a:solidFill>
          </p:spPr>
          <p:txBody>
            <a:bodyPr wrap="none" rtlCol="0">
              <a:spAutoFit/>
            </a:bodyPr>
            <a:lstStyle/>
            <a:p>
              <a:r>
                <a:rPr lang="en-US" dirty="0" smtClean="0"/>
                <a:t>common</a:t>
              </a:r>
              <a:endParaRPr lang="en-US" dirty="0"/>
            </a:p>
          </p:txBody>
        </p:sp>
      </p:grpSp>
      <p:sp>
        <p:nvSpPr>
          <p:cNvPr id="4" name="TextBox 3"/>
          <p:cNvSpPr txBox="1"/>
          <p:nvPr/>
        </p:nvSpPr>
        <p:spPr>
          <a:xfrm>
            <a:off x="2883879" y="2286000"/>
            <a:ext cx="5334000" cy="707886"/>
          </a:xfrm>
          <a:prstGeom prst="rect">
            <a:avLst/>
          </a:prstGeom>
          <a:noFill/>
        </p:spPr>
        <p:txBody>
          <a:bodyPr wrap="square" rtlCol="0">
            <a:spAutoFit/>
          </a:bodyPr>
          <a:lstStyle/>
          <a:p>
            <a:r>
              <a:rPr lang="en-US" dirty="0" smtClean="0"/>
              <a:t>Query and test in the </a:t>
            </a:r>
            <a:r>
              <a:rPr lang="en-US" i="1" dirty="0" smtClean="0"/>
              <a:t>same</a:t>
            </a:r>
            <a:r>
              <a:rPr lang="en-US" dirty="0" smtClean="0"/>
              <a:t> population using </a:t>
            </a:r>
            <a:r>
              <a:rPr lang="en-US" u="sng" dirty="0" smtClean="0"/>
              <a:t>sequencing</a:t>
            </a:r>
            <a:r>
              <a:rPr lang="en-US" dirty="0" smtClean="0"/>
              <a:t> technology</a:t>
            </a:r>
            <a:endParaRPr lang="en-US" dirty="0"/>
          </a:p>
        </p:txBody>
      </p:sp>
      <p:sp>
        <p:nvSpPr>
          <p:cNvPr id="10" name="TextBox 9"/>
          <p:cNvSpPr txBox="1"/>
          <p:nvPr/>
        </p:nvSpPr>
        <p:spPr>
          <a:xfrm>
            <a:off x="2883879" y="3602890"/>
            <a:ext cx="5334000" cy="707886"/>
          </a:xfrm>
          <a:prstGeom prst="rect">
            <a:avLst/>
          </a:prstGeom>
          <a:noFill/>
        </p:spPr>
        <p:txBody>
          <a:bodyPr wrap="square" rtlCol="0">
            <a:spAutoFit/>
          </a:bodyPr>
          <a:lstStyle/>
          <a:p>
            <a:r>
              <a:rPr lang="en-US" dirty="0" smtClean="0"/>
              <a:t>Catalogue in a </a:t>
            </a:r>
            <a:r>
              <a:rPr lang="en-US" i="1" dirty="0" smtClean="0"/>
              <a:t>large</a:t>
            </a:r>
            <a:r>
              <a:rPr lang="en-US" dirty="0" smtClean="0"/>
              <a:t> population (e.g., 1000 Genomes), test using </a:t>
            </a:r>
            <a:r>
              <a:rPr lang="en-US" u="sng" dirty="0" smtClean="0"/>
              <a:t>genotyping</a:t>
            </a:r>
            <a:r>
              <a:rPr lang="en-US" dirty="0" smtClean="0"/>
              <a:t> technology</a:t>
            </a:r>
            <a:endParaRPr lang="en-US" dirty="0"/>
          </a:p>
        </p:txBody>
      </p:sp>
      <p:sp>
        <p:nvSpPr>
          <p:cNvPr id="13" name="TextBox 12"/>
          <p:cNvSpPr txBox="1"/>
          <p:nvPr/>
        </p:nvSpPr>
        <p:spPr>
          <a:xfrm>
            <a:off x="2883879" y="4913924"/>
            <a:ext cx="5334000" cy="707886"/>
          </a:xfrm>
          <a:prstGeom prst="rect">
            <a:avLst/>
          </a:prstGeom>
          <a:noFill/>
        </p:spPr>
        <p:txBody>
          <a:bodyPr wrap="square" rtlCol="0">
            <a:spAutoFit/>
          </a:bodyPr>
          <a:lstStyle/>
          <a:p>
            <a:r>
              <a:rPr lang="en-US" dirty="0" smtClean="0"/>
              <a:t>Catalogue in a </a:t>
            </a:r>
            <a:r>
              <a:rPr lang="en-US" i="1" dirty="0" smtClean="0"/>
              <a:t>small </a:t>
            </a:r>
            <a:r>
              <a:rPr lang="en-US" dirty="0" smtClean="0"/>
              <a:t>population (e.g., </a:t>
            </a:r>
            <a:r>
              <a:rPr lang="en-US" dirty="0" err="1" smtClean="0"/>
              <a:t>HapMap</a:t>
            </a:r>
            <a:r>
              <a:rPr lang="en-US" dirty="0" smtClean="0"/>
              <a:t>), test using </a:t>
            </a:r>
            <a:r>
              <a:rPr lang="en-US" u="sng" dirty="0" smtClean="0"/>
              <a:t>genotyping</a:t>
            </a:r>
            <a:r>
              <a:rPr lang="en-US" dirty="0" smtClean="0"/>
              <a:t> technology</a:t>
            </a:r>
            <a:endParaRPr lang="en-US" dirty="0"/>
          </a:p>
        </p:txBody>
      </p:sp>
    </p:spTree>
    <p:extLst>
      <p:ext uri="{BB962C8B-B14F-4D97-AF65-F5344CB8AC3E}">
        <p14:creationId xmlns:p14="http://schemas.microsoft.com/office/powerpoint/2010/main" val="324208482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Line 5"/>
          <p:cNvSpPr>
            <a:spLocks noChangeShapeType="1"/>
          </p:cNvSpPr>
          <p:nvPr/>
        </p:nvSpPr>
        <p:spPr bwMode="auto">
          <a:xfrm>
            <a:off x="457200" y="14478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3557" name="Rectangle 4"/>
          <p:cNvSpPr>
            <a:spLocks noGrp="1" noChangeArrowheads="1"/>
          </p:cNvSpPr>
          <p:nvPr>
            <p:ph type="title"/>
          </p:nvPr>
        </p:nvSpPr>
        <p:spPr>
          <a:xfrm>
            <a:off x="381000" y="152400"/>
            <a:ext cx="8458200" cy="1143000"/>
          </a:xfrm>
        </p:spPr>
        <p:txBody>
          <a:bodyPr/>
          <a:lstStyle/>
          <a:p>
            <a:pPr eaLnBrk="1" hangingPunct="1"/>
            <a:r>
              <a:rPr lang="en-US" dirty="0" smtClean="0">
                <a:latin typeface="Arial"/>
                <a:cs typeface="Arial"/>
              </a:rPr>
              <a:t>Example: MAGT1 </a:t>
            </a:r>
            <a:r>
              <a:rPr lang="en-US" i="1" dirty="0" smtClean="0">
                <a:latin typeface="Arial"/>
                <a:cs typeface="Arial"/>
              </a:rPr>
              <a:t>mutations in </a:t>
            </a:r>
            <a:br>
              <a:rPr lang="en-US" i="1" dirty="0" smtClean="0">
                <a:latin typeface="Arial"/>
                <a:cs typeface="Arial"/>
              </a:rPr>
            </a:br>
            <a:r>
              <a:rPr lang="en-US" i="1" dirty="0" smtClean="0">
                <a:latin typeface="Arial"/>
                <a:cs typeface="Arial"/>
              </a:rPr>
              <a:t>primary immunodeficiency</a:t>
            </a:r>
          </a:p>
        </p:txBody>
      </p:sp>
      <p:pic>
        <p:nvPicPr>
          <p:cNvPr id="4" name="Picture 3" descr="mag.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924050"/>
            <a:ext cx="9144000" cy="4095750"/>
          </a:xfrm>
          <a:prstGeom prst="rect">
            <a:avLst/>
          </a:prstGeom>
        </p:spPr>
      </p:pic>
    </p:spTree>
    <p:extLst>
      <p:ext uri="{BB962C8B-B14F-4D97-AF65-F5344CB8AC3E}">
        <p14:creationId xmlns:p14="http://schemas.microsoft.com/office/powerpoint/2010/main" val="12505880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Line 5"/>
          <p:cNvSpPr>
            <a:spLocks noChangeShapeType="1"/>
          </p:cNvSpPr>
          <p:nvPr/>
        </p:nvSpPr>
        <p:spPr bwMode="auto">
          <a:xfrm>
            <a:off x="457200" y="14478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3557" name="Rectangle 4"/>
          <p:cNvSpPr>
            <a:spLocks noGrp="1" noChangeArrowheads="1"/>
          </p:cNvSpPr>
          <p:nvPr>
            <p:ph type="title"/>
          </p:nvPr>
        </p:nvSpPr>
        <p:spPr>
          <a:xfrm>
            <a:off x="381000" y="152400"/>
            <a:ext cx="8458200" cy="1143000"/>
          </a:xfrm>
        </p:spPr>
        <p:txBody>
          <a:bodyPr/>
          <a:lstStyle/>
          <a:p>
            <a:pPr eaLnBrk="1" hangingPunct="1"/>
            <a:r>
              <a:rPr lang="en-US" dirty="0" smtClean="0">
                <a:latin typeface="Arial"/>
                <a:cs typeface="Arial"/>
              </a:rPr>
              <a:t>Example: MAGT1 </a:t>
            </a:r>
            <a:r>
              <a:rPr lang="en-US" i="1" dirty="0" smtClean="0">
                <a:latin typeface="Arial"/>
                <a:cs typeface="Arial"/>
              </a:rPr>
              <a:t>mutations in </a:t>
            </a:r>
            <a:br>
              <a:rPr lang="en-US" i="1" dirty="0" smtClean="0">
                <a:latin typeface="Arial"/>
                <a:cs typeface="Arial"/>
              </a:rPr>
            </a:br>
            <a:r>
              <a:rPr lang="en-US" i="1" dirty="0" smtClean="0">
                <a:latin typeface="Arial"/>
                <a:cs typeface="Arial"/>
              </a:rPr>
              <a:t>primary immunodeficiency</a:t>
            </a:r>
          </a:p>
        </p:txBody>
      </p:sp>
      <p:pic>
        <p:nvPicPr>
          <p:cNvPr id="5" name="Picture 4" descr="mag2.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9600" y="1522090"/>
            <a:ext cx="8229600" cy="5279248"/>
          </a:xfrm>
          <a:prstGeom prst="rect">
            <a:avLst/>
          </a:prstGeom>
        </p:spPr>
      </p:pic>
    </p:spTree>
    <p:extLst>
      <p:ext uri="{BB962C8B-B14F-4D97-AF65-F5344CB8AC3E}">
        <p14:creationId xmlns:p14="http://schemas.microsoft.com/office/powerpoint/2010/main" val="215266820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ag3.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3552" y="3908"/>
            <a:ext cx="8957217" cy="6858000"/>
          </a:xfrm>
          <a:prstGeom prst="rect">
            <a:avLst/>
          </a:prstGeom>
        </p:spPr>
      </p:pic>
    </p:spTree>
    <p:extLst>
      <p:ext uri="{BB962C8B-B14F-4D97-AF65-F5344CB8AC3E}">
        <p14:creationId xmlns:p14="http://schemas.microsoft.com/office/powerpoint/2010/main" val="172963619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g4.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11300" y="19538"/>
            <a:ext cx="6099704" cy="6858000"/>
          </a:xfrm>
          <a:prstGeom prst="rect">
            <a:avLst/>
          </a:prstGeom>
        </p:spPr>
      </p:pic>
      <p:grpSp>
        <p:nvGrpSpPr>
          <p:cNvPr id="5" name="Group 4"/>
          <p:cNvGrpSpPr/>
          <p:nvPr/>
        </p:nvGrpSpPr>
        <p:grpSpPr>
          <a:xfrm>
            <a:off x="1447800" y="380999"/>
            <a:ext cx="6358904" cy="2653847"/>
            <a:chOff x="1447800" y="380999"/>
            <a:chExt cx="6358904" cy="2653847"/>
          </a:xfrm>
        </p:grpSpPr>
        <p:sp>
          <p:nvSpPr>
            <p:cNvPr id="2" name="Rectangle 1"/>
            <p:cNvSpPr/>
            <p:nvPr/>
          </p:nvSpPr>
          <p:spPr bwMode="auto">
            <a:xfrm>
              <a:off x="1447800" y="1600200"/>
              <a:ext cx="3136980" cy="541412"/>
            </a:xfrm>
            <a:prstGeom prst="rect">
              <a:avLst/>
            </a:prstGeom>
            <a:solidFill>
              <a:srgbClr val="FFFC81">
                <a:alpha val="20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4" name="Rectangle 3"/>
            <p:cNvSpPr/>
            <p:nvPr/>
          </p:nvSpPr>
          <p:spPr bwMode="auto">
            <a:xfrm>
              <a:off x="4669724" y="380999"/>
              <a:ext cx="3136980" cy="2653847"/>
            </a:xfrm>
            <a:prstGeom prst="rect">
              <a:avLst/>
            </a:prstGeom>
            <a:solidFill>
              <a:srgbClr val="FFFC81">
                <a:alpha val="20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grpSp>
      <p:sp>
        <p:nvSpPr>
          <p:cNvPr id="6" name="Left Arrow 5"/>
          <p:cNvSpPr/>
          <p:nvPr/>
        </p:nvSpPr>
        <p:spPr bwMode="auto">
          <a:xfrm rot="18098043">
            <a:off x="5044625" y="3699795"/>
            <a:ext cx="1491417" cy="334224"/>
          </a:xfrm>
          <a:prstGeom prst="leftArrow">
            <a:avLst/>
          </a:prstGeom>
          <a:solidFill>
            <a:schemeClr val="bg2">
              <a:lumMod val="50000"/>
            </a:schemeClr>
          </a:solidFill>
          <a:ln w="9525" cap="flat" cmpd="sng" algn="ctr">
            <a:solidFill>
              <a:srgbClr val="40404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Tree>
    <p:extLst>
      <p:ext uri="{BB962C8B-B14F-4D97-AF65-F5344CB8AC3E}">
        <p14:creationId xmlns:p14="http://schemas.microsoft.com/office/powerpoint/2010/main" val="1221053677"/>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par>
                          <p:cTn id="9" fill="hold">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000"/>
                                        <p:tgtEl>
                                          <p:spTgt spid="6"/>
                                        </p:tgtEl>
                                        <p:attrNameLst>
                                          <p:attrName>ppt_y</p:attrName>
                                        </p:attrNameLst>
                                      </p:cBhvr>
                                      <p:tavLst>
                                        <p:tav tm="0">
                                          <p:val>
                                            <p:strVal val="#ppt_y-#ppt_h*1.125000"/>
                                          </p:val>
                                        </p:tav>
                                        <p:tav tm="100000">
                                          <p:val>
                                            <p:strVal val="#ppt_y"/>
                                          </p:val>
                                        </p:tav>
                                      </p:tavLst>
                                    </p:anim>
                                    <p:animEffect transition="in" filter="wipe(down)">
                                      <p:cBhvr>
                                        <p:cTn id="1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Line 5"/>
          <p:cNvSpPr>
            <a:spLocks noChangeShapeType="1"/>
          </p:cNvSpPr>
          <p:nvPr/>
        </p:nvSpPr>
        <p:spPr bwMode="auto">
          <a:xfrm>
            <a:off x="457200" y="14478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3557" name="Rectangle 4"/>
          <p:cNvSpPr>
            <a:spLocks noGrp="1" noChangeArrowheads="1"/>
          </p:cNvSpPr>
          <p:nvPr>
            <p:ph type="title"/>
          </p:nvPr>
        </p:nvSpPr>
        <p:spPr>
          <a:xfrm>
            <a:off x="228600" y="152400"/>
            <a:ext cx="8610600" cy="1143000"/>
          </a:xfrm>
        </p:spPr>
        <p:txBody>
          <a:bodyPr/>
          <a:lstStyle/>
          <a:p>
            <a:pPr eaLnBrk="1" hangingPunct="1"/>
            <a:r>
              <a:rPr lang="en-US" dirty="0" smtClean="0">
                <a:latin typeface="Arial"/>
                <a:cs typeface="Arial"/>
              </a:rPr>
              <a:t>As another example: mutations in </a:t>
            </a:r>
            <a:r>
              <a:rPr lang="en-US" i="1" dirty="0" smtClean="0">
                <a:latin typeface="Arial"/>
                <a:cs typeface="Arial"/>
              </a:rPr>
              <a:t>JAK3</a:t>
            </a:r>
            <a:r>
              <a:rPr lang="en-US" dirty="0" smtClean="0">
                <a:latin typeface="Arial"/>
                <a:cs typeface="Arial"/>
              </a:rPr>
              <a:t> cause PID…</a:t>
            </a:r>
            <a:r>
              <a:rPr lang="en-US" i="1" dirty="0" smtClean="0">
                <a:latin typeface="Arial"/>
                <a:cs typeface="Arial"/>
              </a:rPr>
              <a:t>drug target!</a:t>
            </a:r>
          </a:p>
        </p:txBody>
      </p:sp>
      <p:pic>
        <p:nvPicPr>
          <p:cNvPr id="2" name="Picture 1" descr="url.jpe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65888" y="1629216"/>
            <a:ext cx="5754112" cy="5000184"/>
          </a:xfrm>
          <a:prstGeom prst="rect">
            <a:avLst/>
          </a:prstGeom>
        </p:spPr>
      </p:pic>
    </p:spTree>
    <p:extLst>
      <p:ext uri="{BB962C8B-B14F-4D97-AF65-F5344CB8AC3E}">
        <p14:creationId xmlns:p14="http://schemas.microsoft.com/office/powerpoint/2010/main" val="139952088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2179530" y="1493774"/>
            <a:ext cx="4665556" cy="4665556"/>
          </a:xfrm>
          <a:prstGeom prst="ellipse">
            <a:avLst/>
          </a:prstGeom>
          <a:solidFill>
            <a:srgbClr val="D9D9D9"/>
          </a:solidFill>
          <a:ln w="254000" cap="flat" cmpd="sng" algn="ctr">
            <a:solidFill>
              <a:schemeClr val="accent2">
                <a:lumMod val="60000"/>
                <a:lumOff val="40000"/>
              </a:schemeClr>
            </a:solidFill>
            <a:prstDash val="solid"/>
            <a:round/>
            <a:headEnd type="none" w="med" len="med"/>
            <a:tailEnd type="none" w="med" len="med"/>
          </a:ln>
          <a:effectLst>
            <a:outerShdw blurRad="50800" dist="139700" dir="4200000" algn="br">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3724820" y="197796"/>
            <a:ext cx="1630324" cy="646331"/>
          </a:xfrm>
          <a:prstGeom prst="rect">
            <a:avLst/>
          </a:prstGeom>
          <a:noFill/>
        </p:spPr>
        <p:txBody>
          <a:bodyPr wrap="none" rtlCol="0">
            <a:spAutoFit/>
          </a:bodyPr>
          <a:lstStyle/>
          <a:p>
            <a:r>
              <a:rPr lang="en-US" sz="3600" i="1" dirty="0" smtClean="0">
                <a:latin typeface="Calibri"/>
                <a:cs typeface="Calibri"/>
              </a:rPr>
              <a:t>Patient</a:t>
            </a:r>
            <a:endParaRPr lang="en-US" sz="3600" i="1" dirty="0">
              <a:latin typeface="Calibri"/>
              <a:cs typeface="Calibri"/>
            </a:endParaRPr>
          </a:p>
        </p:txBody>
      </p:sp>
      <p:pic>
        <p:nvPicPr>
          <p:cNvPr id="15" name="Picture 14" descr="PatientComplaintHandlingSoftwar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481833" y="907078"/>
            <a:ext cx="2116299" cy="1407194"/>
          </a:xfrm>
          <a:prstGeom prst="rect">
            <a:avLst/>
          </a:prstGeom>
        </p:spPr>
      </p:pic>
      <p:sp>
        <p:nvSpPr>
          <p:cNvPr id="6" name="TextBox 5"/>
          <p:cNvSpPr txBox="1"/>
          <p:nvPr/>
        </p:nvSpPr>
        <p:spPr>
          <a:xfrm>
            <a:off x="2561290" y="3239869"/>
            <a:ext cx="3962401" cy="646331"/>
          </a:xfrm>
          <a:prstGeom prst="rect">
            <a:avLst/>
          </a:prstGeom>
          <a:noFill/>
          <a:effectLst/>
        </p:spPr>
        <p:txBody>
          <a:bodyPr wrap="square" rtlCol="0">
            <a:spAutoFit/>
          </a:bodyPr>
          <a:lstStyle/>
          <a:p>
            <a:pPr algn="ctr"/>
            <a:r>
              <a:rPr lang="en-US" sz="3600" i="1" dirty="0" smtClean="0">
                <a:solidFill>
                  <a:schemeClr val="accent2">
                    <a:lumMod val="60000"/>
                    <a:lumOff val="40000"/>
                  </a:schemeClr>
                </a:solidFill>
                <a:latin typeface="Calibri"/>
                <a:cs typeface="Calibri"/>
              </a:rPr>
              <a:t>Genes to drugs</a:t>
            </a:r>
            <a:endParaRPr lang="en-US" sz="3600" i="1" dirty="0">
              <a:solidFill>
                <a:schemeClr val="accent2">
                  <a:lumMod val="60000"/>
                  <a:lumOff val="40000"/>
                </a:schemeClr>
              </a:solidFill>
              <a:latin typeface="Calibri"/>
              <a:cs typeface="Calibri"/>
            </a:endParaRPr>
          </a:p>
        </p:txBody>
      </p:sp>
    </p:spTree>
    <p:extLst>
      <p:ext uri="{BB962C8B-B14F-4D97-AF65-F5344CB8AC3E}">
        <p14:creationId xmlns:p14="http://schemas.microsoft.com/office/powerpoint/2010/main" val="469430043"/>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304800" y="76200"/>
            <a:ext cx="8534400" cy="1143000"/>
          </a:xfrm>
          <a:prstGeom prst="rect">
            <a:avLst/>
          </a:prstGeom>
          <a:noFill/>
          <a:ln w="9525">
            <a:noFill/>
            <a:miter lim="800000"/>
            <a:headEnd/>
            <a:tailEnd/>
          </a:ln>
        </p:spPr>
        <p:txBody>
          <a:bodyPr anchor="ctr">
            <a:prstTxWarp prst="textNoShape">
              <a:avLst/>
            </a:prstTxWarp>
          </a:bodyPr>
          <a:lstStyle/>
          <a:p>
            <a:pPr algn="ctr"/>
            <a:r>
              <a:rPr lang="en-US" sz="4400" dirty="0" smtClean="0">
                <a:solidFill>
                  <a:schemeClr val="tx2"/>
                </a:solidFill>
                <a:latin typeface="Trebuchet MS" charset="0"/>
                <a:ea typeface="Trebuchet MS" charset="0"/>
                <a:cs typeface="Trebuchet MS" charset="0"/>
              </a:rPr>
              <a:t>Cost is increasing, </a:t>
            </a:r>
          </a:p>
          <a:p>
            <a:pPr algn="ctr"/>
            <a:r>
              <a:rPr lang="en-US" sz="4400" dirty="0" smtClean="0">
                <a:solidFill>
                  <a:schemeClr val="tx2"/>
                </a:solidFill>
                <a:latin typeface="Trebuchet MS" charset="0"/>
                <a:ea typeface="Trebuchet MS" charset="0"/>
                <a:cs typeface="Trebuchet MS" charset="0"/>
              </a:rPr>
              <a:t>productivity is decreasing</a:t>
            </a:r>
            <a:endParaRPr lang="en-US" sz="4400" i="1" dirty="0">
              <a:solidFill>
                <a:schemeClr val="tx2"/>
              </a:solidFill>
              <a:latin typeface="Trebuchet MS" charset="0"/>
              <a:ea typeface="Trebuchet MS" charset="0"/>
              <a:cs typeface="Trebuchet MS" charset="0"/>
            </a:endParaRPr>
          </a:p>
        </p:txBody>
      </p:sp>
      <p:sp>
        <p:nvSpPr>
          <p:cNvPr id="8" name="Line 31"/>
          <p:cNvSpPr>
            <a:spLocks noChangeShapeType="1"/>
          </p:cNvSpPr>
          <p:nvPr/>
        </p:nvSpPr>
        <p:spPr bwMode="auto">
          <a:xfrm>
            <a:off x="457200" y="14478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pic>
        <p:nvPicPr>
          <p:cNvPr id="9" name="Picture 8" descr="graphs.tiff"/>
          <p:cNvPicPr>
            <a:picLocks noChangeAspect="1"/>
          </p:cNvPicPr>
          <p:nvPr/>
        </p:nvPicPr>
        <p:blipFill>
          <a:blip r:embed="rId2" cstate="print">
            <a:extLst>
              <a:ext uri="{28A0092B-C50C-407E-A947-70E740481C1C}">
                <a14:useLocalDpi xmlns:a14="http://schemas.microsoft.com/office/drawing/2010/main"/>
              </a:ext>
            </a:extLst>
          </a:blip>
          <a:srcRect b="45646"/>
          <a:stretch>
            <a:fillRect/>
          </a:stretch>
        </p:blipFill>
        <p:spPr>
          <a:xfrm>
            <a:off x="126567" y="1600200"/>
            <a:ext cx="8850408" cy="4648199"/>
          </a:xfrm>
          <a:prstGeom prst="rect">
            <a:avLst/>
          </a:prstGeom>
        </p:spPr>
      </p:pic>
      <p:sp>
        <p:nvSpPr>
          <p:cNvPr id="11" name="TextBox 12"/>
          <p:cNvSpPr txBox="1">
            <a:spLocks noChangeArrowheads="1"/>
          </p:cNvSpPr>
          <p:nvPr/>
        </p:nvSpPr>
        <p:spPr bwMode="auto">
          <a:xfrm>
            <a:off x="3886200" y="6287014"/>
            <a:ext cx="5181600" cy="384721"/>
          </a:xfrm>
          <a:prstGeom prst="rect">
            <a:avLst/>
          </a:prstGeom>
          <a:noFill/>
          <a:ln w="9525">
            <a:noFill/>
            <a:miter lim="800000"/>
            <a:headEnd/>
            <a:tailEnd/>
          </a:ln>
        </p:spPr>
        <p:txBody>
          <a:bodyPr wrap="square">
            <a:prstTxWarp prst="textNoShape">
              <a:avLst/>
            </a:prstTxWarp>
            <a:spAutoFit/>
          </a:bodyPr>
          <a:lstStyle/>
          <a:p>
            <a:pPr eaLnBrk="0" hangingPunct="0"/>
            <a:r>
              <a:rPr lang="en-US" sz="1900" i="1" dirty="0" err="1" smtClean="0">
                <a:latin typeface="Arial"/>
                <a:ea typeface="Trebuchet MS" charset="0"/>
                <a:cs typeface="Arial"/>
              </a:rPr>
              <a:t>Scannell</a:t>
            </a:r>
            <a:r>
              <a:rPr lang="en-US" sz="1900" i="1" dirty="0" smtClean="0">
                <a:latin typeface="Arial"/>
                <a:ea typeface="Trebuchet MS" charset="0"/>
                <a:cs typeface="Arial"/>
              </a:rPr>
              <a:t> et al Nat Rev Drug Discovery (2012)</a:t>
            </a:r>
            <a:endParaRPr lang="en-US" sz="1900" dirty="0" smtClean="0">
              <a:latin typeface="Arial"/>
              <a:ea typeface="Trebuchet MS" charset="0"/>
              <a:cs typeface="Arial"/>
            </a:endParaRPr>
          </a:p>
        </p:txBody>
      </p:sp>
      <p:sp>
        <p:nvSpPr>
          <p:cNvPr id="14" name="Rectangle 13"/>
          <p:cNvSpPr/>
          <p:nvPr/>
        </p:nvSpPr>
        <p:spPr bwMode="auto">
          <a:xfrm>
            <a:off x="5063068" y="1676394"/>
            <a:ext cx="3962400" cy="1447806"/>
          </a:xfrm>
          <a:prstGeom prst="rect">
            <a:avLst/>
          </a:prstGeom>
          <a:solidFill>
            <a:srgbClr val="FFFF00">
              <a:alpha val="24000"/>
            </a:srgbClr>
          </a:solidFill>
          <a:ln w="317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800" b="0" i="1" u="none" strike="noStrike" cap="none" normalizeH="0" baseline="0" dirty="0" smtClean="0">
                <a:ln>
                  <a:noFill/>
                </a:ln>
                <a:solidFill>
                  <a:schemeClr val="tx1"/>
                </a:solidFill>
                <a:effectLst/>
                <a:latin typeface="Arial" charset="0"/>
                <a:ea typeface="ＭＳ Ｐゴシック" charset="-128"/>
                <a:cs typeface="ＭＳ Ｐゴシック" charset="-128"/>
              </a:rPr>
              <a:t>We need new drugs to treat RA and </a:t>
            </a:r>
            <a:r>
              <a:rPr lang="en-US" sz="2800" i="1" dirty="0" smtClean="0"/>
              <a:t>other </a:t>
            </a:r>
            <a:r>
              <a:rPr kumimoji="0" lang="en-US" sz="2800" b="0" i="1" u="none" strike="noStrike" cap="none" normalizeH="0" dirty="0" smtClean="0">
                <a:ln>
                  <a:noFill/>
                </a:ln>
                <a:solidFill>
                  <a:schemeClr val="tx1"/>
                </a:solidFill>
                <a:effectLst/>
                <a:latin typeface="Arial" charset="0"/>
                <a:ea typeface="ＭＳ Ｐゴシック" charset="-128"/>
                <a:cs typeface="ＭＳ Ｐゴシック" charset="-128"/>
              </a:rPr>
              <a:t>complex traits</a:t>
            </a:r>
            <a:r>
              <a:rPr kumimoji="0" lang="en-US" sz="2800" b="0" i="1" u="none" strike="noStrike" cap="none" normalizeH="0" baseline="0" dirty="0" smtClean="0">
                <a:ln>
                  <a:noFill/>
                </a:ln>
                <a:solidFill>
                  <a:schemeClr val="tx1"/>
                </a:solidFill>
                <a:effectLst/>
                <a:latin typeface="Arial" charset="0"/>
                <a:ea typeface="ＭＳ Ｐゴシック" charset="-128"/>
                <a:cs typeface="ＭＳ Ｐゴシック" charset="-128"/>
              </a:rPr>
              <a:t>!</a:t>
            </a:r>
            <a:endParaRPr kumimoji="0" lang="en-US" sz="2800" b="0" i="1" u="none" strike="noStrike" cap="none" normalizeH="0" baseline="0" dirty="0">
              <a:ln>
                <a:noFill/>
              </a:ln>
              <a:solidFill>
                <a:schemeClr val="tx1"/>
              </a:solidFill>
              <a:effectLst/>
              <a:latin typeface="Arial" charset="0"/>
              <a:ea typeface="ＭＳ Ｐゴシック" charset="-128"/>
              <a:cs typeface="ＭＳ Ｐゴシック" charset="-128"/>
            </a:endParaRP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186268" y="143936"/>
            <a:ext cx="8763000" cy="1143000"/>
          </a:xfrm>
          <a:prstGeom prst="rect">
            <a:avLst/>
          </a:prstGeom>
          <a:noFill/>
          <a:ln w="9525">
            <a:noFill/>
            <a:miter lim="800000"/>
            <a:headEnd/>
            <a:tailEnd/>
          </a:ln>
        </p:spPr>
        <p:txBody>
          <a:bodyPr anchor="ctr">
            <a:prstTxWarp prst="textNoShape">
              <a:avLst/>
            </a:prstTxWarp>
          </a:bodyPr>
          <a:lstStyle/>
          <a:p>
            <a:pPr algn="ctr"/>
            <a:r>
              <a:rPr lang="en-US" sz="4400" dirty="0" smtClean="0">
                <a:solidFill>
                  <a:schemeClr val="tx2"/>
                </a:solidFill>
                <a:latin typeface="Arial"/>
                <a:ea typeface="Trebuchet MS" charset="0"/>
                <a:cs typeface="Arial"/>
              </a:rPr>
              <a:t>Major driver of cost is </a:t>
            </a:r>
            <a:r>
              <a:rPr lang="en-US" sz="4400" u="sng" dirty="0" smtClean="0">
                <a:solidFill>
                  <a:schemeClr val="tx2"/>
                </a:solidFill>
                <a:latin typeface="Arial"/>
                <a:ea typeface="Trebuchet MS" charset="0"/>
                <a:cs typeface="Arial"/>
              </a:rPr>
              <a:t>failure</a:t>
            </a:r>
            <a:r>
              <a:rPr lang="en-US" sz="4400" dirty="0" smtClean="0">
                <a:solidFill>
                  <a:schemeClr val="tx2"/>
                </a:solidFill>
                <a:latin typeface="Arial"/>
                <a:ea typeface="Trebuchet MS" charset="0"/>
                <a:cs typeface="Arial"/>
              </a:rPr>
              <a:t> in clinical trials…</a:t>
            </a:r>
            <a:endParaRPr lang="en-US" sz="4400" i="1" dirty="0">
              <a:solidFill>
                <a:schemeClr val="tx2"/>
              </a:solidFill>
              <a:latin typeface="Arial"/>
              <a:ea typeface="Trebuchet MS" charset="0"/>
              <a:cs typeface="Arial"/>
            </a:endParaRPr>
          </a:p>
        </p:txBody>
      </p:sp>
      <p:sp>
        <p:nvSpPr>
          <p:cNvPr id="8" name="Line 31"/>
          <p:cNvSpPr>
            <a:spLocks noChangeShapeType="1"/>
          </p:cNvSpPr>
          <p:nvPr/>
        </p:nvSpPr>
        <p:spPr bwMode="auto">
          <a:xfrm>
            <a:off x="457200" y="14478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pic>
        <p:nvPicPr>
          <p:cNvPr id="14" name="Picture 13" descr="temp3.tiff"/>
          <p:cNvPicPr>
            <a:picLocks noChangeAspect="1"/>
          </p:cNvPicPr>
          <p:nvPr/>
        </p:nvPicPr>
        <p:blipFill>
          <a:blip r:embed="rId3" cstate="print">
            <a:extLst>
              <a:ext uri="{28A0092B-C50C-407E-A947-70E740481C1C}">
                <a14:useLocalDpi xmlns:a14="http://schemas.microsoft.com/office/drawing/2010/main"/>
              </a:ext>
            </a:extLst>
          </a:blip>
          <a:srcRect l="1510" t="13412" r="1271" b="6519"/>
          <a:stretch>
            <a:fillRect/>
          </a:stretch>
        </p:blipFill>
        <p:spPr>
          <a:xfrm>
            <a:off x="138040" y="5517381"/>
            <a:ext cx="8889776" cy="883419"/>
          </a:xfrm>
          <a:prstGeom prst="rect">
            <a:avLst/>
          </a:prstGeom>
        </p:spPr>
      </p:pic>
      <p:grpSp>
        <p:nvGrpSpPr>
          <p:cNvPr id="2" name="Group 19"/>
          <p:cNvGrpSpPr/>
          <p:nvPr/>
        </p:nvGrpSpPr>
        <p:grpSpPr>
          <a:xfrm>
            <a:off x="4876800" y="2438400"/>
            <a:ext cx="4163584" cy="3886200"/>
            <a:chOff x="4876800" y="2438400"/>
            <a:chExt cx="4163584" cy="3886200"/>
          </a:xfrm>
        </p:grpSpPr>
        <p:pic>
          <p:nvPicPr>
            <p:cNvPr id="16" name="Picture 15" descr="nrd3375-f1.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4876800" y="2438400"/>
              <a:ext cx="4163584" cy="2268692"/>
            </a:xfrm>
            <a:prstGeom prst="rect">
              <a:avLst/>
            </a:prstGeom>
            <a:effectLst>
              <a:outerShdw blurRad="50800" dist="76200" dir="2700000">
                <a:srgbClr val="000000">
                  <a:alpha val="43000"/>
                </a:srgbClr>
              </a:outerShdw>
            </a:effectLst>
          </p:spPr>
        </p:pic>
        <p:sp>
          <p:nvSpPr>
            <p:cNvPr id="17" name="Rectangle 16"/>
            <p:cNvSpPr/>
            <p:nvPr/>
          </p:nvSpPr>
          <p:spPr bwMode="auto">
            <a:xfrm>
              <a:off x="5943600" y="5486400"/>
              <a:ext cx="3048000" cy="838200"/>
            </a:xfrm>
            <a:prstGeom prst="rect">
              <a:avLst/>
            </a:prstGeom>
            <a:solidFill>
              <a:srgbClr val="FFFF00">
                <a:alpha val="24000"/>
              </a:srgbClr>
            </a:solidFill>
            <a:ln w="317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cxnSp>
          <p:nvCxnSpPr>
            <p:cNvPr id="19" name="Straight Connector 18"/>
            <p:cNvCxnSpPr>
              <a:stCxn id="17" idx="0"/>
            </p:cNvCxnSpPr>
            <p:nvPr/>
          </p:nvCxnSpPr>
          <p:spPr bwMode="auto">
            <a:xfrm rot="5400000" flipH="1" flipV="1">
              <a:off x="7239000" y="4953000"/>
              <a:ext cx="762000" cy="3048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sp>
        <p:nvSpPr>
          <p:cNvPr id="13" name="TextBox 12"/>
          <p:cNvSpPr txBox="1"/>
          <p:nvPr/>
        </p:nvSpPr>
        <p:spPr>
          <a:xfrm>
            <a:off x="1064480" y="6324600"/>
            <a:ext cx="840520" cy="400110"/>
          </a:xfrm>
          <a:prstGeom prst="rect">
            <a:avLst/>
          </a:prstGeom>
          <a:noFill/>
        </p:spPr>
        <p:txBody>
          <a:bodyPr wrap="none" rtlCol="0">
            <a:spAutoFit/>
          </a:bodyPr>
          <a:lstStyle/>
          <a:p>
            <a:r>
              <a:rPr lang="en-US" dirty="0" smtClean="0"/>
              <a:t>target</a:t>
            </a:r>
            <a:endParaRPr lang="en-US" dirty="0"/>
          </a:p>
        </p:txBody>
      </p:sp>
      <p:sp>
        <p:nvSpPr>
          <p:cNvPr id="15" name="TextBox 14"/>
          <p:cNvSpPr txBox="1"/>
          <p:nvPr/>
        </p:nvSpPr>
        <p:spPr>
          <a:xfrm>
            <a:off x="3120906" y="6324600"/>
            <a:ext cx="2441694" cy="400110"/>
          </a:xfrm>
          <a:prstGeom prst="rect">
            <a:avLst/>
          </a:prstGeom>
          <a:noFill/>
        </p:spPr>
        <p:txBody>
          <a:bodyPr wrap="none" rtlCol="0">
            <a:spAutoFit/>
          </a:bodyPr>
          <a:lstStyle/>
          <a:p>
            <a:r>
              <a:rPr lang="en-US" dirty="0" smtClean="0"/>
              <a:t>Medicinal chemistry</a:t>
            </a:r>
            <a:endParaRPr lang="en-US" dirty="0"/>
          </a:p>
        </p:txBody>
      </p:sp>
      <p:sp>
        <p:nvSpPr>
          <p:cNvPr id="18" name="TextBox 17"/>
          <p:cNvSpPr txBox="1"/>
          <p:nvPr/>
        </p:nvSpPr>
        <p:spPr>
          <a:xfrm>
            <a:off x="7198620" y="6324600"/>
            <a:ext cx="726180" cy="400110"/>
          </a:xfrm>
          <a:prstGeom prst="rect">
            <a:avLst/>
          </a:prstGeom>
          <a:noFill/>
        </p:spPr>
        <p:txBody>
          <a:bodyPr wrap="none" rtlCol="0">
            <a:spAutoFit/>
          </a:bodyPr>
          <a:lstStyle/>
          <a:p>
            <a:r>
              <a:rPr lang="en-US" dirty="0" smtClean="0"/>
              <a:t>trials</a:t>
            </a:r>
            <a:endParaRPr lang="en-US" dirty="0"/>
          </a:p>
        </p:txBody>
      </p:sp>
      <p:sp>
        <p:nvSpPr>
          <p:cNvPr id="21" name="Title 1"/>
          <p:cNvSpPr>
            <a:spLocks noGrp="1"/>
          </p:cNvSpPr>
          <p:nvPr>
            <p:ph type="title"/>
          </p:nvPr>
        </p:nvSpPr>
        <p:spPr>
          <a:xfrm>
            <a:off x="457200" y="2819400"/>
            <a:ext cx="3810000" cy="1143000"/>
          </a:xfrm>
        </p:spPr>
        <p:txBody>
          <a:bodyPr/>
          <a:lstStyle/>
          <a:p>
            <a:r>
              <a:rPr lang="en-US" sz="3600" dirty="0" smtClean="0">
                <a:solidFill>
                  <a:srgbClr val="0000FF"/>
                </a:solidFill>
              </a:rPr>
              <a:t>…and most drugs fail due to lack of efficacy or toxicity in humans</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6114" name="Rectangle 2"/>
          <p:cNvSpPr>
            <a:spLocks noGrp="1" noChangeArrowheads="1"/>
          </p:cNvSpPr>
          <p:nvPr>
            <p:ph type="title"/>
          </p:nvPr>
        </p:nvSpPr>
        <p:spPr>
          <a:xfrm>
            <a:off x="685800" y="533400"/>
            <a:ext cx="7772400" cy="1143000"/>
          </a:xfrm>
        </p:spPr>
        <p:txBody>
          <a:bodyPr/>
          <a:lstStyle/>
          <a:p>
            <a:r>
              <a:rPr lang="en-US" dirty="0"/>
              <a:t>Relative Risks to siblings</a:t>
            </a:r>
          </a:p>
        </p:txBody>
      </p:sp>
      <p:sp>
        <p:nvSpPr>
          <p:cNvPr id="986123" name="AutoShape 11"/>
          <p:cNvSpPr>
            <a:spLocks noChangeArrowheads="1"/>
          </p:cNvSpPr>
          <p:nvPr/>
        </p:nvSpPr>
        <p:spPr bwMode="auto">
          <a:xfrm>
            <a:off x="3200400" y="2019300"/>
            <a:ext cx="685800" cy="628650"/>
          </a:xfrm>
          <a:prstGeom prst="upArrow">
            <a:avLst>
              <a:gd name="adj1" fmla="val 50000"/>
              <a:gd name="adj2" fmla="val 25000"/>
            </a:avLst>
          </a:prstGeom>
          <a:solidFill>
            <a:schemeClr val="tx1"/>
          </a:solidFill>
          <a:ln w="9525">
            <a:solidFill>
              <a:schemeClr val="tx1"/>
            </a:solidFill>
            <a:miter lim="800000"/>
            <a:headEnd/>
            <a:tailEnd/>
          </a:ln>
          <a:effectLst/>
        </p:spPr>
        <p:txBody>
          <a:bodyPr wrap="none" anchor="ctr">
            <a:prstTxWarp prst="textNoShape">
              <a:avLst/>
            </a:prstTxWarp>
          </a:bodyPr>
          <a:lstStyle/>
          <a:p>
            <a:endParaRPr lang="en-US"/>
          </a:p>
        </p:txBody>
      </p:sp>
      <p:sp>
        <p:nvSpPr>
          <p:cNvPr id="986124" name="Rectangle 12"/>
          <p:cNvSpPr>
            <a:spLocks noChangeArrowheads="1"/>
          </p:cNvSpPr>
          <p:nvPr/>
        </p:nvSpPr>
        <p:spPr bwMode="auto">
          <a:xfrm>
            <a:off x="3371850" y="3136900"/>
            <a:ext cx="342900" cy="603250"/>
          </a:xfrm>
          <a:prstGeom prst="rect">
            <a:avLst/>
          </a:prstGeom>
          <a:solidFill>
            <a:schemeClr val="bg2"/>
          </a:solidFill>
          <a:ln w="9525">
            <a:solidFill>
              <a:schemeClr val="tx1"/>
            </a:solidFill>
            <a:miter lim="800000"/>
            <a:headEnd/>
            <a:tailEnd/>
          </a:ln>
          <a:effectLst/>
        </p:spPr>
        <p:txBody>
          <a:bodyPr wrap="none" anchor="ctr">
            <a:prstTxWarp prst="textNoShape">
              <a:avLst/>
            </a:prstTxWarp>
          </a:bodyPr>
          <a:lstStyle/>
          <a:p>
            <a:endParaRPr lang="en-US"/>
          </a:p>
        </p:txBody>
      </p:sp>
      <p:sp>
        <p:nvSpPr>
          <p:cNvPr id="986126" name="Rectangle 14"/>
          <p:cNvSpPr>
            <a:spLocks noChangeArrowheads="1"/>
          </p:cNvSpPr>
          <p:nvPr/>
        </p:nvSpPr>
        <p:spPr bwMode="auto">
          <a:xfrm>
            <a:off x="3371850" y="4457700"/>
            <a:ext cx="342900" cy="723900"/>
          </a:xfrm>
          <a:prstGeom prst="rect">
            <a:avLst/>
          </a:prstGeom>
          <a:solidFill>
            <a:schemeClr val="bg1">
              <a:lumMod val="95000"/>
            </a:schemeClr>
          </a:solidFill>
          <a:ln w="9525">
            <a:solidFill>
              <a:schemeClr val="tx1"/>
            </a:solidFill>
            <a:miter lim="800000"/>
            <a:headEnd/>
            <a:tailEnd/>
          </a:ln>
          <a:effectLst/>
        </p:spPr>
        <p:txBody>
          <a:bodyPr wrap="none" anchor="ctr">
            <a:prstTxWarp prst="textNoShape">
              <a:avLst/>
            </a:prstTxWarp>
          </a:bodyPr>
          <a:lstStyle/>
          <a:p>
            <a:endParaRPr lang="en-US"/>
          </a:p>
        </p:txBody>
      </p:sp>
      <p:sp>
        <p:nvSpPr>
          <p:cNvPr id="986127" name="Rectangle 15"/>
          <p:cNvSpPr>
            <a:spLocks noChangeArrowheads="1"/>
          </p:cNvSpPr>
          <p:nvPr/>
        </p:nvSpPr>
        <p:spPr bwMode="auto">
          <a:xfrm>
            <a:off x="3371850" y="2679700"/>
            <a:ext cx="342900" cy="107950"/>
          </a:xfrm>
          <a:prstGeom prst="rect">
            <a:avLst/>
          </a:prstGeom>
          <a:solidFill>
            <a:srgbClr val="333333"/>
          </a:solidFill>
          <a:ln w="9525">
            <a:solidFill>
              <a:schemeClr val="tx1"/>
            </a:solidFill>
            <a:miter lim="800000"/>
            <a:headEnd/>
            <a:tailEnd/>
          </a:ln>
          <a:effectLst/>
        </p:spPr>
        <p:txBody>
          <a:bodyPr wrap="none" anchor="ctr">
            <a:prstTxWarp prst="textNoShape">
              <a:avLst/>
            </a:prstTxWarp>
          </a:bodyPr>
          <a:lstStyle/>
          <a:p>
            <a:endParaRPr lang="en-US"/>
          </a:p>
        </p:txBody>
      </p:sp>
      <p:sp>
        <p:nvSpPr>
          <p:cNvPr id="986128" name="Rectangle 16"/>
          <p:cNvSpPr>
            <a:spLocks noChangeArrowheads="1"/>
          </p:cNvSpPr>
          <p:nvPr/>
        </p:nvSpPr>
        <p:spPr bwMode="auto">
          <a:xfrm>
            <a:off x="3371850" y="2832100"/>
            <a:ext cx="342900" cy="107950"/>
          </a:xfrm>
          <a:prstGeom prst="rect">
            <a:avLst/>
          </a:prstGeom>
          <a:solidFill>
            <a:srgbClr val="333333"/>
          </a:solidFill>
          <a:ln w="9525">
            <a:solidFill>
              <a:schemeClr val="tx1"/>
            </a:solidFill>
            <a:miter lim="800000"/>
            <a:headEnd/>
            <a:tailEnd/>
          </a:ln>
          <a:effectLst/>
        </p:spPr>
        <p:txBody>
          <a:bodyPr wrap="none" anchor="ctr">
            <a:prstTxWarp prst="textNoShape">
              <a:avLst/>
            </a:prstTxWarp>
          </a:bodyPr>
          <a:lstStyle/>
          <a:p>
            <a:endParaRPr lang="en-US"/>
          </a:p>
        </p:txBody>
      </p:sp>
      <p:sp>
        <p:nvSpPr>
          <p:cNvPr id="986129" name="Rectangle 17"/>
          <p:cNvSpPr>
            <a:spLocks noChangeArrowheads="1"/>
          </p:cNvSpPr>
          <p:nvPr/>
        </p:nvSpPr>
        <p:spPr bwMode="auto">
          <a:xfrm>
            <a:off x="3371850" y="2984500"/>
            <a:ext cx="342900" cy="107950"/>
          </a:xfrm>
          <a:prstGeom prst="rect">
            <a:avLst/>
          </a:prstGeom>
          <a:solidFill>
            <a:srgbClr val="333333"/>
          </a:solidFill>
          <a:ln w="9525">
            <a:solidFill>
              <a:schemeClr val="tx1"/>
            </a:solidFill>
            <a:miter lim="800000"/>
            <a:headEnd/>
            <a:tailEnd/>
          </a:ln>
          <a:effectLst/>
        </p:spPr>
        <p:txBody>
          <a:bodyPr wrap="none" anchor="ctr">
            <a:prstTxWarp prst="textNoShape">
              <a:avLst/>
            </a:prstTxWarp>
          </a:bodyPr>
          <a:lstStyle/>
          <a:p>
            <a:endParaRPr lang="en-US"/>
          </a:p>
        </p:txBody>
      </p:sp>
      <p:sp>
        <p:nvSpPr>
          <p:cNvPr id="986130" name="Text Box 18"/>
          <p:cNvSpPr txBox="1">
            <a:spLocks noChangeArrowheads="1"/>
          </p:cNvSpPr>
          <p:nvPr/>
        </p:nvSpPr>
        <p:spPr bwMode="auto">
          <a:xfrm>
            <a:off x="4365625" y="2227263"/>
            <a:ext cx="2528888" cy="676275"/>
          </a:xfrm>
          <a:prstGeom prst="rect">
            <a:avLst/>
          </a:prstGeom>
          <a:noFill/>
          <a:ln w="9525">
            <a:noFill/>
            <a:miter lim="800000"/>
            <a:headEnd/>
            <a:tailEnd/>
          </a:ln>
          <a:effectLst/>
        </p:spPr>
        <p:txBody>
          <a:bodyPr wrap="none">
            <a:prstTxWarp prst="textNoShape">
              <a:avLst/>
            </a:prstTxWarp>
            <a:spAutoFit/>
          </a:bodyPr>
          <a:lstStyle/>
          <a:p>
            <a:pPr>
              <a:lnSpc>
                <a:spcPct val="80000"/>
              </a:lnSpc>
            </a:pPr>
            <a:r>
              <a:rPr lang="en-US"/>
              <a:t>Cystic fibrosis</a:t>
            </a:r>
          </a:p>
          <a:p>
            <a:pPr>
              <a:lnSpc>
                <a:spcPct val="80000"/>
              </a:lnSpc>
            </a:pPr>
            <a:r>
              <a:rPr lang="en-US"/>
              <a:t>Huntington disease</a:t>
            </a:r>
          </a:p>
        </p:txBody>
      </p:sp>
      <p:sp>
        <p:nvSpPr>
          <p:cNvPr id="986131" name="Text Box 19"/>
          <p:cNvSpPr txBox="1">
            <a:spLocks noChangeArrowheads="1"/>
          </p:cNvSpPr>
          <p:nvPr/>
        </p:nvSpPr>
        <p:spPr bwMode="auto">
          <a:xfrm>
            <a:off x="1295400" y="4578350"/>
            <a:ext cx="1709623" cy="461665"/>
          </a:xfrm>
          <a:prstGeom prst="rect">
            <a:avLst/>
          </a:prstGeom>
          <a:noFill/>
          <a:ln w="9525">
            <a:noFill/>
            <a:miter lim="800000"/>
            <a:headEnd/>
            <a:tailEnd/>
          </a:ln>
          <a:effectLst/>
        </p:spPr>
        <p:txBody>
          <a:bodyPr wrap="none">
            <a:prstTxWarp prst="textNoShape">
              <a:avLst/>
            </a:prstTxWarp>
            <a:spAutoFit/>
          </a:bodyPr>
          <a:lstStyle/>
          <a:p>
            <a:r>
              <a:rPr lang="en-US" dirty="0" smtClean="0">
                <a:latin typeface="Gill Sans"/>
                <a:cs typeface="Gill Sans"/>
              </a:rPr>
              <a:t>lambda </a:t>
            </a:r>
            <a:r>
              <a:rPr lang="en-US" baseline="-25000" dirty="0" err="1" smtClean="0"/>
              <a:t>s</a:t>
            </a:r>
            <a:r>
              <a:rPr lang="en-US" dirty="0" smtClean="0"/>
              <a:t> </a:t>
            </a:r>
            <a:r>
              <a:rPr lang="en-US" dirty="0"/>
              <a:t>= 2</a:t>
            </a:r>
          </a:p>
        </p:txBody>
      </p:sp>
      <p:sp>
        <p:nvSpPr>
          <p:cNvPr id="986132" name="Text Box 20"/>
          <p:cNvSpPr txBox="1">
            <a:spLocks noChangeArrowheads="1"/>
          </p:cNvSpPr>
          <p:nvPr/>
        </p:nvSpPr>
        <p:spPr bwMode="auto">
          <a:xfrm>
            <a:off x="1295400" y="3822700"/>
            <a:ext cx="1709623" cy="461665"/>
          </a:xfrm>
          <a:prstGeom prst="rect">
            <a:avLst/>
          </a:prstGeom>
          <a:noFill/>
          <a:ln w="9525">
            <a:noFill/>
            <a:miter lim="800000"/>
            <a:headEnd/>
            <a:tailEnd/>
          </a:ln>
          <a:effectLst/>
        </p:spPr>
        <p:txBody>
          <a:bodyPr wrap="none">
            <a:prstTxWarp prst="textNoShape">
              <a:avLst/>
            </a:prstTxWarp>
            <a:spAutoFit/>
          </a:bodyPr>
          <a:lstStyle/>
          <a:p>
            <a:r>
              <a:rPr lang="en-US" dirty="0" smtClean="0">
                <a:latin typeface="Gill Sans"/>
                <a:cs typeface="Gill Sans"/>
              </a:rPr>
              <a:t>lambda </a:t>
            </a:r>
            <a:r>
              <a:rPr lang="en-US" baseline="-25000" dirty="0" err="1" smtClean="0"/>
              <a:t>s</a:t>
            </a:r>
            <a:r>
              <a:rPr lang="en-US" dirty="0" smtClean="0"/>
              <a:t> </a:t>
            </a:r>
            <a:r>
              <a:rPr lang="en-US" dirty="0"/>
              <a:t>= 5</a:t>
            </a:r>
          </a:p>
        </p:txBody>
      </p:sp>
      <p:sp>
        <p:nvSpPr>
          <p:cNvPr id="986133" name="Rectangle 21"/>
          <p:cNvSpPr>
            <a:spLocks noChangeArrowheads="1"/>
          </p:cNvSpPr>
          <p:nvPr/>
        </p:nvSpPr>
        <p:spPr bwMode="auto">
          <a:xfrm>
            <a:off x="3371850" y="3790950"/>
            <a:ext cx="342900" cy="603250"/>
          </a:xfrm>
          <a:prstGeom prst="rect">
            <a:avLst/>
          </a:prstGeom>
          <a:solidFill>
            <a:schemeClr val="bg1">
              <a:lumMod val="75000"/>
            </a:schemeClr>
          </a:solidFill>
          <a:ln w="9525">
            <a:solidFill>
              <a:schemeClr val="tx1"/>
            </a:solidFill>
            <a:miter lim="800000"/>
            <a:headEnd/>
            <a:tailEnd/>
          </a:ln>
          <a:effectLst/>
        </p:spPr>
        <p:txBody>
          <a:bodyPr wrap="none" anchor="ctr">
            <a:prstTxWarp prst="textNoShape">
              <a:avLst/>
            </a:prstTxWarp>
          </a:bodyPr>
          <a:lstStyle/>
          <a:p>
            <a:endParaRPr lang="en-US"/>
          </a:p>
        </p:txBody>
      </p:sp>
      <p:sp>
        <p:nvSpPr>
          <p:cNvPr id="986134" name="Text Box 22"/>
          <p:cNvSpPr txBox="1">
            <a:spLocks noChangeArrowheads="1"/>
          </p:cNvSpPr>
          <p:nvPr/>
        </p:nvSpPr>
        <p:spPr bwMode="auto">
          <a:xfrm>
            <a:off x="1218456" y="3244850"/>
            <a:ext cx="1863511" cy="461665"/>
          </a:xfrm>
          <a:prstGeom prst="rect">
            <a:avLst/>
          </a:prstGeom>
          <a:noFill/>
          <a:ln w="9525">
            <a:noFill/>
            <a:miter lim="800000"/>
            <a:headEnd/>
            <a:tailEnd/>
          </a:ln>
          <a:effectLst/>
        </p:spPr>
        <p:txBody>
          <a:bodyPr wrap="none">
            <a:prstTxWarp prst="textNoShape">
              <a:avLst/>
            </a:prstTxWarp>
            <a:spAutoFit/>
          </a:bodyPr>
          <a:lstStyle/>
          <a:p>
            <a:r>
              <a:rPr lang="en-US" dirty="0" smtClean="0">
                <a:latin typeface="Gill Sans"/>
                <a:cs typeface="Gill Sans"/>
              </a:rPr>
              <a:t>lambda </a:t>
            </a:r>
            <a:r>
              <a:rPr lang="en-US" baseline="-25000" dirty="0" err="1" smtClean="0"/>
              <a:t>s</a:t>
            </a:r>
            <a:r>
              <a:rPr lang="en-US" dirty="0" smtClean="0"/>
              <a:t> </a:t>
            </a:r>
            <a:r>
              <a:rPr lang="en-US" dirty="0"/>
              <a:t>= 20</a:t>
            </a:r>
          </a:p>
        </p:txBody>
      </p:sp>
      <p:sp>
        <p:nvSpPr>
          <p:cNvPr id="986135" name="Text Box 23"/>
          <p:cNvSpPr txBox="1">
            <a:spLocks noChangeArrowheads="1"/>
          </p:cNvSpPr>
          <p:nvPr/>
        </p:nvSpPr>
        <p:spPr bwMode="auto">
          <a:xfrm>
            <a:off x="1158619" y="2330450"/>
            <a:ext cx="1983185" cy="461665"/>
          </a:xfrm>
          <a:prstGeom prst="rect">
            <a:avLst/>
          </a:prstGeom>
          <a:noFill/>
          <a:ln w="9525">
            <a:noFill/>
            <a:miter lim="800000"/>
            <a:headEnd/>
            <a:tailEnd/>
          </a:ln>
          <a:effectLst/>
        </p:spPr>
        <p:txBody>
          <a:bodyPr wrap="none">
            <a:prstTxWarp prst="textNoShape">
              <a:avLst/>
            </a:prstTxWarp>
            <a:spAutoFit/>
          </a:bodyPr>
          <a:lstStyle/>
          <a:p>
            <a:r>
              <a:rPr lang="en-US" dirty="0" smtClean="0">
                <a:latin typeface="Gill Sans"/>
                <a:cs typeface="Gill Sans"/>
              </a:rPr>
              <a:t>lambda</a:t>
            </a:r>
            <a:r>
              <a:rPr lang="en-US" baseline="-25000" dirty="0" smtClean="0"/>
              <a:t> s</a:t>
            </a:r>
            <a:r>
              <a:rPr lang="en-US" dirty="0" smtClean="0"/>
              <a:t> </a:t>
            </a:r>
            <a:r>
              <a:rPr lang="en-US" dirty="0"/>
              <a:t>&gt; 100</a:t>
            </a:r>
          </a:p>
        </p:txBody>
      </p:sp>
      <p:sp>
        <p:nvSpPr>
          <p:cNvPr id="986136" name="Text Box 24"/>
          <p:cNvSpPr txBox="1">
            <a:spLocks noChangeArrowheads="1"/>
          </p:cNvSpPr>
          <p:nvPr/>
        </p:nvSpPr>
        <p:spPr bwMode="auto">
          <a:xfrm>
            <a:off x="4365625" y="3354388"/>
            <a:ext cx="4549775" cy="541687"/>
          </a:xfrm>
          <a:prstGeom prst="rect">
            <a:avLst/>
          </a:prstGeom>
          <a:noFill/>
          <a:ln w="9525">
            <a:noFill/>
            <a:miter lim="800000"/>
            <a:headEnd/>
            <a:tailEnd/>
          </a:ln>
          <a:effectLst/>
        </p:spPr>
        <p:txBody>
          <a:bodyPr>
            <a:prstTxWarp prst="textNoShape">
              <a:avLst/>
            </a:prstTxWarp>
            <a:spAutoFit/>
          </a:bodyPr>
          <a:lstStyle/>
          <a:p>
            <a:pPr>
              <a:lnSpc>
                <a:spcPct val="30000"/>
              </a:lnSpc>
              <a:spcBef>
                <a:spcPct val="50000"/>
              </a:spcBef>
            </a:pPr>
            <a:r>
              <a:rPr lang="en-US" dirty="0"/>
              <a:t>Systemic lupus </a:t>
            </a:r>
            <a:r>
              <a:rPr lang="en-US" dirty="0" err="1" smtClean="0"/>
              <a:t>erythematosus</a:t>
            </a:r>
            <a:endParaRPr lang="en-US" dirty="0"/>
          </a:p>
          <a:p>
            <a:pPr>
              <a:lnSpc>
                <a:spcPct val="30000"/>
              </a:lnSpc>
              <a:spcBef>
                <a:spcPct val="50000"/>
              </a:spcBef>
            </a:pPr>
            <a:r>
              <a:rPr lang="en-US" dirty="0"/>
              <a:t>Type 1 diabetes</a:t>
            </a:r>
          </a:p>
        </p:txBody>
      </p:sp>
      <p:sp>
        <p:nvSpPr>
          <p:cNvPr id="986137" name="Text Box 25"/>
          <p:cNvSpPr txBox="1">
            <a:spLocks noChangeArrowheads="1"/>
          </p:cNvSpPr>
          <p:nvPr/>
        </p:nvSpPr>
        <p:spPr bwMode="auto">
          <a:xfrm>
            <a:off x="4365625" y="4090988"/>
            <a:ext cx="4549775" cy="201612"/>
          </a:xfrm>
          <a:prstGeom prst="rect">
            <a:avLst/>
          </a:prstGeom>
          <a:noFill/>
          <a:ln w="9525">
            <a:noFill/>
            <a:miter lim="800000"/>
            <a:headEnd/>
            <a:tailEnd/>
          </a:ln>
          <a:effectLst/>
        </p:spPr>
        <p:txBody>
          <a:bodyPr>
            <a:prstTxWarp prst="textNoShape">
              <a:avLst/>
            </a:prstTxWarp>
            <a:spAutoFit/>
          </a:bodyPr>
          <a:lstStyle/>
          <a:p>
            <a:pPr>
              <a:lnSpc>
                <a:spcPct val="30000"/>
              </a:lnSpc>
              <a:spcBef>
                <a:spcPct val="50000"/>
              </a:spcBef>
            </a:pPr>
            <a:r>
              <a:rPr lang="en-US"/>
              <a:t>Rheumatoid arthritis</a:t>
            </a:r>
          </a:p>
        </p:txBody>
      </p:sp>
      <p:sp>
        <p:nvSpPr>
          <p:cNvPr id="986138" name="Text Box 26"/>
          <p:cNvSpPr txBox="1">
            <a:spLocks noChangeArrowheads="1"/>
          </p:cNvSpPr>
          <p:nvPr/>
        </p:nvSpPr>
        <p:spPr bwMode="auto">
          <a:xfrm>
            <a:off x="4365625" y="4610100"/>
            <a:ext cx="4549775" cy="493713"/>
          </a:xfrm>
          <a:prstGeom prst="rect">
            <a:avLst/>
          </a:prstGeom>
          <a:noFill/>
          <a:ln w="9525">
            <a:noFill/>
            <a:miter lim="800000"/>
            <a:headEnd/>
            <a:tailEnd/>
          </a:ln>
          <a:effectLst/>
        </p:spPr>
        <p:txBody>
          <a:bodyPr>
            <a:prstTxWarp prst="textNoShape">
              <a:avLst/>
            </a:prstTxWarp>
            <a:spAutoFit/>
          </a:bodyPr>
          <a:lstStyle/>
          <a:p>
            <a:pPr>
              <a:lnSpc>
                <a:spcPct val="30000"/>
              </a:lnSpc>
              <a:spcBef>
                <a:spcPct val="50000"/>
              </a:spcBef>
            </a:pPr>
            <a:r>
              <a:rPr lang="en-US"/>
              <a:t>Type 2 diabetes</a:t>
            </a:r>
          </a:p>
          <a:p>
            <a:pPr>
              <a:lnSpc>
                <a:spcPct val="30000"/>
              </a:lnSpc>
              <a:spcBef>
                <a:spcPct val="50000"/>
              </a:spcBef>
            </a:pPr>
            <a:r>
              <a:rPr lang="en-US"/>
              <a:t>Myocardial infarction</a:t>
            </a:r>
          </a:p>
        </p:txBody>
      </p:sp>
      <p:sp>
        <p:nvSpPr>
          <p:cNvPr id="986139" name="Rectangle 27"/>
          <p:cNvSpPr>
            <a:spLocks noChangeArrowheads="1"/>
          </p:cNvSpPr>
          <p:nvPr/>
        </p:nvSpPr>
        <p:spPr bwMode="auto">
          <a:xfrm>
            <a:off x="4365625" y="2844800"/>
            <a:ext cx="1081088" cy="457200"/>
          </a:xfrm>
          <a:prstGeom prst="rect">
            <a:avLst/>
          </a:prstGeom>
          <a:noFill/>
          <a:ln w="9525">
            <a:noFill/>
            <a:miter lim="800000"/>
            <a:headEnd/>
            <a:tailEnd/>
          </a:ln>
          <a:effectLst/>
        </p:spPr>
        <p:txBody>
          <a:bodyPr wrap="none">
            <a:prstTxWarp prst="textNoShape">
              <a:avLst/>
            </a:prstTxWarp>
            <a:spAutoFit/>
          </a:bodyPr>
          <a:lstStyle/>
          <a:p>
            <a:r>
              <a:rPr lang="en-US" dirty="0"/>
              <a:t>Autism</a:t>
            </a:r>
          </a:p>
        </p:txBody>
      </p:sp>
      <p:sp>
        <p:nvSpPr>
          <p:cNvPr id="19" name="Line 5"/>
          <p:cNvSpPr>
            <a:spLocks noChangeShapeType="1"/>
          </p:cNvSpPr>
          <p:nvPr/>
        </p:nvSpPr>
        <p:spPr bwMode="auto">
          <a:xfrm>
            <a:off x="457200" y="1627431"/>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1" name="Rectangle 14"/>
          <p:cNvSpPr>
            <a:spLocks noChangeArrowheads="1"/>
          </p:cNvSpPr>
          <p:nvPr/>
        </p:nvSpPr>
        <p:spPr bwMode="auto">
          <a:xfrm rot="5400000">
            <a:off x="4210050" y="3448049"/>
            <a:ext cx="342900" cy="5105400"/>
          </a:xfrm>
          <a:prstGeom prst="rect">
            <a:avLst/>
          </a:prstGeom>
          <a:gradFill flip="none" rotWithShape="1">
            <a:gsLst>
              <a:gs pos="0">
                <a:schemeClr val="tx1"/>
              </a:gs>
              <a:gs pos="100000">
                <a:srgbClr val="FFFFFF"/>
              </a:gs>
            </a:gsLst>
            <a:lin ang="11340000" scaled="0"/>
            <a:tileRect/>
          </a:gradFill>
          <a:ln w="9525">
            <a:solidFill>
              <a:schemeClr val="tx1"/>
            </a:solidFill>
            <a:miter lim="800000"/>
            <a:headEnd/>
            <a:tailEnd/>
          </a:ln>
          <a:effectLst/>
        </p:spPr>
        <p:txBody>
          <a:bodyPr wrap="none" anchor="ctr">
            <a:prstTxWarp prst="textNoShape">
              <a:avLst/>
            </a:prstTxWarp>
          </a:bodyPr>
          <a:lstStyle/>
          <a:p>
            <a:endParaRPr lang="en-US"/>
          </a:p>
        </p:txBody>
      </p:sp>
      <p:sp>
        <p:nvSpPr>
          <p:cNvPr id="3" name="TextBox 2"/>
          <p:cNvSpPr txBox="1"/>
          <p:nvPr/>
        </p:nvSpPr>
        <p:spPr>
          <a:xfrm>
            <a:off x="1756067" y="6324600"/>
            <a:ext cx="1368133" cy="400110"/>
          </a:xfrm>
          <a:prstGeom prst="rect">
            <a:avLst/>
          </a:prstGeom>
          <a:noFill/>
        </p:spPr>
        <p:txBody>
          <a:bodyPr wrap="none" rtlCol="0">
            <a:spAutoFit/>
          </a:bodyPr>
          <a:lstStyle/>
          <a:p>
            <a:r>
              <a:rPr lang="en-US" dirty="0" err="1" smtClean="0"/>
              <a:t>Mendelian</a:t>
            </a:r>
            <a:endParaRPr lang="en-US" dirty="0"/>
          </a:p>
        </p:txBody>
      </p:sp>
      <p:sp>
        <p:nvSpPr>
          <p:cNvPr id="23" name="TextBox 22"/>
          <p:cNvSpPr txBox="1"/>
          <p:nvPr/>
        </p:nvSpPr>
        <p:spPr>
          <a:xfrm>
            <a:off x="5791200" y="6324600"/>
            <a:ext cx="1197764" cy="400110"/>
          </a:xfrm>
          <a:prstGeom prst="rect">
            <a:avLst/>
          </a:prstGeom>
          <a:noFill/>
        </p:spPr>
        <p:txBody>
          <a:bodyPr wrap="none" rtlCol="0">
            <a:spAutoFit/>
          </a:bodyPr>
          <a:lstStyle/>
          <a:p>
            <a:r>
              <a:rPr lang="en-US" dirty="0" smtClean="0"/>
              <a:t>Complex</a:t>
            </a:r>
            <a:endParaRPr lang="en-US" dirty="0"/>
          </a:p>
        </p:txBody>
      </p:sp>
    </p:spTree>
    <p:extLst>
      <p:ext uri="{BB962C8B-B14F-4D97-AF65-F5344CB8AC3E}">
        <p14:creationId xmlns:p14="http://schemas.microsoft.com/office/powerpoint/2010/main" val="232363490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186268" y="143936"/>
            <a:ext cx="8763000" cy="1143000"/>
          </a:xfrm>
          <a:prstGeom prst="rect">
            <a:avLst/>
          </a:prstGeom>
          <a:noFill/>
          <a:ln w="9525">
            <a:noFill/>
            <a:miter lim="800000"/>
            <a:headEnd/>
            <a:tailEnd/>
          </a:ln>
        </p:spPr>
        <p:txBody>
          <a:bodyPr anchor="ctr">
            <a:prstTxWarp prst="textNoShape">
              <a:avLst/>
            </a:prstTxWarp>
          </a:bodyPr>
          <a:lstStyle/>
          <a:p>
            <a:pPr algn="ctr"/>
            <a:r>
              <a:rPr lang="en-US" sz="4400" dirty="0" smtClean="0">
                <a:solidFill>
                  <a:schemeClr val="tx2"/>
                </a:solidFill>
                <a:latin typeface="Arial"/>
                <a:ea typeface="Trebuchet MS" charset="0"/>
                <a:cs typeface="Arial"/>
              </a:rPr>
              <a:t>“Target validation” is key to avoid failure from efficacy/safety</a:t>
            </a:r>
            <a:endParaRPr lang="en-US" sz="4400" i="1" dirty="0">
              <a:solidFill>
                <a:schemeClr val="tx2"/>
              </a:solidFill>
              <a:latin typeface="Arial"/>
              <a:ea typeface="Trebuchet MS" charset="0"/>
              <a:cs typeface="Arial"/>
            </a:endParaRPr>
          </a:p>
        </p:txBody>
      </p:sp>
      <p:sp>
        <p:nvSpPr>
          <p:cNvPr id="8" name="Line 31"/>
          <p:cNvSpPr>
            <a:spLocks noChangeShapeType="1"/>
          </p:cNvSpPr>
          <p:nvPr/>
        </p:nvSpPr>
        <p:spPr bwMode="auto">
          <a:xfrm>
            <a:off x="457200" y="14478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pic>
        <p:nvPicPr>
          <p:cNvPr id="14" name="Picture 13" descr="temp3.tiff"/>
          <p:cNvPicPr>
            <a:picLocks noChangeAspect="1"/>
          </p:cNvPicPr>
          <p:nvPr/>
        </p:nvPicPr>
        <p:blipFill>
          <a:blip r:embed="rId3" cstate="print">
            <a:extLst>
              <a:ext uri="{28A0092B-C50C-407E-A947-70E740481C1C}">
                <a14:useLocalDpi xmlns:a14="http://schemas.microsoft.com/office/drawing/2010/main"/>
              </a:ext>
            </a:extLst>
          </a:blip>
          <a:srcRect l="1510" t="13412" r="1271" b="6519"/>
          <a:stretch>
            <a:fillRect/>
          </a:stretch>
        </p:blipFill>
        <p:spPr>
          <a:xfrm>
            <a:off x="138040" y="5517381"/>
            <a:ext cx="8889776" cy="883419"/>
          </a:xfrm>
          <a:prstGeom prst="rect">
            <a:avLst/>
          </a:prstGeom>
        </p:spPr>
      </p:pic>
      <p:sp>
        <p:nvSpPr>
          <p:cNvPr id="17" name="Rectangle 16"/>
          <p:cNvSpPr/>
          <p:nvPr/>
        </p:nvSpPr>
        <p:spPr bwMode="auto">
          <a:xfrm>
            <a:off x="152400" y="5486400"/>
            <a:ext cx="2514600" cy="838200"/>
          </a:xfrm>
          <a:prstGeom prst="rect">
            <a:avLst/>
          </a:prstGeom>
          <a:solidFill>
            <a:srgbClr val="FFFF00">
              <a:alpha val="24000"/>
            </a:srgbClr>
          </a:solidFill>
          <a:ln w="317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0" name="Title 1"/>
          <p:cNvSpPr>
            <a:spLocks noGrp="1"/>
          </p:cNvSpPr>
          <p:nvPr>
            <p:ph type="title"/>
          </p:nvPr>
        </p:nvSpPr>
        <p:spPr>
          <a:xfrm>
            <a:off x="4343400" y="2667000"/>
            <a:ext cx="4267200" cy="1143000"/>
          </a:xfrm>
        </p:spPr>
        <p:txBody>
          <a:bodyPr/>
          <a:lstStyle/>
          <a:p>
            <a:r>
              <a:rPr lang="en-US" sz="3600" dirty="0" smtClean="0">
                <a:solidFill>
                  <a:srgbClr val="0000FF"/>
                </a:solidFill>
              </a:rPr>
              <a:t>Current models are ineffective at choosing targets that are safe and effective in humans</a:t>
            </a:r>
            <a:endParaRPr lang="en-US" sz="3600" dirty="0">
              <a:solidFill>
                <a:srgbClr val="0000FF"/>
              </a:solidFill>
            </a:endParaRPr>
          </a:p>
        </p:txBody>
      </p:sp>
      <p:sp>
        <p:nvSpPr>
          <p:cNvPr id="11" name="TextBox 10"/>
          <p:cNvSpPr txBox="1"/>
          <p:nvPr/>
        </p:nvSpPr>
        <p:spPr>
          <a:xfrm>
            <a:off x="1064480" y="6324600"/>
            <a:ext cx="840520" cy="400110"/>
          </a:xfrm>
          <a:prstGeom prst="rect">
            <a:avLst/>
          </a:prstGeom>
          <a:noFill/>
        </p:spPr>
        <p:txBody>
          <a:bodyPr wrap="none" rtlCol="0">
            <a:spAutoFit/>
          </a:bodyPr>
          <a:lstStyle/>
          <a:p>
            <a:r>
              <a:rPr lang="en-US" dirty="0" smtClean="0"/>
              <a:t>target</a:t>
            </a:r>
            <a:endParaRPr lang="en-US" dirty="0"/>
          </a:p>
        </p:txBody>
      </p:sp>
      <p:sp>
        <p:nvSpPr>
          <p:cNvPr id="12" name="TextBox 11"/>
          <p:cNvSpPr txBox="1"/>
          <p:nvPr/>
        </p:nvSpPr>
        <p:spPr>
          <a:xfrm>
            <a:off x="3120906" y="6324600"/>
            <a:ext cx="2441694" cy="400110"/>
          </a:xfrm>
          <a:prstGeom prst="rect">
            <a:avLst/>
          </a:prstGeom>
          <a:noFill/>
        </p:spPr>
        <p:txBody>
          <a:bodyPr wrap="none" rtlCol="0">
            <a:spAutoFit/>
          </a:bodyPr>
          <a:lstStyle/>
          <a:p>
            <a:r>
              <a:rPr lang="en-US" dirty="0" smtClean="0"/>
              <a:t>Medicinal chemistry</a:t>
            </a:r>
            <a:endParaRPr lang="en-US" dirty="0"/>
          </a:p>
        </p:txBody>
      </p:sp>
      <p:sp>
        <p:nvSpPr>
          <p:cNvPr id="13" name="TextBox 12"/>
          <p:cNvSpPr txBox="1"/>
          <p:nvPr/>
        </p:nvSpPr>
        <p:spPr>
          <a:xfrm>
            <a:off x="7198620" y="6324600"/>
            <a:ext cx="726180" cy="400110"/>
          </a:xfrm>
          <a:prstGeom prst="rect">
            <a:avLst/>
          </a:prstGeom>
          <a:noFill/>
        </p:spPr>
        <p:txBody>
          <a:bodyPr wrap="none" rtlCol="0">
            <a:spAutoFit/>
          </a:bodyPr>
          <a:lstStyle/>
          <a:p>
            <a:r>
              <a:rPr lang="en-US" dirty="0" smtClean="0"/>
              <a:t>trials</a:t>
            </a:r>
            <a:endParaRPr lang="en-US" dirty="0"/>
          </a:p>
        </p:txBody>
      </p:sp>
      <p:pic>
        <p:nvPicPr>
          <p:cNvPr id="15" name="Picture 14" descr="Protein_TF_PDB_1a8e.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03090" y="1676400"/>
            <a:ext cx="2568710" cy="1981200"/>
          </a:xfrm>
          <a:prstGeom prst="rect">
            <a:avLst/>
          </a:prstGeom>
        </p:spPr>
      </p:pic>
      <p:grpSp>
        <p:nvGrpSpPr>
          <p:cNvPr id="2" name="Group 37"/>
          <p:cNvGrpSpPr/>
          <p:nvPr/>
        </p:nvGrpSpPr>
        <p:grpSpPr>
          <a:xfrm>
            <a:off x="1371600" y="2895601"/>
            <a:ext cx="2257773" cy="1981194"/>
            <a:chOff x="6337418" y="1057270"/>
            <a:chExt cx="1608667" cy="1411606"/>
          </a:xfrm>
        </p:grpSpPr>
        <p:pic>
          <p:nvPicPr>
            <p:cNvPr id="18" name="Picture 17" descr="750px-Tranilast.svg.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337418" y="1600196"/>
              <a:ext cx="1608667" cy="868680"/>
            </a:xfrm>
            <a:prstGeom prst="rect">
              <a:avLst/>
            </a:prstGeom>
          </p:spPr>
        </p:pic>
        <p:cxnSp>
          <p:nvCxnSpPr>
            <p:cNvPr id="19" name="Straight Arrow Connector 18"/>
            <p:cNvCxnSpPr/>
            <p:nvPr/>
          </p:nvCxnSpPr>
          <p:spPr bwMode="auto">
            <a:xfrm rot="5400000" flipH="1" flipV="1">
              <a:off x="6283126" y="1328734"/>
              <a:ext cx="651515" cy="108587"/>
            </a:xfrm>
            <a:prstGeom prst="straightConnector1">
              <a:avLst/>
            </a:prstGeom>
            <a:solidFill>
              <a:schemeClr val="accent1"/>
            </a:solidFill>
            <a:ln w="50800" cap="flat" cmpd="sng" algn="ctr">
              <a:solidFill>
                <a:schemeClr val="tx1"/>
              </a:solidFill>
              <a:prstDash val="solid"/>
              <a:round/>
              <a:headEnd type="none" w="med" len="med"/>
              <a:tailEnd type="triangle" w="med" len="med"/>
            </a:ln>
            <a:effectLst/>
          </p:spPr>
        </p:cxnSp>
      </p:gr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100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ppt_x</p:attrName>
                                        </p:attrNameLst>
                                      </p:cBhvr>
                                      <p:tavLst>
                                        <p:tav tm="0">
                                          <p:val>
                                            <p:strVal val="#ppt_x-.2"/>
                                          </p:val>
                                        </p:tav>
                                        <p:tav tm="100000">
                                          <p:val>
                                            <p:strVal val="#ppt_x"/>
                                          </p:val>
                                        </p:tav>
                                      </p:tavLst>
                                    </p:anim>
                                    <p:anim calcmode="lin" valueType="num">
                                      <p:cBhvr>
                                        <p:cTn id="8"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9" dur="1000"/>
                                        <p:tgtEl>
                                          <p:spTgt spid="15"/>
                                        </p:tgtEl>
                                      </p:cBhvr>
                                    </p:animEffect>
                                  </p:childTnLst>
                                </p:cTn>
                              </p:par>
                              <p:par>
                                <p:cTn id="10" presetID="29" presetClass="entr" presetSubtype="0" fill="hold" nodeType="withEffect">
                                  <p:stCondLst>
                                    <p:cond delay="200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ppt_x</p:attrName>
                                        </p:attrNameLst>
                                      </p:cBhvr>
                                      <p:tavLst>
                                        <p:tav tm="0">
                                          <p:val>
                                            <p:strVal val="#ppt_x-.2"/>
                                          </p:val>
                                        </p:tav>
                                        <p:tav tm="100000">
                                          <p:val>
                                            <p:strVal val="#ppt_x"/>
                                          </p:val>
                                        </p:tav>
                                      </p:tavLst>
                                    </p:anim>
                                    <p:anim calcmode="lin" valueType="num">
                                      <p:cBhvr>
                                        <p:cTn id="13"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685800" y="2514600"/>
            <a:ext cx="7772400" cy="1143000"/>
          </a:xfrm>
        </p:spPr>
        <p:txBody>
          <a:bodyPr/>
          <a:lstStyle/>
          <a:p>
            <a:r>
              <a:rPr lang="en-US" dirty="0" smtClean="0">
                <a:solidFill>
                  <a:srgbClr val="0000FF"/>
                </a:solidFill>
              </a:rPr>
              <a:t>Ideally, we want to know that a target, when perturbed, has desired effect on disease physiology without side effects</a:t>
            </a:r>
            <a:br>
              <a:rPr lang="en-US" dirty="0" smtClean="0">
                <a:solidFill>
                  <a:srgbClr val="0000FF"/>
                </a:solidFill>
              </a:rPr>
            </a:br>
            <a:endParaRPr lang="en-US" i="1" dirty="0">
              <a:solidFill>
                <a:srgbClr val="0000FF"/>
              </a:solidFill>
            </a:endParaRP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Line 5"/>
          <p:cNvSpPr>
            <a:spLocks noChangeShapeType="1"/>
          </p:cNvSpPr>
          <p:nvPr/>
        </p:nvSpPr>
        <p:spPr bwMode="auto">
          <a:xfrm>
            <a:off x="457200" y="16002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3557" name="Rectangle 4"/>
          <p:cNvSpPr>
            <a:spLocks noGrp="1" noChangeArrowheads="1"/>
          </p:cNvSpPr>
          <p:nvPr>
            <p:ph type="title"/>
          </p:nvPr>
        </p:nvSpPr>
        <p:spPr>
          <a:xfrm>
            <a:off x="381000" y="228600"/>
            <a:ext cx="8458200" cy="1143000"/>
          </a:xfrm>
        </p:spPr>
        <p:txBody>
          <a:bodyPr/>
          <a:lstStyle/>
          <a:p>
            <a:pPr eaLnBrk="1" hangingPunct="1"/>
            <a:r>
              <a:rPr lang="en-US" dirty="0" smtClean="0">
                <a:latin typeface="Arial"/>
                <a:cs typeface="Arial"/>
              </a:rPr>
              <a:t>Human genetics is a unique tool for target validation</a:t>
            </a:r>
          </a:p>
        </p:txBody>
      </p:sp>
      <p:sp>
        <p:nvSpPr>
          <p:cNvPr id="23556" name="Content Placeholder 6"/>
          <p:cNvSpPr>
            <a:spLocks noGrp="1"/>
          </p:cNvSpPr>
          <p:nvPr>
            <p:ph idx="1"/>
          </p:nvPr>
        </p:nvSpPr>
        <p:spPr>
          <a:xfrm>
            <a:off x="685800" y="1752600"/>
            <a:ext cx="8001000" cy="4114800"/>
          </a:xfrm>
        </p:spPr>
        <p:txBody>
          <a:bodyPr/>
          <a:lstStyle/>
          <a:p>
            <a:r>
              <a:rPr lang="en-US" dirty="0" smtClean="0">
                <a:latin typeface="Arial"/>
                <a:ea typeface="Trebuchet MS" charset="0"/>
                <a:cs typeface="Arial"/>
              </a:rPr>
              <a:t>Nature’s perturbation of (nearly) all potential targets in the human genome</a:t>
            </a:r>
          </a:p>
          <a:p>
            <a:r>
              <a:rPr lang="en-US" dirty="0" smtClean="0">
                <a:latin typeface="Arial"/>
                <a:ea typeface="Trebuchet MS" charset="0"/>
                <a:cs typeface="Arial"/>
              </a:rPr>
              <a:t>Links physiological state in humans (e.g., </a:t>
            </a:r>
            <a:r>
              <a:rPr lang="en-US" dirty="0" smtClean="0">
                <a:ea typeface="Trebuchet MS" charset="0"/>
                <a:cs typeface="Arial"/>
              </a:rPr>
              <a:t>disease risk) to a target perturbation</a:t>
            </a:r>
            <a:endParaRPr lang="en-US" i="1" dirty="0" smtClean="0">
              <a:latin typeface="Arial"/>
              <a:ea typeface="Trebuchet MS" charset="0"/>
              <a:cs typeface="Arial"/>
            </a:endParaRPr>
          </a:p>
          <a:p>
            <a:r>
              <a:rPr lang="en-US" dirty="0" smtClean="0">
                <a:latin typeface="Arial"/>
                <a:ea typeface="Trebuchet MS" charset="0"/>
                <a:cs typeface="Arial"/>
              </a:rPr>
              <a:t>Indicates gain- or loss-of-function</a:t>
            </a:r>
          </a:p>
          <a:p>
            <a:r>
              <a:rPr lang="en-US" dirty="0" smtClean="0">
                <a:latin typeface="Arial"/>
                <a:ea typeface="Trebuchet MS" charset="0"/>
                <a:cs typeface="Arial"/>
              </a:rPr>
              <a:t>Provides allelic series for range of effect for functional studies</a:t>
            </a:r>
          </a:p>
          <a:p>
            <a:r>
              <a:rPr lang="en-US" dirty="0" smtClean="0">
                <a:latin typeface="Arial"/>
                <a:ea typeface="Trebuchet MS" charset="0"/>
                <a:cs typeface="Arial"/>
              </a:rPr>
              <a:t>There is a wealth of data from GWAS and sequencing…</a:t>
            </a:r>
            <a:r>
              <a:rPr lang="en-US" i="1" dirty="0" smtClean="0">
                <a:latin typeface="Arial"/>
                <a:ea typeface="Trebuchet MS" charset="0"/>
                <a:cs typeface="Arial"/>
              </a:rPr>
              <a:t>and this will grow!</a:t>
            </a:r>
          </a:p>
        </p:txBody>
      </p:sp>
    </p:spTree>
    <p:extLst>
      <p:ext uri="{BB962C8B-B14F-4D97-AF65-F5344CB8AC3E}">
        <p14:creationId xmlns:p14="http://schemas.microsoft.com/office/powerpoint/2010/main" val="15242554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685800" y="2209800"/>
            <a:ext cx="7772400" cy="1143000"/>
          </a:xfrm>
        </p:spPr>
        <p:txBody>
          <a:bodyPr/>
          <a:lstStyle/>
          <a:p>
            <a:r>
              <a:rPr lang="en-US" dirty="0" smtClean="0">
                <a:solidFill>
                  <a:srgbClr val="0000FF"/>
                </a:solidFill>
              </a:rPr>
              <a:t>How do we harness genetic discoveries to guide drug development </a:t>
            </a:r>
            <a:r>
              <a:rPr lang="en-US" i="1" dirty="0" smtClean="0">
                <a:solidFill>
                  <a:srgbClr val="0000FF"/>
                </a:solidFill>
              </a:rPr>
              <a:t>prospectively</a:t>
            </a:r>
            <a:r>
              <a:rPr lang="en-US" dirty="0" smtClean="0">
                <a:solidFill>
                  <a:srgbClr val="0000FF"/>
                </a:solidFill>
              </a:rPr>
              <a:t>?</a:t>
            </a:r>
            <a:endParaRPr lang="en-US" dirty="0">
              <a:solidFill>
                <a:srgbClr val="0000FF"/>
              </a:solidFill>
            </a:endParaRP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Line 5"/>
          <p:cNvSpPr>
            <a:spLocks noChangeShapeType="1"/>
          </p:cNvSpPr>
          <p:nvPr/>
        </p:nvSpPr>
        <p:spPr bwMode="auto">
          <a:xfrm>
            <a:off x="457200" y="10668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3557" name="Rectangle 4"/>
          <p:cNvSpPr>
            <a:spLocks noGrp="1" noChangeArrowheads="1"/>
          </p:cNvSpPr>
          <p:nvPr>
            <p:ph type="title"/>
          </p:nvPr>
        </p:nvSpPr>
        <p:spPr>
          <a:xfrm>
            <a:off x="381000" y="0"/>
            <a:ext cx="8458200" cy="1143000"/>
          </a:xfrm>
        </p:spPr>
        <p:txBody>
          <a:bodyPr/>
          <a:lstStyle/>
          <a:p>
            <a:pPr eaLnBrk="1" hangingPunct="1"/>
            <a:r>
              <a:rPr lang="en-US" dirty="0" smtClean="0">
                <a:latin typeface="Arial"/>
                <a:cs typeface="Arial"/>
              </a:rPr>
              <a:t>From </a:t>
            </a:r>
            <a:r>
              <a:rPr lang="en-US" dirty="0" err="1" smtClean="0">
                <a:latin typeface="Arial"/>
                <a:cs typeface="Arial"/>
              </a:rPr>
              <a:t>allele(s</a:t>
            </a:r>
            <a:r>
              <a:rPr lang="en-US" dirty="0" smtClean="0">
                <a:latin typeface="Arial"/>
                <a:cs typeface="Arial"/>
              </a:rPr>
              <a:t>) to drug screen</a:t>
            </a:r>
          </a:p>
        </p:txBody>
      </p:sp>
      <p:sp>
        <p:nvSpPr>
          <p:cNvPr id="23556" name="Content Placeholder 6"/>
          <p:cNvSpPr>
            <a:spLocks noGrp="1"/>
          </p:cNvSpPr>
          <p:nvPr>
            <p:ph idx="1"/>
          </p:nvPr>
        </p:nvSpPr>
        <p:spPr>
          <a:xfrm>
            <a:off x="457200" y="1143000"/>
            <a:ext cx="8229600" cy="4114800"/>
          </a:xfrm>
        </p:spPr>
        <p:txBody>
          <a:bodyPr/>
          <a:lstStyle/>
          <a:p>
            <a:pPr marL="914400" lvl="1" indent="-514350">
              <a:buNone/>
            </a:pPr>
            <a:endParaRPr lang="en-US" dirty="0" smtClean="0">
              <a:latin typeface="Arial"/>
              <a:ea typeface="Trebuchet MS" charset="0"/>
              <a:cs typeface="Arial"/>
            </a:endParaRPr>
          </a:p>
          <a:p>
            <a:pPr marL="914400" lvl="1" indent="-514350">
              <a:buNone/>
            </a:pPr>
            <a:endParaRPr lang="en-US" dirty="0" smtClean="0">
              <a:latin typeface="Arial"/>
              <a:ea typeface="Trebuchet MS" charset="0"/>
              <a:cs typeface="Arial"/>
            </a:endParaRPr>
          </a:p>
          <a:p>
            <a:pPr marL="914400" lvl="1" indent="-514350">
              <a:buNone/>
            </a:pPr>
            <a:endParaRPr lang="en-US" dirty="0" smtClean="0">
              <a:latin typeface="Arial"/>
              <a:ea typeface="Trebuchet MS" charset="0"/>
              <a:cs typeface="Arial"/>
            </a:endParaRPr>
          </a:p>
          <a:p>
            <a:pPr marL="914400" lvl="1" indent="-514350">
              <a:buNone/>
            </a:pPr>
            <a:endParaRPr lang="en-US" dirty="0" smtClean="0">
              <a:latin typeface="Arial"/>
              <a:ea typeface="Trebuchet MS" charset="0"/>
              <a:cs typeface="Arial"/>
            </a:endParaRPr>
          </a:p>
          <a:p>
            <a:pPr marL="914400" lvl="1" indent="-514350">
              <a:buNone/>
            </a:pPr>
            <a:endParaRPr lang="en-US" dirty="0" smtClean="0">
              <a:latin typeface="Arial"/>
              <a:ea typeface="Trebuchet MS" charset="0"/>
              <a:cs typeface="Arial"/>
            </a:endParaRPr>
          </a:p>
          <a:p>
            <a:pPr marL="914400" lvl="1" indent="-514350">
              <a:buNone/>
            </a:pPr>
            <a:endParaRPr lang="en-US" dirty="0" smtClean="0">
              <a:latin typeface="Arial"/>
              <a:ea typeface="Trebuchet MS" charset="0"/>
              <a:cs typeface="Arial"/>
            </a:endParaRPr>
          </a:p>
          <a:p>
            <a:pPr marL="914400" lvl="1" indent="-514350">
              <a:buNone/>
            </a:pPr>
            <a:endParaRPr lang="en-US" dirty="0" smtClean="0">
              <a:latin typeface="Arial"/>
              <a:ea typeface="Trebuchet MS" charset="0"/>
              <a:cs typeface="Arial"/>
            </a:endParaRPr>
          </a:p>
          <a:p>
            <a:pPr marL="514350" indent="-514350">
              <a:buNone/>
            </a:pPr>
            <a:endParaRPr lang="en-US" dirty="0" smtClean="0">
              <a:latin typeface="Trebuchet MS" charset="0"/>
              <a:ea typeface="Trebuchet MS" charset="0"/>
              <a:cs typeface="Trebuchet MS" charset="0"/>
            </a:endParaRPr>
          </a:p>
          <a:p>
            <a:pPr marL="514350" indent="-514350">
              <a:buFont typeface="+mj-lt"/>
              <a:buAutoNum type="arabicPeriod"/>
            </a:pPr>
            <a:endParaRPr lang="en-US" dirty="0" smtClean="0">
              <a:latin typeface="Trebuchet MS" charset="0"/>
              <a:ea typeface="Trebuchet MS" charset="0"/>
              <a:cs typeface="Trebuchet MS" charset="0"/>
            </a:endParaRPr>
          </a:p>
        </p:txBody>
      </p:sp>
      <p:cxnSp>
        <p:nvCxnSpPr>
          <p:cNvPr id="7" name="Straight Connector 6"/>
          <p:cNvCxnSpPr/>
          <p:nvPr/>
        </p:nvCxnSpPr>
        <p:spPr bwMode="auto">
          <a:xfrm>
            <a:off x="1551808" y="2287584"/>
            <a:ext cx="2971800" cy="1588"/>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9" name="Straight Connector 8"/>
          <p:cNvCxnSpPr/>
          <p:nvPr/>
        </p:nvCxnSpPr>
        <p:spPr bwMode="auto">
          <a:xfrm rot="5400000" flipH="1" flipV="1">
            <a:off x="1848934" y="1998128"/>
            <a:ext cx="304800" cy="1588"/>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11" name="Straight Arrow Connector 10"/>
          <p:cNvCxnSpPr/>
          <p:nvPr/>
        </p:nvCxnSpPr>
        <p:spPr bwMode="auto">
          <a:xfrm>
            <a:off x="1997365" y="1865835"/>
            <a:ext cx="457200" cy="1588"/>
          </a:xfrm>
          <a:prstGeom prst="straightConnector1">
            <a:avLst/>
          </a:prstGeom>
          <a:solidFill>
            <a:schemeClr val="accent1"/>
          </a:solidFill>
          <a:ln w="38100" cap="flat" cmpd="sng" algn="ctr">
            <a:solidFill>
              <a:schemeClr val="tx1"/>
            </a:solidFill>
            <a:prstDash val="solid"/>
            <a:round/>
            <a:headEnd type="none" w="med" len="med"/>
            <a:tailEnd type="arrow" w="med" len="med"/>
          </a:ln>
          <a:effectLst/>
        </p:spPr>
      </p:cxnSp>
      <p:sp>
        <p:nvSpPr>
          <p:cNvPr id="5" name="Rectangle 4"/>
          <p:cNvSpPr/>
          <p:nvPr/>
        </p:nvSpPr>
        <p:spPr bwMode="auto">
          <a:xfrm>
            <a:off x="2000540" y="2133596"/>
            <a:ext cx="1981200" cy="304800"/>
          </a:xfrm>
          <a:prstGeom prst="rect">
            <a:avLst/>
          </a:prstGeom>
          <a:solidFill>
            <a:schemeClr val="tx1">
              <a:lumMod val="65000"/>
              <a:lumOff val="35000"/>
            </a:schemeClr>
          </a:solidFill>
          <a:ln w="381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cxnSp>
        <p:nvCxnSpPr>
          <p:cNvPr id="13" name="Straight Connector 12"/>
          <p:cNvCxnSpPr/>
          <p:nvPr/>
        </p:nvCxnSpPr>
        <p:spPr bwMode="auto">
          <a:xfrm rot="5400000" flipH="1" flipV="1">
            <a:off x="2847237" y="2437602"/>
            <a:ext cx="304800" cy="1588"/>
          </a:xfrm>
          <a:prstGeom prst="line">
            <a:avLst/>
          </a:prstGeom>
          <a:solidFill>
            <a:schemeClr val="accent1"/>
          </a:solidFill>
          <a:ln w="25400" cap="flat" cmpd="sng" algn="ctr">
            <a:solidFill>
              <a:srgbClr val="FF0000"/>
            </a:solidFill>
            <a:prstDash val="solid"/>
            <a:round/>
            <a:headEnd type="none" w="med" len="med"/>
            <a:tailEnd type="none" w="med" len="med"/>
          </a:ln>
          <a:effectLst/>
        </p:spPr>
      </p:cxnSp>
      <p:sp>
        <p:nvSpPr>
          <p:cNvPr id="14" name="TextBox 13"/>
          <p:cNvSpPr txBox="1"/>
          <p:nvPr/>
        </p:nvSpPr>
        <p:spPr>
          <a:xfrm>
            <a:off x="2533943" y="2590796"/>
            <a:ext cx="931388" cy="400110"/>
          </a:xfrm>
          <a:prstGeom prst="rect">
            <a:avLst/>
          </a:prstGeom>
          <a:noFill/>
          <a:ln>
            <a:solidFill>
              <a:srgbClr val="FF0000"/>
            </a:solidFill>
          </a:ln>
        </p:spPr>
        <p:txBody>
          <a:bodyPr wrap="none" rtlCol="0">
            <a:spAutoFit/>
          </a:bodyPr>
          <a:lstStyle/>
          <a:p>
            <a:r>
              <a:rPr lang="en-US" i="1" dirty="0" smtClean="0">
                <a:solidFill>
                  <a:srgbClr val="FF0000"/>
                </a:solidFill>
              </a:rPr>
              <a:t>STOP</a:t>
            </a:r>
            <a:endParaRPr lang="en-US" i="1" dirty="0">
              <a:solidFill>
                <a:srgbClr val="FF0000"/>
              </a:solidFill>
            </a:endParaRPr>
          </a:p>
        </p:txBody>
      </p:sp>
      <p:pic>
        <p:nvPicPr>
          <p:cNvPr id="17" name="Picture 16" descr="Protein_TF_PDB_1a8e.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76008" y="1600196"/>
            <a:ext cx="2173524" cy="1676400"/>
          </a:xfrm>
          <a:prstGeom prst="rect">
            <a:avLst/>
          </a:prstGeom>
        </p:spPr>
      </p:pic>
      <p:pic>
        <p:nvPicPr>
          <p:cNvPr id="21" name="Picture 20" descr="ppi2.tiff"/>
          <p:cNvPicPr>
            <a:picLocks noChangeAspect="1"/>
          </p:cNvPicPr>
          <p:nvPr/>
        </p:nvPicPr>
        <p:blipFill>
          <a:blip r:embed="rId4" cstate="print">
            <a:extLst>
              <a:ext uri="{28A0092B-C50C-407E-A947-70E740481C1C}">
                <a14:useLocalDpi xmlns:a14="http://schemas.microsoft.com/office/drawing/2010/main"/>
              </a:ext>
            </a:extLst>
          </a:blip>
          <a:srcRect l="5932" t="2295" r="46556" b="1675"/>
          <a:stretch>
            <a:fillRect/>
          </a:stretch>
        </p:blipFill>
        <p:spPr>
          <a:xfrm>
            <a:off x="1587237" y="3962400"/>
            <a:ext cx="2298963" cy="2512662"/>
          </a:xfrm>
          <a:prstGeom prst="rect">
            <a:avLst/>
          </a:prstGeom>
        </p:spPr>
      </p:pic>
      <p:pic>
        <p:nvPicPr>
          <p:cNvPr id="22" name="Picture 21" descr="Slide1.jp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4297188" y="3962400"/>
            <a:ext cx="1790344" cy="2590800"/>
          </a:xfrm>
          <a:prstGeom prst="rect">
            <a:avLst/>
          </a:prstGeom>
        </p:spPr>
      </p:pic>
      <p:sp>
        <p:nvSpPr>
          <p:cNvPr id="23" name="Explosion 2 22"/>
          <p:cNvSpPr/>
          <p:nvPr/>
        </p:nvSpPr>
        <p:spPr bwMode="auto">
          <a:xfrm>
            <a:off x="5477932" y="5562600"/>
            <a:ext cx="838200" cy="685800"/>
          </a:xfrm>
          <a:prstGeom prst="irregularSeal2">
            <a:avLst/>
          </a:prstGeom>
          <a:solidFill>
            <a:srgbClr val="FFFF00">
              <a:alpha val="49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pic>
        <p:nvPicPr>
          <p:cNvPr id="24" name="Picture 23" descr="750px-Tranilast.svg.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392332" y="4617720"/>
            <a:ext cx="1608668" cy="868680"/>
          </a:xfrm>
          <a:prstGeom prst="rect">
            <a:avLst/>
          </a:prstGeom>
        </p:spPr>
      </p:pic>
      <p:grpSp>
        <p:nvGrpSpPr>
          <p:cNvPr id="2" name="Group 37"/>
          <p:cNvGrpSpPr/>
          <p:nvPr/>
        </p:nvGrpSpPr>
        <p:grpSpPr>
          <a:xfrm>
            <a:off x="6303242" y="1600200"/>
            <a:ext cx="2459758" cy="868680"/>
            <a:chOff x="6303242" y="1600200"/>
            <a:chExt cx="2459758" cy="868680"/>
          </a:xfrm>
        </p:grpSpPr>
        <p:pic>
          <p:nvPicPr>
            <p:cNvPr id="20" name="Picture 19" descr="750px-Tranilast.svg.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154332" y="1600200"/>
              <a:ext cx="1608668" cy="868680"/>
            </a:xfrm>
            <a:prstGeom prst="rect">
              <a:avLst/>
            </a:prstGeom>
          </p:spPr>
        </p:pic>
        <p:cxnSp>
          <p:nvCxnSpPr>
            <p:cNvPr id="26" name="Straight Arrow Connector 25"/>
            <p:cNvCxnSpPr/>
            <p:nvPr/>
          </p:nvCxnSpPr>
          <p:spPr bwMode="auto">
            <a:xfrm rot="10364931">
              <a:off x="6303242" y="2274297"/>
              <a:ext cx="753759" cy="1588"/>
            </a:xfrm>
            <a:prstGeom prst="straightConnector1">
              <a:avLst/>
            </a:prstGeom>
            <a:solidFill>
              <a:schemeClr val="accent1"/>
            </a:solidFill>
            <a:ln w="50800" cap="flat" cmpd="sng" algn="ctr">
              <a:solidFill>
                <a:schemeClr val="tx1"/>
              </a:solidFill>
              <a:prstDash val="solid"/>
              <a:round/>
              <a:headEnd type="none" w="med" len="med"/>
              <a:tailEnd type="triangle" w="med" len="med"/>
            </a:ln>
            <a:effectLst/>
          </p:spPr>
        </p:cxnSp>
      </p:grpSp>
      <p:cxnSp>
        <p:nvCxnSpPr>
          <p:cNvPr id="29" name="Straight Connector 28"/>
          <p:cNvCxnSpPr/>
          <p:nvPr/>
        </p:nvCxnSpPr>
        <p:spPr bwMode="auto">
          <a:xfrm>
            <a:off x="990600" y="3656012"/>
            <a:ext cx="7315200" cy="1588"/>
          </a:xfrm>
          <a:prstGeom prst="line">
            <a:avLst/>
          </a:prstGeom>
          <a:solidFill>
            <a:schemeClr val="accent1"/>
          </a:solidFill>
          <a:ln w="22225" cap="flat" cmpd="sng" algn="ctr">
            <a:solidFill>
              <a:schemeClr val="bg1">
                <a:lumMod val="65000"/>
              </a:schemeClr>
            </a:solidFill>
            <a:prstDash val="dash"/>
            <a:round/>
            <a:headEnd type="none" w="med" len="med"/>
            <a:tailEnd type="none" w="med" len="med"/>
          </a:ln>
          <a:effectLst/>
        </p:spPr>
      </p:cxnSp>
      <p:sp>
        <p:nvSpPr>
          <p:cNvPr id="32" name="TextBox 31"/>
          <p:cNvSpPr txBox="1"/>
          <p:nvPr/>
        </p:nvSpPr>
        <p:spPr>
          <a:xfrm rot="16200000">
            <a:off x="-408052" y="1778168"/>
            <a:ext cx="2133599" cy="1015663"/>
          </a:xfrm>
          <a:prstGeom prst="rect">
            <a:avLst/>
          </a:prstGeom>
          <a:noFill/>
        </p:spPr>
        <p:txBody>
          <a:bodyPr wrap="square" rtlCol="0">
            <a:spAutoFit/>
          </a:bodyPr>
          <a:lstStyle/>
          <a:p>
            <a:pPr algn="ctr"/>
            <a:r>
              <a:rPr lang="en-US" i="1" dirty="0" smtClean="0"/>
              <a:t>one gene, </a:t>
            </a:r>
          </a:p>
          <a:p>
            <a:pPr algn="ctr"/>
            <a:r>
              <a:rPr lang="en-US" i="1" dirty="0" smtClean="0"/>
              <a:t>one target, biochemical HTS</a:t>
            </a:r>
            <a:endParaRPr lang="en-US" i="1" dirty="0"/>
          </a:p>
        </p:txBody>
      </p:sp>
      <p:sp>
        <p:nvSpPr>
          <p:cNvPr id="33" name="TextBox 32"/>
          <p:cNvSpPr txBox="1"/>
          <p:nvPr/>
        </p:nvSpPr>
        <p:spPr>
          <a:xfrm rot="16200000">
            <a:off x="-369954" y="4635669"/>
            <a:ext cx="2057401" cy="1015663"/>
          </a:xfrm>
          <a:prstGeom prst="rect">
            <a:avLst/>
          </a:prstGeom>
          <a:noFill/>
        </p:spPr>
        <p:txBody>
          <a:bodyPr wrap="square" rtlCol="0">
            <a:spAutoFit/>
          </a:bodyPr>
          <a:lstStyle/>
          <a:p>
            <a:pPr algn="ctr"/>
            <a:r>
              <a:rPr lang="en-US" i="1" dirty="0" smtClean="0"/>
              <a:t>multiple genes, </a:t>
            </a:r>
          </a:p>
          <a:p>
            <a:pPr algn="ctr"/>
            <a:r>
              <a:rPr lang="en-US" i="1" dirty="0" smtClean="0"/>
              <a:t>pathways, phenotypic HTS</a:t>
            </a:r>
            <a:endParaRPr lang="en-US" i="1" dirty="0"/>
          </a:p>
        </p:txBody>
      </p:sp>
      <p:sp>
        <p:nvSpPr>
          <p:cNvPr id="34" name="Rectangle 33"/>
          <p:cNvSpPr/>
          <p:nvPr/>
        </p:nvSpPr>
        <p:spPr bwMode="auto">
          <a:xfrm>
            <a:off x="152400" y="1143000"/>
            <a:ext cx="8839200" cy="2438400"/>
          </a:xfrm>
          <a:prstGeom prst="rect">
            <a:avLst/>
          </a:prstGeom>
          <a:solidFill>
            <a:srgbClr val="FFFF00">
              <a:alpha val="12000"/>
            </a:srgbClr>
          </a:solidFill>
          <a:ln w="9525" cap="flat" cmpd="sng" algn="ctr">
            <a:solidFill>
              <a:srgbClr val="A6A6A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grpSp>
        <p:nvGrpSpPr>
          <p:cNvPr id="3" name="Group 33"/>
          <p:cNvGrpSpPr/>
          <p:nvPr/>
        </p:nvGrpSpPr>
        <p:grpSpPr>
          <a:xfrm rot="21164931">
            <a:off x="5651313" y="5136345"/>
            <a:ext cx="753759" cy="380206"/>
            <a:chOff x="2667000" y="3963194"/>
            <a:chExt cx="1676400" cy="380206"/>
          </a:xfrm>
        </p:grpSpPr>
        <p:cxnSp>
          <p:nvCxnSpPr>
            <p:cNvPr id="36" name="Straight Arrow Connector 35"/>
            <p:cNvCxnSpPr/>
            <p:nvPr/>
          </p:nvCxnSpPr>
          <p:spPr bwMode="auto">
            <a:xfrm rot="10800000">
              <a:off x="2667000" y="4152503"/>
              <a:ext cx="1676400" cy="1588"/>
            </a:xfrm>
            <a:prstGeom prst="straightConnector1">
              <a:avLst/>
            </a:prstGeom>
            <a:solidFill>
              <a:schemeClr val="accent1"/>
            </a:solidFill>
            <a:ln w="50800" cap="flat" cmpd="sng" algn="ctr">
              <a:solidFill>
                <a:schemeClr val="tx1"/>
              </a:solidFill>
              <a:prstDash val="solid"/>
              <a:round/>
              <a:headEnd type="none" w="med" len="med"/>
              <a:tailEnd type="none" w="med" len="med"/>
            </a:ln>
            <a:effectLst/>
          </p:spPr>
        </p:cxnSp>
        <p:cxnSp>
          <p:nvCxnSpPr>
            <p:cNvPr id="37" name="Straight Connector 36"/>
            <p:cNvCxnSpPr/>
            <p:nvPr/>
          </p:nvCxnSpPr>
          <p:spPr bwMode="auto">
            <a:xfrm rot="5400000">
              <a:off x="2477294" y="4152900"/>
              <a:ext cx="380206" cy="794"/>
            </a:xfrm>
            <a:prstGeom prst="line">
              <a:avLst/>
            </a:prstGeom>
            <a:solidFill>
              <a:schemeClr val="accent1"/>
            </a:solidFill>
            <a:ln w="50800" cap="flat" cmpd="sng" algn="ctr">
              <a:solidFill>
                <a:schemeClr val="tx1"/>
              </a:solidFill>
              <a:prstDash val="solid"/>
              <a:round/>
              <a:headEnd type="none" w="med" len="med"/>
              <a:tailEnd type="none" w="med" len="med"/>
            </a:ln>
            <a:effectLst/>
          </p:spPr>
        </p:cxnSp>
      </p:gr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100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ppt_x</p:attrName>
                                        </p:attrNameLst>
                                      </p:cBhvr>
                                      <p:tavLst>
                                        <p:tav tm="0">
                                          <p:val>
                                            <p:strVal val="#ppt_x-.2"/>
                                          </p:val>
                                        </p:tav>
                                        <p:tav tm="100000">
                                          <p:val>
                                            <p:strVal val="#ppt_x"/>
                                          </p:val>
                                        </p:tav>
                                      </p:tavLst>
                                    </p:anim>
                                    <p:anim calcmode="lin" valueType="num">
                                      <p:cBhvr>
                                        <p:cTn id="8"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7"/>
                                        </p:tgtEl>
                                      </p:cBhvr>
                                    </p:animEffect>
                                  </p:childTnLst>
                                </p:cTn>
                              </p:par>
                              <p:par>
                                <p:cTn id="10" presetID="29" presetClass="entr" presetSubtype="0" fill="hold" nodeType="withEffect">
                                  <p:stCondLst>
                                    <p:cond delay="200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ppt_x</p:attrName>
                                        </p:attrNameLst>
                                      </p:cBhvr>
                                      <p:tavLst>
                                        <p:tav tm="0">
                                          <p:val>
                                            <p:strVal val="#ppt_x-.2"/>
                                          </p:val>
                                        </p:tav>
                                        <p:tav tm="100000">
                                          <p:val>
                                            <p:strVal val="#ppt_x"/>
                                          </p:val>
                                        </p:tav>
                                      </p:tavLst>
                                    </p:anim>
                                    <p:anim calcmode="lin" valueType="num">
                                      <p:cBhvr>
                                        <p:cTn id="13"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childTnLst>
                                </p:cTn>
                              </p:par>
                              <p:par>
                                <p:cTn id="20" presetID="10" presetClass="entr" presetSubtype="0" fill="hold" nodeType="withEffect">
                                  <p:stCondLst>
                                    <p:cond delay="100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childTnLst>
                                </p:cTn>
                              </p:par>
                              <p:par>
                                <p:cTn id="23" presetID="9" presetClass="entr" presetSubtype="0" fill="hold" grpId="0" nodeType="withEffect">
                                  <p:stCondLst>
                                    <p:cond delay="1000"/>
                                  </p:stCondLst>
                                  <p:childTnLst>
                                    <p:set>
                                      <p:cBhvr>
                                        <p:cTn id="24" dur="1" fill="hold">
                                          <p:stCondLst>
                                            <p:cond delay="0"/>
                                          </p:stCondLst>
                                        </p:cTn>
                                        <p:tgtEl>
                                          <p:spTgt spid="23"/>
                                        </p:tgtEl>
                                        <p:attrNameLst>
                                          <p:attrName>style.visibility</p:attrName>
                                        </p:attrNameLst>
                                      </p:cBhvr>
                                      <p:to>
                                        <p:strVal val="visible"/>
                                      </p:to>
                                    </p:set>
                                    <p:animEffect transition="in" filter="dissolve">
                                      <p:cBhvr>
                                        <p:cTn id="25" dur="500"/>
                                        <p:tgtEl>
                                          <p:spTgt spid="23"/>
                                        </p:tgtEl>
                                      </p:cBhvr>
                                    </p:animEffect>
                                  </p:childTnLst>
                                </p:cTn>
                              </p:par>
                              <p:par>
                                <p:cTn id="26" presetID="29" presetClass="entr" presetSubtype="0" fill="hold" nodeType="withEffect">
                                  <p:stCondLst>
                                    <p:cond delay="200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ppt_x</p:attrName>
                                        </p:attrNameLst>
                                      </p:cBhvr>
                                      <p:tavLst>
                                        <p:tav tm="0">
                                          <p:val>
                                            <p:strVal val="#ppt_x-.2"/>
                                          </p:val>
                                        </p:tav>
                                        <p:tav tm="100000">
                                          <p:val>
                                            <p:strVal val="#ppt_x"/>
                                          </p:val>
                                        </p:tav>
                                      </p:tavLst>
                                    </p:anim>
                                    <p:anim calcmode="lin" valueType="num">
                                      <p:cBhvr>
                                        <p:cTn id="29" dur="5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30" dur="500"/>
                                        <p:tgtEl>
                                          <p:spTgt spid="24"/>
                                        </p:tgtEl>
                                      </p:cBhvr>
                                    </p:animEffect>
                                  </p:childTnLst>
                                </p:cTn>
                              </p:par>
                              <p:par>
                                <p:cTn id="31" presetID="12" presetClass="entr" presetSubtype="8" fill="hold" nodeType="withEffect">
                                  <p:stCondLst>
                                    <p:cond delay="1000"/>
                                  </p:stCondLst>
                                  <p:childTnLst>
                                    <p:set>
                                      <p:cBhvr>
                                        <p:cTn id="32" dur="1" fill="hold">
                                          <p:stCondLst>
                                            <p:cond delay="0"/>
                                          </p:stCondLst>
                                        </p:cTn>
                                        <p:tgtEl>
                                          <p:spTgt spid="3"/>
                                        </p:tgtEl>
                                        <p:attrNameLst>
                                          <p:attrName>style.visibility</p:attrName>
                                        </p:attrNameLst>
                                      </p:cBhvr>
                                      <p:to>
                                        <p:strVal val="visible"/>
                                      </p:to>
                                    </p:set>
                                    <p:animEffect transition="in" filter="slide(fromLeft)">
                                      <p:cBhvr>
                                        <p:cTn id="33" dur="500"/>
                                        <p:tgtEl>
                                          <p:spTgt spid="3"/>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4"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Line 5"/>
          <p:cNvSpPr>
            <a:spLocks noChangeShapeType="1"/>
          </p:cNvSpPr>
          <p:nvPr/>
        </p:nvSpPr>
        <p:spPr bwMode="auto">
          <a:xfrm>
            <a:off x="457200" y="15240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3557" name="Rectangle 4"/>
          <p:cNvSpPr>
            <a:spLocks noGrp="1" noChangeArrowheads="1"/>
          </p:cNvSpPr>
          <p:nvPr>
            <p:ph type="title"/>
          </p:nvPr>
        </p:nvSpPr>
        <p:spPr>
          <a:xfrm>
            <a:off x="210194" y="228600"/>
            <a:ext cx="8763000" cy="1143000"/>
          </a:xfrm>
        </p:spPr>
        <p:txBody>
          <a:bodyPr/>
          <a:lstStyle/>
          <a:p>
            <a:pPr eaLnBrk="1" hangingPunct="1"/>
            <a:r>
              <a:rPr lang="en-US" dirty="0" smtClean="0">
                <a:latin typeface="Trebuchet MS" charset="0"/>
              </a:rPr>
              <a:t>Rare mutations in </a:t>
            </a:r>
            <a:r>
              <a:rPr lang="en-US" i="1" dirty="0" smtClean="0">
                <a:latin typeface="Trebuchet MS" charset="0"/>
              </a:rPr>
              <a:t>PCSK9</a:t>
            </a:r>
            <a:r>
              <a:rPr lang="en-US" dirty="0" smtClean="0">
                <a:latin typeface="Trebuchet MS" charset="0"/>
              </a:rPr>
              <a:t>: </a:t>
            </a:r>
            <a:br>
              <a:rPr lang="en-US" dirty="0" smtClean="0">
                <a:latin typeface="Trebuchet MS" charset="0"/>
              </a:rPr>
            </a:br>
            <a:r>
              <a:rPr lang="en-US" i="1" dirty="0" smtClean="0">
                <a:latin typeface="Trebuchet MS" charset="0"/>
              </a:rPr>
              <a:t>loss-of-</a:t>
            </a:r>
            <a:r>
              <a:rPr lang="en-US" i="1" dirty="0" err="1" smtClean="0">
                <a:latin typeface="Trebuchet MS" charset="0"/>
              </a:rPr>
              <a:t>fxn</a:t>
            </a:r>
            <a:r>
              <a:rPr lang="en-US" i="1" dirty="0" smtClean="0">
                <a:latin typeface="Trebuchet MS" charset="0"/>
              </a:rPr>
              <a:t>, protective for CAD</a:t>
            </a:r>
            <a:endParaRPr lang="en-US" i="1" dirty="0" smtClean="0">
              <a:latin typeface="Gill Sans" charset="0"/>
            </a:endParaRPr>
          </a:p>
        </p:txBody>
      </p:sp>
      <p:pic>
        <p:nvPicPr>
          <p:cNvPr id="7" name="Picture 6" descr="nejm.tiff"/>
          <p:cNvPicPr>
            <a:picLocks noChangeAspect="1"/>
          </p:cNvPicPr>
          <p:nvPr/>
        </p:nvPicPr>
        <p:blipFill>
          <a:blip r:embed="rId3"/>
          <a:stretch>
            <a:fillRect/>
          </a:stretch>
        </p:blipFill>
        <p:spPr>
          <a:xfrm>
            <a:off x="0" y="1735667"/>
            <a:ext cx="4800600" cy="1778000"/>
          </a:xfrm>
          <a:prstGeom prst="rect">
            <a:avLst/>
          </a:prstGeom>
        </p:spPr>
      </p:pic>
      <p:pic>
        <p:nvPicPr>
          <p:cNvPr id="8" name="Picture 7" descr="fig1.tiff"/>
          <p:cNvPicPr>
            <a:picLocks noChangeAspect="1"/>
          </p:cNvPicPr>
          <p:nvPr/>
        </p:nvPicPr>
        <p:blipFill>
          <a:blip r:embed="rId4"/>
          <a:stretch>
            <a:fillRect/>
          </a:stretch>
        </p:blipFill>
        <p:spPr>
          <a:xfrm>
            <a:off x="76200" y="3657600"/>
            <a:ext cx="2217125" cy="2971800"/>
          </a:xfrm>
          <a:prstGeom prst="rect">
            <a:avLst/>
          </a:prstGeom>
        </p:spPr>
      </p:pic>
      <p:pic>
        <p:nvPicPr>
          <p:cNvPr id="9" name="Picture 8" descr="cad.tiff"/>
          <p:cNvPicPr>
            <a:picLocks noChangeAspect="1"/>
          </p:cNvPicPr>
          <p:nvPr/>
        </p:nvPicPr>
        <p:blipFill>
          <a:blip r:embed="rId5"/>
          <a:stretch>
            <a:fillRect/>
          </a:stretch>
        </p:blipFill>
        <p:spPr>
          <a:xfrm>
            <a:off x="2248253" y="3695700"/>
            <a:ext cx="3009547" cy="2895600"/>
          </a:xfrm>
          <a:prstGeom prst="rect">
            <a:avLst/>
          </a:prstGeom>
        </p:spPr>
      </p:pic>
      <p:sp>
        <p:nvSpPr>
          <p:cNvPr id="12" name="TextBox 11"/>
          <p:cNvSpPr txBox="1"/>
          <p:nvPr/>
        </p:nvSpPr>
        <p:spPr>
          <a:xfrm>
            <a:off x="5257800" y="4004608"/>
            <a:ext cx="3657600" cy="1938992"/>
          </a:xfrm>
          <a:prstGeom prst="rect">
            <a:avLst/>
          </a:prstGeom>
          <a:solidFill>
            <a:schemeClr val="bg1">
              <a:lumMod val="95000"/>
            </a:schemeClr>
          </a:solidFill>
          <a:ln w="19050" cap="flat" cmpd="sng" algn="ctr">
            <a:solidFill>
              <a:schemeClr val="tx1"/>
            </a:solidFill>
            <a:prstDash val="solid"/>
            <a:round/>
            <a:headEnd type="none" w="med" len="med"/>
            <a:tailEnd type="none" w="med" len="med"/>
          </a:ln>
          <a:effectLst>
            <a:outerShdw blurRad="50800" dist="38100" dir="2700000">
              <a:srgbClr val="000000">
                <a:alpha val="43000"/>
              </a:srgbClr>
            </a:outerShdw>
          </a:effectLst>
        </p:spPr>
        <p:txBody>
          <a:bodyPr wrap="square" rtlCol="0">
            <a:spAutoFit/>
          </a:bodyPr>
          <a:lstStyle/>
          <a:p>
            <a:pPr marL="457200" indent="-457200">
              <a:buAutoNum type="arabicPeriod"/>
            </a:pPr>
            <a:r>
              <a:rPr lang="en-US" dirty="0" smtClean="0">
                <a:solidFill>
                  <a:srgbClr val="0000FF"/>
                </a:solidFill>
              </a:rPr>
              <a:t>Loss-of-function mutations alter PCSK9 secretion</a:t>
            </a:r>
          </a:p>
          <a:p>
            <a:pPr marL="457200" indent="-457200">
              <a:buAutoNum type="arabicPeriod"/>
            </a:pPr>
            <a:r>
              <a:rPr lang="en-US" dirty="0" smtClean="0">
                <a:solidFill>
                  <a:srgbClr val="0000FF"/>
                </a:solidFill>
              </a:rPr>
              <a:t>Lowers LDL cholesterol</a:t>
            </a:r>
          </a:p>
          <a:p>
            <a:pPr marL="457200" indent="-457200">
              <a:buAutoNum type="arabicPeriod"/>
            </a:pPr>
            <a:r>
              <a:rPr lang="en-US" dirty="0" smtClean="0">
                <a:solidFill>
                  <a:srgbClr val="0000FF"/>
                </a:solidFill>
              </a:rPr>
              <a:t>Protects against CAD</a:t>
            </a:r>
          </a:p>
          <a:p>
            <a:pPr marL="457200" indent="-457200">
              <a:buAutoNum type="arabicPeriod"/>
            </a:pPr>
            <a:r>
              <a:rPr lang="en-US" dirty="0" smtClean="0">
                <a:solidFill>
                  <a:srgbClr val="0000FF"/>
                </a:solidFill>
              </a:rPr>
              <a:t>No obvious “ADE” phenotypes</a:t>
            </a:r>
            <a:endParaRPr lang="en-US" dirty="0">
              <a:solidFill>
                <a:srgbClr val="0000FF"/>
              </a:solidFill>
            </a:endParaRPr>
          </a:p>
        </p:txBody>
      </p:sp>
      <p:sp>
        <p:nvSpPr>
          <p:cNvPr id="16" name="Oval 15"/>
          <p:cNvSpPr/>
          <p:nvPr/>
        </p:nvSpPr>
        <p:spPr bwMode="auto">
          <a:xfrm>
            <a:off x="1481665" y="5156199"/>
            <a:ext cx="457200" cy="457200"/>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bg1">
                    <a:lumMod val="95000"/>
                  </a:schemeClr>
                </a:solidFill>
                <a:effectLst/>
                <a:latin typeface="Arial" charset="0"/>
                <a:ea typeface="ＭＳ Ｐゴシック" charset="-128"/>
                <a:cs typeface="ＭＳ Ｐゴシック" charset="-128"/>
              </a:rPr>
              <a:t>2</a:t>
            </a:r>
            <a:endParaRPr kumimoji="0" lang="en-US" sz="2000" b="0" i="0" u="none" strike="noStrike" cap="none" normalizeH="0" baseline="0" dirty="0">
              <a:ln>
                <a:noFill/>
              </a:ln>
              <a:solidFill>
                <a:schemeClr val="bg1">
                  <a:lumMod val="95000"/>
                </a:schemeClr>
              </a:solidFill>
              <a:effectLst/>
              <a:latin typeface="Arial" charset="0"/>
              <a:ea typeface="ＭＳ Ｐゴシック" charset="-128"/>
              <a:cs typeface="ＭＳ Ｐゴシック" charset="-128"/>
            </a:endParaRPr>
          </a:p>
        </p:txBody>
      </p:sp>
      <p:sp>
        <p:nvSpPr>
          <p:cNvPr id="17" name="Oval 16"/>
          <p:cNvSpPr/>
          <p:nvPr/>
        </p:nvSpPr>
        <p:spPr bwMode="auto">
          <a:xfrm>
            <a:off x="4038600" y="4572000"/>
            <a:ext cx="457200" cy="457200"/>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dirty="0" smtClean="0">
                <a:solidFill>
                  <a:schemeClr val="bg1">
                    <a:lumMod val="95000"/>
                  </a:schemeClr>
                </a:solidFill>
              </a:rPr>
              <a:t>3</a:t>
            </a:r>
            <a:endParaRPr kumimoji="0" lang="en-US" sz="2000" b="0" i="0" u="none" strike="noStrike" cap="none" normalizeH="0" baseline="0" dirty="0">
              <a:ln>
                <a:noFill/>
              </a:ln>
              <a:solidFill>
                <a:schemeClr val="bg1">
                  <a:lumMod val="95000"/>
                </a:schemeClr>
              </a:solidFill>
              <a:effectLst/>
              <a:latin typeface="Arial" charset="0"/>
              <a:ea typeface="ＭＳ Ｐゴシック" charset="-128"/>
              <a:cs typeface="ＭＳ Ｐゴシック" charset="-128"/>
            </a:endParaRPr>
          </a:p>
        </p:txBody>
      </p:sp>
      <p:grpSp>
        <p:nvGrpSpPr>
          <p:cNvPr id="19" name="Group 18"/>
          <p:cNvGrpSpPr/>
          <p:nvPr/>
        </p:nvGrpSpPr>
        <p:grpSpPr>
          <a:xfrm>
            <a:off x="5486400" y="1764195"/>
            <a:ext cx="3124200" cy="1969605"/>
            <a:chOff x="5867400" y="1600200"/>
            <a:chExt cx="3124200" cy="1969605"/>
          </a:xfrm>
        </p:grpSpPr>
        <p:pic>
          <p:nvPicPr>
            <p:cNvPr id="18" name="Picture 17" descr="pcsk9.tiff"/>
            <p:cNvPicPr>
              <a:picLocks noChangeAspect="1"/>
            </p:cNvPicPr>
            <p:nvPr/>
          </p:nvPicPr>
          <p:blipFill>
            <a:blip r:embed="rId6" cstate="print">
              <a:extLst>
                <a:ext uri="{28A0092B-C50C-407E-A947-70E740481C1C}">
                  <a14:useLocalDpi xmlns:a14="http://schemas.microsoft.com/office/drawing/2010/main"/>
                </a:ext>
              </a:extLst>
            </a:blip>
            <a:srcRect l="1379" r="3448"/>
            <a:stretch>
              <a:fillRect/>
            </a:stretch>
          </p:blipFill>
          <p:spPr>
            <a:xfrm>
              <a:off x="5867400" y="1600200"/>
              <a:ext cx="3124200" cy="1969605"/>
            </a:xfrm>
            <a:prstGeom prst="rect">
              <a:avLst/>
            </a:prstGeom>
          </p:spPr>
        </p:pic>
        <p:sp>
          <p:nvSpPr>
            <p:cNvPr id="15" name="Oval 14"/>
            <p:cNvSpPr/>
            <p:nvPr/>
          </p:nvSpPr>
          <p:spPr bwMode="auto">
            <a:xfrm>
              <a:off x="5867400" y="1676400"/>
              <a:ext cx="457200" cy="457200"/>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bg1">
                      <a:lumMod val="95000"/>
                    </a:schemeClr>
                  </a:solidFill>
                  <a:effectLst/>
                  <a:latin typeface="Arial" charset="0"/>
                  <a:ea typeface="ＭＳ Ｐゴシック" charset="-128"/>
                  <a:cs typeface="ＭＳ Ｐゴシック" charset="-128"/>
                </a:rPr>
                <a:t>1</a:t>
              </a:r>
              <a:endParaRPr kumimoji="0" lang="en-US" sz="2000" b="0" i="0" u="none" strike="noStrike" cap="none" normalizeH="0" baseline="0" dirty="0">
                <a:ln>
                  <a:noFill/>
                </a:ln>
                <a:solidFill>
                  <a:schemeClr val="bg1">
                    <a:lumMod val="95000"/>
                  </a:schemeClr>
                </a:solidFill>
                <a:effectLst/>
                <a:latin typeface="Arial" charset="0"/>
                <a:ea typeface="ＭＳ Ｐゴシック" charset="-128"/>
                <a:cs typeface="ＭＳ Ｐゴシック" charset="-128"/>
              </a:endParaRPr>
            </a:p>
          </p:txBody>
        </p:sp>
      </p:gr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Line 5"/>
          <p:cNvSpPr>
            <a:spLocks noChangeShapeType="1"/>
          </p:cNvSpPr>
          <p:nvPr/>
        </p:nvSpPr>
        <p:spPr bwMode="auto">
          <a:xfrm>
            <a:off x="457200" y="15240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3557" name="Rectangle 4"/>
          <p:cNvSpPr>
            <a:spLocks noGrp="1" noChangeArrowheads="1"/>
          </p:cNvSpPr>
          <p:nvPr>
            <p:ph type="title"/>
          </p:nvPr>
        </p:nvSpPr>
        <p:spPr>
          <a:xfrm>
            <a:off x="210194" y="228600"/>
            <a:ext cx="8763000" cy="1143000"/>
          </a:xfrm>
        </p:spPr>
        <p:txBody>
          <a:bodyPr/>
          <a:lstStyle/>
          <a:p>
            <a:pPr eaLnBrk="1" hangingPunct="1"/>
            <a:r>
              <a:rPr lang="en-US" dirty="0" smtClean="0">
                <a:latin typeface="Trebuchet MS" charset="0"/>
              </a:rPr>
              <a:t>Rare mutations in </a:t>
            </a:r>
            <a:r>
              <a:rPr lang="en-US" i="1" dirty="0" smtClean="0">
                <a:latin typeface="Trebuchet MS" charset="0"/>
              </a:rPr>
              <a:t>PCSK9</a:t>
            </a:r>
            <a:r>
              <a:rPr lang="en-US" dirty="0" smtClean="0">
                <a:latin typeface="Trebuchet MS" charset="0"/>
              </a:rPr>
              <a:t>: </a:t>
            </a:r>
            <a:br>
              <a:rPr lang="en-US" dirty="0" smtClean="0">
                <a:latin typeface="Trebuchet MS" charset="0"/>
              </a:rPr>
            </a:br>
            <a:r>
              <a:rPr lang="en-US" i="1" dirty="0" smtClean="0">
                <a:latin typeface="Trebuchet MS" charset="0"/>
              </a:rPr>
              <a:t>no obvious “adverse events”</a:t>
            </a:r>
            <a:endParaRPr lang="en-US" i="1" dirty="0" smtClean="0">
              <a:latin typeface="Gill Sans" charset="0"/>
            </a:endParaRPr>
          </a:p>
        </p:txBody>
      </p:sp>
      <p:pic>
        <p:nvPicPr>
          <p:cNvPr id="7" name="Picture 6" descr="nejm.tiff"/>
          <p:cNvPicPr>
            <a:picLocks noChangeAspect="1"/>
          </p:cNvPicPr>
          <p:nvPr/>
        </p:nvPicPr>
        <p:blipFill>
          <a:blip r:embed="rId3"/>
          <a:stretch>
            <a:fillRect/>
          </a:stretch>
        </p:blipFill>
        <p:spPr>
          <a:xfrm>
            <a:off x="0" y="1735667"/>
            <a:ext cx="4800600" cy="1778000"/>
          </a:xfrm>
          <a:prstGeom prst="rect">
            <a:avLst/>
          </a:prstGeom>
        </p:spPr>
      </p:pic>
      <p:pic>
        <p:nvPicPr>
          <p:cNvPr id="8" name="Picture 7" descr="fig1.tiff"/>
          <p:cNvPicPr>
            <a:picLocks noChangeAspect="1"/>
          </p:cNvPicPr>
          <p:nvPr/>
        </p:nvPicPr>
        <p:blipFill>
          <a:blip r:embed="rId4"/>
          <a:stretch>
            <a:fillRect/>
          </a:stretch>
        </p:blipFill>
        <p:spPr>
          <a:xfrm>
            <a:off x="76200" y="3657600"/>
            <a:ext cx="2217125" cy="2971800"/>
          </a:xfrm>
          <a:prstGeom prst="rect">
            <a:avLst/>
          </a:prstGeom>
        </p:spPr>
      </p:pic>
      <p:pic>
        <p:nvPicPr>
          <p:cNvPr id="9" name="Picture 8" descr="cad.tiff"/>
          <p:cNvPicPr>
            <a:picLocks noChangeAspect="1"/>
          </p:cNvPicPr>
          <p:nvPr/>
        </p:nvPicPr>
        <p:blipFill>
          <a:blip r:embed="rId5"/>
          <a:stretch>
            <a:fillRect/>
          </a:stretch>
        </p:blipFill>
        <p:spPr>
          <a:xfrm>
            <a:off x="2248253" y="3695700"/>
            <a:ext cx="3009547" cy="2895600"/>
          </a:xfrm>
          <a:prstGeom prst="rect">
            <a:avLst/>
          </a:prstGeom>
        </p:spPr>
      </p:pic>
      <p:sp>
        <p:nvSpPr>
          <p:cNvPr id="12" name="TextBox 11"/>
          <p:cNvSpPr txBox="1"/>
          <p:nvPr/>
        </p:nvSpPr>
        <p:spPr>
          <a:xfrm>
            <a:off x="5257800" y="4690408"/>
            <a:ext cx="3657600" cy="1938992"/>
          </a:xfrm>
          <a:prstGeom prst="rect">
            <a:avLst/>
          </a:prstGeom>
          <a:solidFill>
            <a:schemeClr val="bg1">
              <a:lumMod val="95000"/>
            </a:schemeClr>
          </a:solidFill>
          <a:ln w="19050" cap="flat" cmpd="sng" algn="ctr">
            <a:solidFill>
              <a:schemeClr val="tx1"/>
            </a:solidFill>
            <a:prstDash val="solid"/>
            <a:round/>
            <a:headEnd type="none" w="med" len="med"/>
            <a:tailEnd type="none" w="med" len="med"/>
          </a:ln>
          <a:effectLst>
            <a:outerShdw blurRad="50800" dist="38100" dir="2700000">
              <a:srgbClr val="000000">
                <a:alpha val="43000"/>
              </a:srgbClr>
            </a:outerShdw>
          </a:effectLst>
        </p:spPr>
        <p:txBody>
          <a:bodyPr wrap="square" rtlCol="0">
            <a:spAutoFit/>
          </a:bodyPr>
          <a:lstStyle/>
          <a:p>
            <a:pPr marL="457200" indent="-457200">
              <a:buAutoNum type="arabicPeriod"/>
            </a:pPr>
            <a:r>
              <a:rPr lang="en-US" dirty="0" smtClean="0">
                <a:solidFill>
                  <a:srgbClr val="0000FF"/>
                </a:solidFill>
              </a:rPr>
              <a:t>Loss-of-function mutations alter PCSK9 secretion</a:t>
            </a:r>
          </a:p>
          <a:p>
            <a:pPr marL="457200" indent="-457200">
              <a:buAutoNum type="arabicPeriod"/>
            </a:pPr>
            <a:r>
              <a:rPr lang="en-US" dirty="0" smtClean="0">
                <a:solidFill>
                  <a:srgbClr val="0000FF"/>
                </a:solidFill>
              </a:rPr>
              <a:t>Lowers LDL cholesterol</a:t>
            </a:r>
          </a:p>
          <a:p>
            <a:pPr marL="457200" indent="-457200">
              <a:buAutoNum type="arabicPeriod"/>
            </a:pPr>
            <a:r>
              <a:rPr lang="en-US" dirty="0" smtClean="0">
                <a:solidFill>
                  <a:srgbClr val="0000FF"/>
                </a:solidFill>
              </a:rPr>
              <a:t>Protects against CAD</a:t>
            </a:r>
          </a:p>
          <a:p>
            <a:pPr marL="457200" indent="-457200">
              <a:buAutoNum type="arabicPeriod"/>
            </a:pPr>
            <a:r>
              <a:rPr lang="en-US" dirty="0" smtClean="0">
                <a:solidFill>
                  <a:srgbClr val="0000FF"/>
                </a:solidFill>
              </a:rPr>
              <a:t>No obvious “ADE” phenotypes</a:t>
            </a:r>
            <a:endParaRPr lang="en-US" dirty="0">
              <a:solidFill>
                <a:srgbClr val="0000FF"/>
              </a:solidFill>
            </a:endParaRPr>
          </a:p>
        </p:txBody>
      </p:sp>
      <p:sp>
        <p:nvSpPr>
          <p:cNvPr id="16" name="Oval 15"/>
          <p:cNvSpPr/>
          <p:nvPr/>
        </p:nvSpPr>
        <p:spPr bwMode="auto">
          <a:xfrm>
            <a:off x="1481665" y="5156199"/>
            <a:ext cx="457200" cy="457200"/>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bg1">
                    <a:lumMod val="95000"/>
                  </a:schemeClr>
                </a:solidFill>
                <a:effectLst/>
                <a:latin typeface="Arial" charset="0"/>
                <a:ea typeface="ＭＳ Ｐゴシック" charset="-128"/>
                <a:cs typeface="ＭＳ Ｐゴシック" charset="-128"/>
              </a:rPr>
              <a:t>2</a:t>
            </a:r>
            <a:endParaRPr kumimoji="0" lang="en-US" sz="2000" b="0" i="0" u="none" strike="noStrike" cap="none" normalizeH="0" baseline="0" dirty="0">
              <a:ln>
                <a:noFill/>
              </a:ln>
              <a:solidFill>
                <a:schemeClr val="bg1">
                  <a:lumMod val="95000"/>
                </a:schemeClr>
              </a:solidFill>
              <a:effectLst/>
              <a:latin typeface="Arial" charset="0"/>
              <a:ea typeface="ＭＳ Ｐゴシック" charset="-128"/>
              <a:cs typeface="ＭＳ Ｐゴシック" charset="-128"/>
            </a:endParaRPr>
          </a:p>
        </p:txBody>
      </p:sp>
      <p:sp>
        <p:nvSpPr>
          <p:cNvPr id="17" name="Oval 16"/>
          <p:cNvSpPr/>
          <p:nvPr/>
        </p:nvSpPr>
        <p:spPr bwMode="auto">
          <a:xfrm>
            <a:off x="4038600" y="4572000"/>
            <a:ext cx="457200" cy="457200"/>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dirty="0" smtClean="0">
                <a:solidFill>
                  <a:schemeClr val="bg1">
                    <a:lumMod val="95000"/>
                  </a:schemeClr>
                </a:solidFill>
              </a:rPr>
              <a:t>3</a:t>
            </a:r>
            <a:endParaRPr kumimoji="0" lang="en-US" sz="2000" b="0" i="0" u="none" strike="noStrike" cap="none" normalizeH="0" baseline="0" dirty="0">
              <a:ln>
                <a:noFill/>
              </a:ln>
              <a:solidFill>
                <a:schemeClr val="bg1">
                  <a:lumMod val="95000"/>
                </a:schemeClr>
              </a:solidFill>
              <a:effectLst/>
              <a:latin typeface="Arial" charset="0"/>
              <a:ea typeface="ＭＳ Ｐゴシック" charset="-128"/>
              <a:cs typeface="ＭＳ Ｐゴシック" charset="-128"/>
            </a:endParaRPr>
          </a:p>
        </p:txBody>
      </p:sp>
      <p:pic>
        <p:nvPicPr>
          <p:cNvPr id="13" name="Picture 12" descr="table.tiff"/>
          <p:cNvPicPr>
            <a:picLocks noChangeAspect="1"/>
          </p:cNvPicPr>
          <p:nvPr/>
        </p:nvPicPr>
        <p:blipFill>
          <a:blip r:embed="rId6"/>
          <a:stretch>
            <a:fillRect/>
          </a:stretch>
        </p:blipFill>
        <p:spPr>
          <a:xfrm>
            <a:off x="4648200" y="1600200"/>
            <a:ext cx="4447256" cy="2716612"/>
          </a:xfrm>
          <a:prstGeom prst="rect">
            <a:avLst/>
          </a:prstGeom>
          <a:effectLst>
            <a:outerShdw blurRad="50800" dist="127000" dir="7980000">
              <a:srgbClr val="000000">
                <a:alpha val="43000"/>
              </a:srgbClr>
            </a:outerShdw>
          </a:effectLst>
        </p:spPr>
      </p:pic>
      <p:sp>
        <p:nvSpPr>
          <p:cNvPr id="15" name="Oval 14"/>
          <p:cNvSpPr/>
          <p:nvPr/>
        </p:nvSpPr>
        <p:spPr bwMode="auto">
          <a:xfrm>
            <a:off x="4267200" y="1600200"/>
            <a:ext cx="457200" cy="457200"/>
          </a:xfrm>
          <a:prstGeom prst="ellipse">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bg1">
                    <a:lumMod val="95000"/>
                  </a:schemeClr>
                </a:solidFill>
                <a:effectLst/>
                <a:latin typeface="Arial" charset="0"/>
                <a:ea typeface="ＭＳ Ｐゴシック" charset="-128"/>
                <a:cs typeface="ＭＳ Ｐゴシック" charset="-128"/>
              </a:rPr>
              <a:t>4</a:t>
            </a:r>
            <a:endParaRPr kumimoji="0" lang="en-US" sz="2000" b="0" i="0" u="none" strike="noStrike" cap="none" normalizeH="0" baseline="0" dirty="0">
              <a:ln>
                <a:noFill/>
              </a:ln>
              <a:solidFill>
                <a:schemeClr val="bg1">
                  <a:lumMod val="95000"/>
                </a:schemeClr>
              </a:solidFill>
              <a:effectLst/>
              <a:latin typeface="Arial" charset="0"/>
              <a:ea typeface="ＭＳ Ｐゴシック" charset="-128"/>
              <a:cs typeface="ＭＳ Ｐゴシック" charset="-128"/>
            </a:endParaRP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Line 5"/>
          <p:cNvSpPr>
            <a:spLocks noChangeShapeType="1"/>
          </p:cNvSpPr>
          <p:nvPr/>
        </p:nvSpPr>
        <p:spPr bwMode="auto">
          <a:xfrm>
            <a:off x="457200" y="15240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3557" name="Rectangle 4"/>
          <p:cNvSpPr>
            <a:spLocks noGrp="1" noChangeArrowheads="1"/>
          </p:cNvSpPr>
          <p:nvPr>
            <p:ph type="title"/>
          </p:nvPr>
        </p:nvSpPr>
        <p:spPr>
          <a:xfrm>
            <a:off x="210194" y="228600"/>
            <a:ext cx="8763000" cy="1143000"/>
          </a:xfrm>
        </p:spPr>
        <p:txBody>
          <a:bodyPr/>
          <a:lstStyle/>
          <a:p>
            <a:pPr eaLnBrk="1" hangingPunct="1"/>
            <a:r>
              <a:rPr lang="en-US" dirty="0" smtClean="0">
                <a:latin typeface="Trebuchet MS" charset="0"/>
              </a:rPr>
              <a:t>Monoclonal antibodies to PCSK9: </a:t>
            </a:r>
            <a:r>
              <a:rPr lang="en-US" i="1" dirty="0" smtClean="0">
                <a:latin typeface="Trebuchet MS" charset="0"/>
              </a:rPr>
              <a:t>dramatically lower LDL levels</a:t>
            </a:r>
            <a:endParaRPr lang="en-US" i="1" dirty="0" smtClean="0">
              <a:latin typeface="Gill Sans" charset="0"/>
            </a:endParaRPr>
          </a:p>
        </p:txBody>
      </p:sp>
      <p:pic>
        <p:nvPicPr>
          <p:cNvPr id="7" name="Picture 6" descr="nejm.tiff"/>
          <p:cNvPicPr>
            <a:picLocks noChangeAspect="1"/>
          </p:cNvPicPr>
          <p:nvPr/>
        </p:nvPicPr>
        <p:blipFill>
          <a:blip r:embed="rId3"/>
          <a:stretch>
            <a:fillRect/>
          </a:stretch>
        </p:blipFill>
        <p:spPr>
          <a:xfrm>
            <a:off x="0" y="1735667"/>
            <a:ext cx="4800600" cy="1778000"/>
          </a:xfrm>
          <a:prstGeom prst="rect">
            <a:avLst/>
          </a:prstGeom>
        </p:spPr>
      </p:pic>
      <p:pic>
        <p:nvPicPr>
          <p:cNvPr id="8" name="Picture 7" descr="fig1.tiff"/>
          <p:cNvPicPr>
            <a:picLocks noChangeAspect="1"/>
          </p:cNvPicPr>
          <p:nvPr/>
        </p:nvPicPr>
        <p:blipFill>
          <a:blip r:embed="rId4"/>
          <a:stretch>
            <a:fillRect/>
          </a:stretch>
        </p:blipFill>
        <p:spPr>
          <a:xfrm>
            <a:off x="76200" y="3657600"/>
            <a:ext cx="2217125" cy="2971800"/>
          </a:xfrm>
          <a:prstGeom prst="rect">
            <a:avLst/>
          </a:prstGeom>
        </p:spPr>
      </p:pic>
      <p:pic>
        <p:nvPicPr>
          <p:cNvPr id="9" name="Picture 8" descr="cad.tiff"/>
          <p:cNvPicPr>
            <a:picLocks noChangeAspect="1"/>
          </p:cNvPicPr>
          <p:nvPr/>
        </p:nvPicPr>
        <p:blipFill>
          <a:blip r:embed="rId5"/>
          <a:stretch>
            <a:fillRect/>
          </a:stretch>
        </p:blipFill>
        <p:spPr>
          <a:xfrm>
            <a:off x="2248253" y="3695700"/>
            <a:ext cx="3009547" cy="2895600"/>
          </a:xfrm>
          <a:prstGeom prst="rect">
            <a:avLst/>
          </a:prstGeom>
        </p:spPr>
      </p:pic>
      <p:pic>
        <p:nvPicPr>
          <p:cNvPr id="14" name="Picture 13" descr="pcsk.tiff"/>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724400" y="2438400"/>
            <a:ext cx="4327318" cy="2695280"/>
          </a:xfrm>
          <a:prstGeom prst="rect">
            <a:avLst/>
          </a:prstGeom>
          <a:effectLst>
            <a:outerShdw blurRad="50800" dist="88900" dir="2700000">
              <a:srgbClr val="000000">
                <a:alpha val="43000"/>
              </a:srgbClr>
            </a:outerShdw>
          </a:effectLst>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bwMode="auto">
          <a:xfrm>
            <a:off x="304800" y="76200"/>
            <a:ext cx="8534400" cy="1143000"/>
          </a:xfrm>
          <a:prstGeom prst="rect">
            <a:avLst/>
          </a:prstGeom>
          <a:noFill/>
          <a:ln w="9525">
            <a:noFill/>
            <a:miter lim="800000"/>
            <a:headEnd/>
            <a:tailEnd/>
          </a:ln>
        </p:spPr>
        <p:txBody>
          <a:bodyPr anchor="ctr">
            <a:prstTxWarp prst="textNoShape">
              <a:avLst/>
            </a:prstTxWarp>
          </a:bodyPr>
          <a:lstStyle/>
          <a:p>
            <a:pPr algn="ctr"/>
            <a:r>
              <a:rPr lang="en-US" sz="4400" dirty="0" smtClean="0">
                <a:solidFill>
                  <a:schemeClr val="tx2"/>
                </a:solidFill>
                <a:latin typeface="Trebuchet MS" charset="0"/>
                <a:ea typeface="Trebuchet MS" charset="0"/>
                <a:cs typeface="Trebuchet MS" charset="0"/>
              </a:rPr>
              <a:t>Inhibitors of pathway treat RA</a:t>
            </a:r>
            <a:endParaRPr lang="en-US" sz="4400" i="1" dirty="0">
              <a:solidFill>
                <a:schemeClr val="tx2"/>
              </a:solidFill>
              <a:latin typeface="Trebuchet MS" charset="0"/>
              <a:ea typeface="Trebuchet MS" charset="0"/>
              <a:cs typeface="Trebuchet MS" charset="0"/>
            </a:endParaRPr>
          </a:p>
        </p:txBody>
      </p:sp>
      <p:sp>
        <p:nvSpPr>
          <p:cNvPr id="51" name="Line 31"/>
          <p:cNvSpPr>
            <a:spLocks noChangeShapeType="1"/>
          </p:cNvSpPr>
          <p:nvPr/>
        </p:nvSpPr>
        <p:spPr bwMode="auto">
          <a:xfrm>
            <a:off x="457200" y="10668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pic>
        <p:nvPicPr>
          <p:cNvPr id="7" name="Picture 6" descr="Slide2.jp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110868" y="1096566"/>
            <a:ext cx="4943128" cy="5598623"/>
          </a:xfrm>
          <a:prstGeom prst="rect">
            <a:avLst/>
          </a:prstGeom>
        </p:spPr>
      </p:pic>
      <p:sp>
        <p:nvSpPr>
          <p:cNvPr id="6" name="TextBox 5"/>
          <p:cNvSpPr txBox="1"/>
          <p:nvPr/>
        </p:nvSpPr>
        <p:spPr>
          <a:xfrm>
            <a:off x="3200400" y="1752600"/>
            <a:ext cx="3889296" cy="1477328"/>
          </a:xfrm>
          <a:prstGeom prst="rect">
            <a:avLst/>
          </a:prstGeom>
          <a:solidFill>
            <a:schemeClr val="bg1">
              <a:lumMod val="95000"/>
            </a:schemeClr>
          </a:solidFill>
          <a:ln>
            <a:solidFill>
              <a:schemeClr val="tx1">
                <a:lumMod val="65000"/>
                <a:lumOff val="35000"/>
              </a:schemeClr>
            </a:solidFill>
          </a:ln>
          <a:effectLst>
            <a:outerShdw blurRad="50800" dist="38100" dir="2700000">
              <a:srgbClr val="000000">
                <a:alpha val="43000"/>
              </a:srgbClr>
            </a:outerShdw>
          </a:effectLst>
        </p:spPr>
        <p:txBody>
          <a:bodyPr wrap="square" rtlCol="0" anchor="ctr">
            <a:spAutoFit/>
          </a:bodyPr>
          <a:lstStyle/>
          <a:p>
            <a:r>
              <a:rPr lang="en-US" sz="1800" b="1" i="1" u="sng" dirty="0" smtClean="0">
                <a:solidFill>
                  <a:srgbClr val="376092"/>
                </a:solidFill>
              </a:rPr>
              <a:t>IL6R </a:t>
            </a:r>
            <a:r>
              <a:rPr lang="en-US" sz="1800" b="1" u="sng" dirty="0" smtClean="0">
                <a:solidFill>
                  <a:srgbClr val="376092"/>
                </a:solidFill>
              </a:rPr>
              <a:t>genetics</a:t>
            </a:r>
          </a:p>
          <a:p>
            <a:r>
              <a:rPr lang="en-US" sz="1800" dirty="0" smtClean="0">
                <a:solidFill>
                  <a:srgbClr val="376092"/>
                </a:solidFill>
              </a:rPr>
              <a:t>1. more soluble IL6R</a:t>
            </a:r>
          </a:p>
          <a:p>
            <a:r>
              <a:rPr lang="en-US" sz="1800" dirty="0" smtClean="0">
                <a:solidFill>
                  <a:srgbClr val="376092"/>
                </a:solidFill>
              </a:rPr>
              <a:t>2. ( </a:t>
            </a:r>
            <a:r>
              <a:rPr lang="en-US" sz="1800" i="1" dirty="0" smtClean="0">
                <a:solidFill>
                  <a:srgbClr val="376092"/>
                </a:solidFill>
              </a:rPr>
              <a:t>reduced IL6 signaling</a:t>
            </a:r>
            <a:r>
              <a:rPr lang="en-US" sz="1800" dirty="0" smtClean="0">
                <a:solidFill>
                  <a:srgbClr val="376092"/>
                </a:solidFill>
              </a:rPr>
              <a:t> )</a:t>
            </a:r>
          </a:p>
          <a:p>
            <a:r>
              <a:rPr lang="en-US" sz="1800" dirty="0" smtClean="0">
                <a:solidFill>
                  <a:srgbClr val="376092"/>
                </a:solidFill>
              </a:rPr>
              <a:t>3. reduced inflammation (less CRP)</a:t>
            </a:r>
          </a:p>
          <a:p>
            <a:r>
              <a:rPr lang="en-US" sz="1800" dirty="0" smtClean="0">
                <a:solidFill>
                  <a:srgbClr val="376092"/>
                </a:solidFill>
              </a:rPr>
              <a:t>4. </a:t>
            </a:r>
            <a:r>
              <a:rPr lang="en-US" sz="1800" i="1" dirty="0" smtClean="0">
                <a:solidFill>
                  <a:srgbClr val="376092"/>
                </a:solidFill>
              </a:rPr>
              <a:t>protection </a:t>
            </a:r>
            <a:r>
              <a:rPr lang="en-US" sz="1800" dirty="0" smtClean="0">
                <a:solidFill>
                  <a:srgbClr val="376092"/>
                </a:solidFill>
              </a:rPr>
              <a:t>against RA (and CAD!)</a:t>
            </a:r>
          </a:p>
        </p:txBody>
      </p:sp>
      <p:sp>
        <p:nvSpPr>
          <p:cNvPr id="8" name="TextBox 7"/>
          <p:cNvSpPr txBox="1"/>
          <p:nvPr/>
        </p:nvSpPr>
        <p:spPr>
          <a:xfrm>
            <a:off x="3810000" y="3505200"/>
            <a:ext cx="3886200" cy="1477328"/>
          </a:xfrm>
          <a:prstGeom prst="rect">
            <a:avLst/>
          </a:prstGeom>
          <a:solidFill>
            <a:schemeClr val="bg1">
              <a:lumMod val="95000"/>
            </a:schemeClr>
          </a:solidFill>
          <a:ln>
            <a:solidFill>
              <a:schemeClr val="tx1">
                <a:lumMod val="65000"/>
                <a:lumOff val="35000"/>
              </a:schemeClr>
            </a:solidFill>
          </a:ln>
          <a:effectLst>
            <a:outerShdw blurRad="50800" dist="38100" dir="2700000">
              <a:srgbClr val="000000">
                <a:alpha val="43000"/>
              </a:srgbClr>
            </a:outerShdw>
          </a:effectLst>
        </p:spPr>
        <p:txBody>
          <a:bodyPr wrap="square" rtlCol="0" anchor="ctr">
            <a:spAutoFit/>
          </a:bodyPr>
          <a:lstStyle/>
          <a:p>
            <a:r>
              <a:rPr lang="en-US" sz="1800" b="1" i="1" u="sng" dirty="0" smtClean="0">
                <a:solidFill>
                  <a:srgbClr val="376092"/>
                </a:solidFill>
              </a:rPr>
              <a:t>TYK2 </a:t>
            </a:r>
            <a:r>
              <a:rPr lang="en-US" sz="1800" b="1" u="sng" dirty="0" smtClean="0">
                <a:solidFill>
                  <a:srgbClr val="376092"/>
                </a:solidFill>
              </a:rPr>
              <a:t>genetics</a:t>
            </a:r>
          </a:p>
          <a:p>
            <a:r>
              <a:rPr lang="en-US" sz="1800" dirty="0" smtClean="0">
                <a:solidFill>
                  <a:srgbClr val="376092"/>
                </a:solidFill>
              </a:rPr>
              <a:t>1. reduced TYK2 </a:t>
            </a:r>
            <a:r>
              <a:rPr lang="en-US" sz="1800" dirty="0" err="1" smtClean="0">
                <a:solidFill>
                  <a:srgbClr val="376092"/>
                </a:solidFill>
              </a:rPr>
              <a:t>phosphorylation</a:t>
            </a:r>
            <a:endParaRPr lang="en-US" sz="1800" dirty="0" smtClean="0">
              <a:solidFill>
                <a:srgbClr val="376092"/>
              </a:solidFill>
            </a:endParaRPr>
          </a:p>
          <a:p>
            <a:r>
              <a:rPr lang="en-US" sz="1800" dirty="0" smtClean="0">
                <a:solidFill>
                  <a:srgbClr val="376092"/>
                </a:solidFill>
              </a:rPr>
              <a:t>2. reduced expression TYK2 genes</a:t>
            </a:r>
          </a:p>
          <a:p>
            <a:r>
              <a:rPr lang="en-US" sz="1800" dirty="0" smtClean="0">
                <a:solidFill>
                  <a:srgbClr val="376092"/>
                </a:solidFill>
              </a:rPr>
              <a:t>3. reduced IL6 signaling</a:t>
            </a:r>
          </a:p>
          <a:p>
            <a:r>
              <a:rPr lang="en-US" sz="1800" dirty="0" smtClean="0">
                <a:solidFill>
                  <a:srgbClr val="376092"/>
                </a:solidFill>
              </a:rPr>
              <a:t>4. </a:t>
            </a:r>
            <a:r>
              <a:rPr lang="en-US" sz="1800" i="1" dirty="0" smtClean="0">
                <a:solidFill>
                  <a:srgbClr val="376092"/>
                </a:solidFill>
              </a:rPr>
              <a:t>protection</a:t>
            </a:r>
            <a:r>
              <a:rPr lang="en-US" sz="1800" dirty="0" smtClean="0">
                <a:solidFill>
                  <a:srgbClr val="376092"/>
                </a:solidFill>
              </a:rPr>
              <a:t> against RA</a:t>
            </a:r>
          </a:p>
        </p:txBody>
      </p:sp>
      <p:sp>
        <p:nvSpPr>
          <p:cNvPr id="9" name="TextBox 8"/>
          <p:cNvSpPr txBox="1"/>
          <p:nvPr/>
        </p:nvSpPr>
        <p:spPr>
          <a:xfrm>
            <a:off x="4572000" y="5257800"/>
            <a:ext cx="3962400" cy="1200328"/>
          </a:xfrm>
          <a:prstGeom prst="rect">
            <a:avLst/>
          </a:prstGeom>
          <a:solidFill>
            <a:srgbClr val="FFFF66">
              <a:alpha val="57000"/>
            </a:srgbClr>
          </a:solidFill>
          <a:ln>
            <a:solidFill>
              <a:srgbClr val="262673"/>
            </a:solidFill>
          </a:ln>
          <a:effectLst/>
        </p:spPr>
        <p:txBody>
          <a:bodyPr wrap="square" rtlCol="0">
            <a:spAutoFit/>
          </a:bodyPr>
          <a:lstStyle/>
          <a:p>
            <a:r>
              <a:rPr lang="en-US" sz="2400" dirty="0" smtClean="0">
                <a:latin typeface="Calibri"/>
                <a:cs typeface="Calibri"/>
              </a:rPr>
              <a:t>A compelling </a:t>
            </a:r>
            <a:r>
              <a:rPr lang="en-US" sz="2400" i="1" dirty="0" smtClean="0">
                <a:latin typeface="Calibri"/>
                <a:cs typeface="Calibri"/>
              </a:rPr>
              <a:t>retrospective </a:t>
            </a:r>
            <a:r>
              <a:rPr lang="en-US" sz="2400" dirty="0" smtClean="0">
                <a:latin typeface="Calibri"/>
                <a:cs typeface="Calibri"/>
              </a:rPr>
              <a:t>example of genetics pointing to important drug targets</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par>
                                <p:cTn id="10" presetID="55" presetClass="entr" presetSubtype="0" fill="hold" grpId="0" nodeType="withEffect">
                                  <p:stCondLst>
                                    <p:cond delay="200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strVal val="#ppt_w*0.70"/>
                                          </p:val>
                                        </p:tav>
                                        <p:tav tm="100000">
                                          <p:val>
                                            <p:strVal val="#ppt_w"/>
                                          </p:val>
                                        </p:tav>
                                      </p:tavLst>
                                    </p:anim>
                                    <p:anim calcmode="lin" valueType="num">
                                      <p:cBhvr>
                                        <p:cTn id="13" dur="1000" fill="hold"/>
                                        <p:tgtEl>
                                          <p:spTgt spid="8"/>
                                        </p:tgtEl>
                                        <p:attrNameLst>
                                          <p:attrName>ppt_h</p:attrName>
                                        </p:attrNameLst>
                                      </p:cBhvr>
                                      <p:tavLst>
                                        <p:tav tm="0">
                                          <p:val>
                                            <p:strVal val="#ppt_h"/>
                                          </p:val>
                                        </p:tav>
                                        <p:tav tm="100000">
                                          <p:val>
                                            <p:strVal val="#ppt_h"/>
                                          </p:val>
                                        </p:tav>
                                      </p:tavLst>
                                    </p:anim>
                                    <p:animEffect transition="in" filter="fade">
                                      <p:cBhvr>
                                        <p:cTn id="14" dur="1000"/>
                                        <p:tgtEl>
                                          <p:spTgt spid="8"/>
                                        </p:tgtEl>
                                      </p:cBhvr>
                                    </p:animEffect>
                                  </p:childTnLst>
                                </p:cTn>
                              </p:par>
                              <p:par>
                                <p:cTn id="15" presetID="22" presetClass="entr" presetSubtype="1" fill="hold" grpId="0" nodeType="withEffect">
                                  <p:stCondLst>
                                    <p:cond delay="300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Line 5"/>
          <p:cNvSpPr>
            <a:spLocks noChangeShapeType="1"/>
          </p:cNvSpPr>
          <p:nvPr/>
        </p:nvSpPr>
        <p:spPr bwMode="auto">
          <a:xfrm>
            <a:off x="457200" y="10668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3557" name="Rectangle 4"/>
          <p:cNvSpPr>
            <a:spLocks noGrp="1" noChangeArrowheads="1"/>
          </p:cNvSpPr>
          <p:nvPr>
            <p:ph type="title"/>
          </p:nvPr>
        </p:nvSpPr>
        <p:spPr>
          <a:xfrm>
            <a:off x="381000" y="0"/>
            <a:ext cx="8458200" cy="1143000"/>
          </a:xfrm>
        </p:spPr>
        <p:txBody>
          <a:bodyPr/>
          <a:lstStyle/>
          <a:p>
            <a:pPr eaLnBrk="1" hangingPunct="1"/>
            <a:r>
              <a:rPr lang="en-US" dirty="0" smtClean="0">
                <a:latin typeface="Arial"/>
                <a:cs typeface="Arial"/>
              </a:rPr>
              <a:t>From </a:t>
            </a:r>
            <a:r>
              <a:rPr lang="en-US" dirty="0" err="1" smtClean="0">
                <a:latin typeface="Arial"/>
                <a:cs typeface="Arial"/>
              </a:rPr>
              <a:t>allele(s</a:t>
            </a:r>
            <a:r>
              <a:rPr lang="en-US" dirty="0" smtClean="0">
                <a:latin typeface="Arial"/>
                <a:cs typeface="Arial"/>
              </a:rPr>
              <a:t>) to drug screen</a:t>
            </a:r>
          </a:p>
        </p:txBody>
      </p:sp>
      <p:sp>
        <p:nvSpPr>
          <p:cNvPr id="23556" name="Content Placeholder 6"/>
          <p:cNvSpPr>
            <a:spLocks noGrp="1"/>
          </p:cNvSpPr>
          <p:nvPr>
            <p:ph idx="1"/>
          </p:nvPr>
        </p:nvSpPr>
        <p:spPr>
          <a:xfrm>
            <a:off x="457200" y="1143000"/>
            <a:ext cx="8229600" cy="4114800"/>
          </a:xfrm>
        </p:spPr>
        <p:txBody>
          <a:bodyPr/>
          <a:lstStyle/>
          <a:p>
            <a:pPr marL="914400" lvl="1" indent="-514350">
              <a:buNone/>
            </a:pPr>
            <a:endParaRPr lang="en-US" dirty="0" smtClean="0">
              <a:latin typeface="Arial"/>
              <a:ea typeface="Trebuchet MS" charset="0"/>
              <a:cs typeface="Arial"/>
            </a:endParaRPr>
          </a:p>
          <a:p>
            <a:pPr marL="914400" lvl="1" indent="-514350">
              <a:buNone/>
            </a:pPr>
            <a:endParaRPr lang="en-US" dirty="0" smtClean="0">
              <a:latin typeface="Arial"/>
              <a:ea typeface="Trebuchet MS" charset="0"/>
              <a:cs typeface="Arial"/>
            </a:endParaRPr>
          </a:p>
          <a:p>
            <a:pPr marL="914400" lvl="1" indent="-514350">
              <a:buNone/>
            </a:pPr>
            <a:endParaRPr lang="en-US" dirty="0" smtClean="0">
              <a:latin typeface="Arial"/>
              <a:ea typeface="Trebuchet MS" charset="0"/>
              <a:cs typeface="Arial"/>
            </a:endParaRPr>
          </a:p>
          <a:p>
            <a:pPr marL="914400" lvl="1" indent="-514350">
              <a:buNone/>
            </a:pPr>
            <a:endParaRPr lang="en-US" dirty="0" smtClean="0">
              <a:latin typeface="Arial"/>
              <a:ea typeface="Trebuchet MS" charset="0"/>
              <a:cs typeface="Arial"/>
            </a:endParaRPr>
          </a:p>
          <a:p>
            <a:pPr marL="914400" lvl="1" indent="-514350">
              <a:buNone/>
            </a:pPr>
            <a:endParaRPr lang="en-US" dirty="0" smtClean="0">
              <a:latin typeface="Arial"/>
              <a:ea typeface="Trebuchet MS" charset="0"/>
              <a:cs typeface="Arial"/>
            </a:endParaRPr>
          </a:p>
          <a:p>
            <a:pPr marL="914400" lvl="1" indent="-514350">
              <a:buNone/>
            </a:pPr>
            <a:endParaRPr lang="en-US" dirty="0" smtClean="0">
              <a:latin typeface="Arial"/>
              <a:ea typeface="Trebuchet MS" charset="0"/>
              <a:cs typeface="Arial"/>
            </a:endParaRPr>
          </a:p>
          <a:p>
            <a:pPr marL="914400" lvl="1" indent="-514350">
              <a:buNone/>
            </a:pPr>
            <a:endParaRPr lang="en-US" dirty="0" smtClean="0">
              <a:latin typeface="Arial"/>
              <a:ea typeface="Trebuchet MS" charset="0"/>
              <a:cs typeface="Arial"/>
            </a:endParaRPr>
          </a:p>
          <a:p>
            <a:pPr marL="514350" indent="-514350">
              <a:buNone/>
            </a:pPr>
            <a:endParaRPr lang="en-US" dirty="0" smtClean="0">
              <a:latin typeface="Trebuchet MS" charset="0"/>
              <a:ea typeface="Trebuchet MS" charset="0"/>
              <a:cs typeface="Trebuchet MS" charset="0"/>
            </a:endParaRPr>
          </a:p>
          <a:p>
            <a:pPr marL="514350" indent="-514350">
              <a:buFont typeface="+mj-lt"/>
              <a:buAutoNum type="arabicPeriod"/>
            </a:pPr>
            <a:endParaRPr lang="en-US" dirty="0" smtClean="0">
              <a:latin typeface="Trebuchet MS" charset="0"/>
              <a:ea typeface="Trebuchet MS" charset="0"/>
              <a:cs typeface="Trebuchet MS" charset="0"/>
            </a:endParaRPr>
          </a:p>
        </p:txBody>
      </p:sp>
      <p:cxnSp>
        <p:nvCxnSpPr>
          <p:cNvPr id="7" name="Straight Connector 6"/>
          <p:cNvCxnSpPr/>
          <p:nvPr/>
        </p:nvCxnSpPr>
        <p:spPr bwMode="auto">
          <a:xfrm>
            <a:off x="1551808" y="2287584"/>
            <a:ext cx="2971800" cy="1588"/>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9" name="Straight Connector 8"/>
          <p:cNvCxnSpPr/>
          <p:nvPr/>
        </p:nvCxnSpPr>
        <p:spPr bwMode="auto">
          <a:xfrm rot="5400000" flipH="1" flipV="1">
            <a:off x="1848934" y="1998128"/>
            <a:ext cx="304800" cy="1588"/>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11" name="Straight Arrow Connector 10"/>
          <p:cNvCxnSpPr/>
          <p:nvPr/>
        </p:nvCxnSpPr>
        <p:spPr bwMode="auto">
          <a:xfrm>
            <a:off x="1997365" y="1865835"/>
            <a:ext cx="457200" cy="1588"/>
          </a:xfrm>
          <a:prstGeom prst="straightConnector1">
            <a:avLst/>
          </a:prstGeom>
          <a:solidFill>
            <a:schemeClr val="accent1"/>
          </a:solidFill>
          <a:ln w="38100" cap="flat" cmpd="sng" algn="ctr">
            <a:solidFill>
              <a:schemeClr val="tx1"/>
            </a:solidFill>
            <a:prstDash val="solid"/>
            <a:round/>
            <a:headEnd type="none" w="med" len="med"/>
            <a:tailEnd type="arrow" w="med" len="med"/>
          </a:ln>
          <a:effectLst/>
        </p:spPr>
      </p:cxnSp>
      <p:sp>
        <p:nvSpPr>
          <p:cNvPr id="5" name="Rectangle 4"/>
          <p:cNvSpPr/>
          <p:nvPr/>
        </p:nvSpPr>
        <p:spPr bwMode="auto">
          <a:xfrm>
            <a:off x="2000540" y="2133596"/>
            <a:ext cx="1981200" cy="304800"/>
          </a:xfrm>
          <a:prstGeom prst="rect">
            <a:avLst/>
          </a:prstGeom>
          <a:solidFill>
            <a:schemeClr val="tx1">
              <a:lumMod val="65000"/>
              <a:lumOff val="35000"/>
            </a:schemeClr>
          </a:solidFill>
          <a:ln w="381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cxnSp>
        <p:nvCxnSpPr>
          <p:cNvPr id="13" name="Straight Connector 12"/>
          <p:cNvCxnSpPr/>
          <p:nvPr/>
        </p:nvCxnSpPr>
        <p:spPr bwMode="auto">
          <a:xfrm rot="5400000" flipH="1" flipV="1">
            <a:off x="2847237" y="2437602"/>
            <a:ext cx="304800" cy="1588"/>
          </a:xfrm>
          <a:prstGeom prst="line">
            <a:avLst/>
          </a:prstGeom>
          <a:solidFill>
            <a:schemeClr val="accent1"/>
          </a:solidFill>
          <a:ln w="25400" cap="flat" cmpd="sng" algn="ctr">
            <a:solidFill>
              <a:srgbClr val="FF0000"/>
            </a:solidFill>
            <a:prstDash val="solid"/>
            <a:round/>
            <a:headEnd type="none" w="med" len="med"/>
            <a:tailEnd type="none" w="med" len="med"/>
          </a:ln>
          <a:effectLst/>
        </p:spPr>
      </p:cxnSp>
      <p:sp>
        <p:nvSpPr>
          <p:cNvPr id="14" name="TextBox 13"/>
          <p:cNvSpPr txBox="1"/>
          <p:nvPr/>
        </p:nvSpPr>
        <p:spPr>
          <a:xfrm>
            <a:off x="2533943" y="2590796"/>
            <a:ext cx="931388" cy="400110"/>
          </a:xfrm>
          <a:prstGeom prst="rect">
            <a:avLst/>
          </a:prstGeom>
          <a:noFill/>
          <a:ln>
            <a:solidFill>
              <a:srgbClr val="FF0000"/>
            </a:solidFill>
          </a:ln>
        </p:spPr>
        <p:txBody>
          <a:bodyPr wrap="none" rtlCol="0">
            <a:spAutoFit/>
          </a:bodyPr>
          <a:lstStyle/>
          <a:p>
            <a:r>
              <a:rPr lang="en-US" i="1" dirty="0" smtClean="0">
                <a:solidFill>
                  <a:srgbClr val="FF0000"/>
                </a:solidFill>
              </a:rPr>
              <a:t>STOP</a:t>
            </a:r>
            <a:endParaRPr lang="en-US" i="1" dirty="0">
              <a:solidFill>
                <a:srgbClr val="FF0000"/>
              </a:solidFill>
            </a:endParaRPr>
          </a:p>
        </p:txBody>
      </p:sp>
      <p:pic>
        <p:nvPicPr>
          <p:cNvPr id="17" name="Picture 16" descr="Protein_TF_PDB_1a8e.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76008" y="1600196"/>
            <a:ext cx="2173524" cy="1676400"/>
          </a:xfrm>
          <a:prstGeom prst="rect">
            <a:avLst/>
          </a:prstGeom>
        </p:spPr>
      </p:pic>
      <p:pic>
        <p:nvPicPr>
          <p:cNvPr id="21" name="Picture 20" descr="ppi2.tiff"/>
          <p:cNvPicPr>
            <a:picLocks noChangeAspect="1"/>
          </p:cNvPicPr>
          <p:nvPr/>
        </p:nvPicPr>
        <p:blipFill>
          <a:blip r:embed="rId4" cstate="print">
            <a:extLst>
              <a:ext uri="{28A0092B-C50C-407E-A947-70E740481C1C}">
                <a14:useLocalDpi xmlns:a14="http://schemas.microsoft.com/office/drawing/2010/main"/>
              </a:ext>
            </a:extLst>
          </a:blip>
          <a:srcRect l="5932" t="2295" r="46556" b="1675"/>
          <a:stretch>
            <a:fillRect/>
          </a:stretch>
        </p:blipFill>
        <p:spPr>
          <a:xfrm>
            <a:off x="1587237" y="3962400"/>
            <a:ext cx="2298963" cy="2512662"/>
          </a:xfrm>
          <a:prstGeom prst="rect">
            <a:avLst/>
          </a:prstGeom>
        </p:spPr>
      </p:pic>
      <p:pic>
        <p:nvPicPr>
          <p:cNvPr id="22" name="Picture 21" descr="Slide1.jp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4297188" y="3962400"/>
            <a:ext cx="1790344" cy="2590800"/>
          </a:xfrm>
          <a:prstGeom prst="rect">
            <a:avLst/>
          </a:prstGeom>
        </p:spPr>
      </p:pic>
      <p:sp>
        <p:nvSpPr>
          <p:cNvPr id="23" name="Explosion 2 22"/>
          <p:cNvSpPr/>
          <p:nvPr/>
        </p:nvSpPr>
        <p:spPr bwMode="auto">
          <a:xfrm>
            <a:off x="5477932" y="5562600"/>
            <a:ext cx="838200" cy="685800"/>
          </a:xfrm>
          <a:prstGeom prst="irregularSeal2">
            <a:avLst/>
          </a:prstGeom>
          <a:solidFill>
            <a:srgbClr val="FFFF00">
              <a:alpha val="49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pic>
        <p:nvPicPr>
          <p:cNvPr id="24" name="Picture 23" descr="750px-Tranilast.svg.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392332" y="4617720"/>
            <a:ext cx="1608668" cy="868680"/>
          </a:xfrm>
          <a:prstGeom prst="rect">
            <a:avLst/>
          </a:prstGeom>
        </p:spPr>
      </p:pic>
      <p:grpSp>
        <p:nvGrpSpPr>
          <p:cNvPr id="2" name="Group 37"/>
          <p:cNvGrpSpPr/>
          <p:nvPr/>
        </p:nvGrpSpPr>
        <p:grpSpPr>
          <a:xfrm>
            <a:off x="6303242" y="1600200"/>
            <a:ext cx="2459758" cy="868680"/>
            <a:chOff x="6303242" y="1600200"/>
            <a:chExt cx="2459758" cy="868680"/>
          </a:xfrm>
        </p:grpSpPr>
        <p:pic>
          <p:nvPicPr>
            <p:cNvPr id="20" name="Picture 19" descr="750px-Tranilast.svg.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154332" y="1600200"/>
              <a:ext cx="1608668" cy="868680"/>
            </a:xfrm>
            <a:prstGeom prst="rect">
              <a:avLst/>
            </a:prstGeom>
          </p:spPr>
        </p:pic>
        <p:cxnSp>
          <p:nvCxnSpPr>
            <p:cNvPr id="26" name="Straight Arrow Connector 25"/>
            <p:cNvCxnSpPr/>
            <p:nvPr/>
          </p:nvCxnSpPr>
          <p:spPr bwMode="auto">
            <a:xfrm rot="10364931">
              <a:off x="6303242" y="2274297"/>
              <a:ext cx="753759" cy="1588"/>
            </a:xfrm>
            <a:prstGeom prst="straightConnector1">
              <a:avLst/>
            </a:prstGeom>
            <a:solidFill>
              <a:schemeClr val="accent1"/>
            </a:solidFill>
            <a:ln w="50800" cap="flat" cmpd="sng" algn="ctr">
              <a:solidFill>
                <a:schemeClr val="tx1"/>
              </a:solidFill>
              <a:prstDash val="solid"/>
              <a:round/>
              <a:headEnd type="none" w="med" len="med"/>
              <a:tailEnd type="triangle" w="med" len="med"/>
            </a:ln>
            <a:effectLst/>
          </p:spPr>
        </p:cxnSp>
      </p:grpSp>
      <p:cxnSp>
        <p:nvCxnSpPr>
          <p:cNvPr id="29" name="Straight Connector 28"/>
          <p:cNvCxnSpPr/>
          <p:nvPr/>
        </p:nvCxnSpPr>
        <p:spPr bwMode="auto">
          <a:xfrm>
            <a:off x="990600" y="3656012"/>
            <a:ext cx="7315200" cy="1588"/>
          </a:xfrm>
          <a:prstGeom prst="line">
            <a:avLst/>
          </a:prstGeom>
          <a:solidFill>
            <a:schemeClr val="accent1"/>
          </a:solidFill>
          <a:ln w="22225" cap="flat" cmpd="sng" algn="ctr">
            <a:solidFill>
              <a:schemeClr val="bg1">
                <a:lumMod val="65000"/>
              </a:schemeClr>
            </a:solidFill>
            <a:prstDash val="dash"/>
            <a:round/>
            <a:headEnd type="none" w="med" len="med"/>
            <a:tailEnd type="none" w="med" len="med"/>
          </a:ln>
          <a:effectLst/>
        </p:spPr>
      </p:cxnSp>
      <p:sp>
        <p:nvSpPr>
          <p:cNvPr id="32" name="TextBox 31"/>
          <p:cNvSpPr txBox="1"/>
          <p:nvPr/>
        </p:nvSpPr>
        <p:spPr>
          <a:xfrm rot="16200000">
            <a:off x="-408052" y="1778168"/>
            <a:ext cx="2133599" cy="1015663"/>
          </a:xfrm>
          <a:prstGeom prst="rect">
            <a:avLst/>
          </a:prstGeom>
          <a:noFill/>
        </p:spPr>
        <p:txBody>
          <a:bodyPr wrap="square" rtlCol="0">
            <a:spAutoFit/>
          </a:bodyPr>
          <a:lstStyle/>
          <a:p>
            <a:pPr algn="ctr"/>
            <a:r>
              <a:rPr lang="en-US" i="1" dirty="0" smtClean="0"/>
              <a:t>one gene, </a:t>
            </a:r>
          </a:p>
          <a:p>
            <a:pPr algn="ctr"/>
            <a:r>
              <a:rPr lang="en-US" i="1" dirty="0" smtClean="0"/>
              <a:t>one target, biochemical HTS</a:t>
            </a:r>
            <a:endParaRPr lang="en-US" i="1" dirty="0"/>
          </a:p>
        </p:txBody>
      </p:sp>
      <p:sp>
        <p:nvSpPr>
          <p:cNvPr id="33" name="TextBox 32"/>
          <p:cNvSpPr txBox="1"/>
          <p:nvPr/>
        </p:nvSpPr>
        <p:spPr>
          <a:xfrm rot="16200000">
            <a:off x="-369954" y="4635669"/>
            <a:ext cx="2057401" cy="1015663"/>
          </a:xfrm>
          <a:prstGeom prst="rect">
            <a:avLst/>
          </a:prstGeom>
          <a:noFill/>
        </p:spPr>
        <p:txBody>
          <a:bodyPr wrap="square" rtlCol="0">
            <a:spAutoFit/>
          </a:bodyPr>
          <a:lstStyle/>
          <a:p>
            <a:pPr algn="ctr"/>
            <a:r>
              <a:rPr lang="en-US" i="1" dirty="0" smtClean="0"/>
              <a:t>multiple genes, </a:t>
            </a:r>
          </a:p>
          <a:p>
            <a:pPr algn="ctr"/>
            <a:r>
              <a:rPr lang="en-US" i="1" dirty="0" smtClean="0"/>
              <a:t>pathways, phenotypic HTS</a:t>
            </a:r>
            <a:endParaRPr lang="en-US" i="1" dirty="0"/>
          </a:p>
        </p:txBody>
      </p:sp>
      <p:sp>
        <p:nvSpPr>
          <p:cNvPr id="34" name="Rectangle 33"/>
          <p:cNvSpPr/>
          <p:nvPr/>
        </p:nvSpPr>
        <p:spPr bwMode="auto">
          <a:xfrm>
            <a:off x="152400" y="3810000"/>
            <a:ext cx="8839200" cy="2819400"/>
          </a:xfrm>
          <a:prstGeom prst="rect">
            <a:avLst/>
          </a:prstGeom>
          <a:solidFill>
            <a:srgbClr val="FFFF00">
              <a:alpha val="12000"/>
            </a:srgbClr>
          </a:solidFill>
          <a:ln w="9525" cap="flat" cmpd="sng" algn="ctr">
            <a:solidFill>
              <a:srgbClr val="A6A6A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grpSp>
        <p:nvGrpSpPr>
          <p:cNvPr id="3" name="Group 33"/>
          <p:cNvGrpSpPr/>
          <p:nvPr/>
        </p:nvGrpSpPr>
        <p:grpSpPr>
          <a:xfrm rot="21164931">
            <a:off x="5651313" y="5136345"/>
            <a:ext cx="753759" cy="380206"/>
            <a:chOff x="2667000" y="3963194"/>
            <a:chExt cx="1676400" cy="380206"/>
          </a:xfrm>
        </p:grpSpPr>
        <p:cxnSp>
          <p:nvCxnSpPr>
            <p:cNvPr id="36" name="Straight Arrow Connector 35"/>
            <p:cNvCxnSpPr/>
            <p:nvPr/>
          </p:nvCxnSpPr>
          <p:spPr bwMode="auto">
            <a:xfrm rot="10800000">
              <a:off x="2667000" y="4152503"/>
              <a:ext cx="1676400" cy="1588"/>
            </a:xfrm>
            <a:prstGeom prst="straightConnector1">
              <a:avLst/>
            </a:prstGeom>
            <a:solidFill>
              <a:schemeClr val="accent1"/>
            </a:solidFill>
            <a:ln w="50800" cap="flat" cmpd="sng" algn="ctr">
              <a:solidFill>
                <a:schemeClr val="tx1"/>
              </a:solidFill>
              <a:prstDash val="solid"/>
              <a:round/>
              <a:headEnd type="none" w="med" len="med"/>
              <a:tailEnd type="none" w="med" len="med"/>
            </a:ln>
            <a:effectLst/>
          </p:spPr>
        </p:cxnSp>
        <p:cxnSp>
          <p:nvCxnSpPr>
            <p:cNvPr id="37" name="Straight Connector 36"/>
            <p:cNvCxnSpPr/>
            <p:nvPr/>
          </p:nvCxnSpPr>
          <p:spPr bwMode="auto">
            <a:xfrm rot="5400000">
              <a:off x="2477294" y="4152900"/>
              <a:ext cx="380206" cy="794"/>
            </a:xfrm>
            <a:prstGeom prst="line">
              <a:avLst/>
            </a:prstGeom>
            <a:solidFill>
              <a:schemeClr val="accent1"/>
            </a:solidFill>
            <a:ln w="50800" cap="flat" cmpd="sng" algn="ctr">
              <a:solidFill>
                <a:schemeClr val="tx1"/>
              </a:solidFill>
              <a:prstDash val="solid"/>
              <a:round/>
              <a:headEnd type="none" w="med" len="med"/>
              <a:tailEnd type="none" w="med" len="med"/>
            </a:ln>
            <a:effectLst/>
          </p:spPr>
        </p:cxnSp>
      </p:gr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Line 5"/>
          <p:cNvSpPr>
            <a:spLocks noChangeShapeType="1"/>
          </p:cNvSpPr>
          <p:nvPr/>
        </p:nvSpPr>
        <p:spPr bwMode="auto">
          <a:xfrm>
            <a:off x="457200" y="1246431"/>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12" name="Rectangle 4"/>
          <p:cNvSpPr>
            <a:spLocks noGrp="1" noChangeArrowheads="1"/>
          </p:cNvSpPr>
          <p:nvPr>
            <p:ph type="title"/>
          </p:nvPr>
        </p:nvSpPr>
        <p:spPr>
          <a:xfrm>
            <a:off x="381000" y="10896"/>
            <a:ext cx="8458200" cy="1143000"/>
          </a:xfrm>
        </p:spPr>
        <p:txBody>
          <a:bodyPr>
            <a:normAutofit fontScale="90000"/>
          </a:bodyPr>
          <a:lstStyle/>
          <a:p>
            <a:pPr eaLnBrk="1" hangingPunct="1"/>
            <a:r>
              <a:rPr lang="en-US" dirty="0" smtClean="0">
                <a:latin typeface="Arial"/>
                <a:cs typeface="Arial"/>
              </a:rPr>
              <a:t>Two components of genetic architecture: </a:t>
            </a:r>
            <a:r>
              <a:rPr lang="en-US" i="1" dirty="0" smtClean="0">
                <a:latin typeface="Arial"/>
                <a:cs typeface="Arial"/>
              </a:rPr>
              <a:t>frequency, effect size</a:t>
            </a:r>
          </a:p>
        </p:txBody>
      </p:sp>
      <p:sp>
        <p:nvSpPr>
          <p:cNvPr id="14" name="TextBox 13"/>
          <p:cNvSpPr txBox="1"/>
          <p:nvPr/>
        </p:nvSpPr>
        <p:spPr>
          <a:xfrm>
            <a:off x="0" y="6488668"/>
            <a:ext cx="4046939" cy="369332"/>
          </a:xfrm>
          <a:prstGeom prst="rect">
            <a:avLst/>
          </a:prstGeom>
          <a:noFill/>
        </p:spPr>
        <p:txBody>
          <a:bodyPr wrap="none" rtlCol="0">
            <a:spAutoFit/>
          </a:bodyPr>
          <a:lstStyle/>
          <a:p>
            <a:r>
              <a:rPr lang="fr-FR" dirty="0" err="1"/>
              <a:t>Manolio</a:t>
            </a:r>
            <a:r>
              <a:rPr lang="fr-FR" dirty="0"/>
              <a:t> et al. Nature 2009</a:t>
            </a:r>
            <a:r>
              <a:rPr lang="fr-FR" dirty="0" smtClean="0"/>
              <a:t>; 461,747</a:t>
            </a:r>
            <a:r>
              <a:rPr lang="fr-FR" dirty="0"/>
              <a:t>–753</a:t>
            </a:r>
            <a:endParaRPr lang="en-US" dirty="0"/>
          </a:p>
        </p:txBody>
      </p:sp>
      <p:pic>
        <p:nvPicPr>
          <p:cNvPr id="3" name="Picture 2" descr="url.jpe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15029" y="1790698"/>
            <a:ext cx="6371771" cy="4049349"/>
          </a:xfrm>
          <a:prstGeom prst="rect">
            <a:avLst/>
          </a:prstGeom>
        </p:spPr>
      </p:pic>
      <p:grpSp>
        <p:nvGrpSpPr>
          <p:cNvPr id="17" name="Group 16"/>
          <p:cNvGrpSpPr/>
          <p:nvPr/>
        </p:nvGrpSpPr>
        <p:grpSpPr>
          <a:xfrm>
            <a:off x="152400" y="1959676"/>
            <a:ext cx="3679013" cy="1323439"/>
            <a:chOff x="152400" y="1959676"/>
            <a:chExt cx="3679013" cy="1323439"/>
          </a:xfrm>
        </p:grpSpPr>
        <p:cxnSp>
          <p:nvCxnSpPr>
            <p:cNvPr id="5" name="Straight Arrow Connector 4"/>
            <p:cNvCxnSpPr/>
            <p:nvPr/>
          </p:nvCxnSpPr>
          <p:spPr bwMode="auto">
            <a:xfrm flipV="1">
              <a:off x="2276104" y="2905704"/>
              <a:ext cx="1555309" cy="66096"/>
            </a:xfrm>
            <a:prstGeom prst="straightConnector1">
              <a:avLst/>
            </a:prstGeom>
            <a:solidFill>
              <a:schemeClr val="accent1"/>
            </a:solidFill>
            <a:ln w="28575" cap="flat" cmpd="sng" algn="ctr">
              <a:solidFill>
                <a:schemeClr val="tx1"/>
              </a:solidFill>
              <a:prstDash val="solid"/>
              <a:round/>
              <a:headEnd type="none" w="med" len="med"/>
              <a:tailEnd type="arrow"/>
            </a:ln>
            <a:effectLst/>
          </p:spPr>
        </p:cxnSp>
        <p:sp>
          <p:nvSpPr>
            <p:cNvPr id="2" name="TextBox 1"/>
            <p:cNvSpPr txBox="1"/>
            <p:nvPr/>
          </p:nvSpPr>
          <p:spPr>
            <a:xfrm>
              <a:off x="152400" y="1959676"/>
              <a:ext cx="2133600" cy="1323439"/>
            </a:xfrm>
            <a:prstGeom prst="rect">
              <a:avLst/>
            </a:prstGeom>
            <a:solidFill>
              <a:schemeClr val="bg1">
                <a:lumMod val="85000"/>
              </a:schemeClr>
            </a:solidFill>
            <a:ln w="28575" cmpd="sng">
              <a:solidFill>
                <a:srgbClr val="404040"/>
              </a:solidFill>
            </a:ln>
          </p:spPr>
          <p:txBody>
            <a:bodyPr wrap="square" rtlCol="0">
              <a:spAutoFit/>
            </a:bodyPr>
            <a:lstStyle/>
            <a:p>
              <a:r>
                <a:rPr lang="en-US" b="1" u="sng" dirty="0" err="1" smtClean="0"/>
                <a:t>Mendelian</a:t>
              </a:r>
              <a:r>
                <a:rPr lang="en-US" dirty="0" smtClean="0"/>
                <a:t>: Few mutations per individual to cause disease</a:t>
              </a:r>
              <a:endParaRPr lang="en-US" dirty="0"/>
            </a:p>
          </p:txBody>
        </p:sp>
      </p:grpSp>
      <p:grpSp>
        <p:nvGrpSpPr>
          <p:cNvPr id="18" name="Group 17"/>
          <p:cNvGrpSpPr/>
          <p:nvPr/>
        </p:nvGrpSpPr>
        <p:grpSpPr>
          <a:xfrm>
            <a:off x="5029200" y="4114800"/>
            <a:ext cx="3733800" cy="2536686"/>
            <a:chOff x="5029200" y="4114800"/>
            <a:chExt cx="3733800" cy="2536686"/>
          </a:xfrm>
        </p:grpSpPr>
        <p:cxnSp>
          <p:nvCxnSpPr>
            <p:cNvPr id="10" name="Straight Arrow Connector 9"/>
            <p:cNvCxnSpPr/>
            <p:nvPr/>
          </p:nvCxnSpPr>
          <p:spPr bwMode="auto">
            <a:xfrm flipV="1">
              <a:off x="6781800" y="4800600"/>
              <a:ext cx="533400" cy="1132896"/>
            </a:xfrm>
            <a:prstGeom prst="straightConnector1">
              <a:avLst/>
            </a:prstGeom>
            <a:solidFill>
              <a:schemeClr val="accent1"/>
            </a:solidFill>
            <a:ln w="28575" cap="flat" cmpd="sng" algn="ctr">
              <a:solidFill>
                <a:schemeClr val="tx1"/>
              </a:solidFill>
              <a:prstDash val="solid"/>
              <a:round/>
              <a:headEnd type="none" w="med" len="med"/>
              <a:tailEnd type="arrow"/>
            </a:ln>
            <a:effectLst/>
          </p:spPr>
        </p:cxnSp>
        <p:sp>
          <p:nvSpPr>
            <p:cNvPr id="13" name="TextBox 12"/>
            <p:cNvSpPr txBox="1"/>
            <p:nvPr/>
          </p:nvSpPr>
          <p:spPr>
            <a:xfrm>
              <a:off x="5029200" y="5943600"/>
              <a:ext cx="3733800" cy="707886"/>
            </a:xfrm>
            <a:prstGeom prst="rect">
              <a:avLst/>
            </a:prstGeom>
            <a:solidFill>
              <a:schemeClr val="bg1">
                <a:lumMod val="85000"/>
              </a:schemeClr>
            </a:solidFill>
            <a:ln w="28575" cmpd="sng">
              <a:solidFill>
                <a:srgbClr val="404040"/>
              </a:solidFill>
            </a:ln>
          </p:spPr>
          <p:txBody>
            <a:bodyPr wrap="square" rtlCol="0">
              <a:spAutoFit/>
            </a:bodyPr>
            <a:lstStyle/>
            <a:p>
              <a:r>
                <a:rPr lang="en-US" b="1" u="sng" dirty="0" smtClean="0"/>
                <a:t>Complex</a:t>
              </a:r>
              <a:r>
                <a:rPr lang="en-US" dirty="0" smtClean="0"/>
                <a:t>: Many alleles per individual to influence disease</a:t>
              </a:r>
              <a:endParaRPr lang="en-US" dirty="0"/>
            </a:p>
          </p:txBody>
        </p:sp>
        <p:cxnSp>
          <p:nvCxnSpPr>
            <p:cNvPr id="15" name="Straight Arrow Connector 14"/>
            <p:cNvCxnSpPr/>
            <p:nvPr/>
          </p:nvCxnSpPr>
          <p:spPr bwMode="auto">
            <a:xfrm flipH="1" flipV="1">
              <a:off x="6106762" y="4495800"/>
              <a:ext cx="685800" cy="1437696"/>
            </a:xfrm>
            <a:prstGeom prst="straightConnector1">
              <a:avLst/>
            </a:prstGeom>
            <a:solidFill>
              <a:schemeClr val="accent1"/>
            </a:solidFill>
            <a:ln w="28575" cap="flat" cmpd="sng" algn="ctr">
              <a:solidFill>
                <a:schemeClr val="tx1"/>
              </a:solidFill>
              <a:prstDash val="solid"/>
              <a:round/>
              <a:headEnd type="none" w="med" len="med"/>
              <a:tailEnd type="arrow"/>
            </a:ln>
            <a:effectLst/>
          </p:spPr>
        </p:cxnSp>
        <p:cxnSp>
          <p:nvCxnSpPr>
            <p:cNvPr id="16" name="Straight Arrow Connector 15"/>
            <p:cNvCxnSpPr/>
            <p:nvPr/>
          </p:nvCxnSpPr>
          <p:spPr bwMode="auto">
            <a:xfrm flipH="1" flipV="1">
              <a:off x="5094638" y="4114800"/>
              <a:ext cx="1676400" cy="1818696"/>
            </a:xfrm>
            <a:prstGeom prst="straightConnector1">
              <a:avLst/>
            </a:prstGeom>
            <a:solidFill>
              <a:schemeClr val="accent1"/>
            </a:solidFill>
            <a:ln w="28575" cap="flat" cmpd="sng" algn="ctr">
              <a:solidFill>
                <a:schemeClr val="tx1"/>
              </a:solidFill>
              <a:prstDash val="solid"/>
              <a:round/>
              <a:headEnd type="none" w="med" len="med"/>
              <a:tailEnd type="arrow"/>
            </a:ln>
            <a:effectLst/>
          </p:spPr>
        </p:cxnSp>
      </p:grpSp>
    </p:spTree>
    <p:extLst>
      <p:ext uri="{BB962C8B-B14F-4D97-AF65-F5344CB8AC3E}">
        <p14:creationId xmlns:p14="http://schemas.microsoft.com/office/powerpoint/2010/main" val="1359906051"/>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Line 5"/>
          <p:cNvSpPr>
            <a:spLocks noChangeShapeType="1"/>
          </p:cNvSpPr>
          <p:nvPr/>
        </p:nvSpPr>
        <p:spPr bwMode="auto">
          <a:xfrm>
            <a:off x="457200" y="16002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3557" name="Rectangle 4"/>
          <p:cNvSpPr>
            <a:spLocks noGrp="1" noChangeArrowheads="1"/>
          </p:cNvSpPr>
          <p:nvPr>
            <p:ph type="title"/>
          </p:nvPr>
        </p:nvSpPr>
        <p:spPr>
          <a:xfrm>
            <a:off x="381000" y="228600"/>
            <a:ext cx="8458200" cy="1143000"/>
          </a:xfrm>
        </p:spPr>
        <p:txBody>
          <a:bodyPr/>
          <a:lstStyle/>
          <a:p>
            <a:pPr eaLnBrk="1" hangingPunct="1"/>
            <a:r>
              <a:rPr lang="en-US" dirty="0" smtClean="0">
                <a:latin typeface="Trebuchet MS" charset="0"/>
              </a:rPr>
              <a:t>Polygenic architecture but discrete biological pathways</a:t>
            </a:r>
            <a:endParaRPr lang="en-US" dirty="0" smtClean="0">
              <a:latin typeface="Gill Sans" charset="0"/>
            </a:endParaRPr>
          </a:p>
        </p:txBody>
      </p:sp>
      <p:pic>
        <p:nvPicPr>
          <p:cNvPr id="4" name="Picture 3" descr="ppi2.tiff"/>
          <p:cNvPicPr>
            <a:picLocks noChangeAspect="1"/>
          </p:cNvPicPr>
          <p:nvPr/>
        </p:nvPicPr>
        <p:blipFill>
          <a:blip r:embed="rId3" cstate="print">
            <a:extLst>
              <a:ext uri="{28A0092B-C50C-407E-A947-70E740481C1C}">
                <a14:useLocalDpi xmlns:a14="http://schemas.microsoft.com/office/drawing/2010/main"/>
              </a:ext>
            </a:extLst>
          </a:blip>
          <a:srcRect l="5932" t="2295" r="46458" b="1675"/>
          <a:stretch>
            <a:fillRect/>
          </a:stretch>
        </p:blipFill>
        <p:spPr>
          <a:xfrm>
            <a:off x="152400" y="1648794"/>
            <a:ext cx="4353534" cy="4748377"/>
          </a:xfrm>
          <a:prstGeom prst="rect">
            <a:avLst/>
          </a:prstGeom>
        </p:spPr>
      </p:pic>
      <p:sp>
        <p:nvSpPr>
          <p:cNvPr id="5" name="TextBox 4"/>
          <p:cNvSpPr txBox="1"/>
          <p:nvPr/>
        </p:nvSpPr>
        <p:spPr>
          <a:xfrm>
            <a:off x="526594" y="6400800"/>
            <a:ext cx="3711272" cy="369332"/>
          </a:xfrm>
          <a:prstGeom prst="rect">
            <a:avLst/>
          </a:prstGeom>
          <a:noFill/>
        </p:spPr>
        <p:txBody>
          <a:bodyPr wrap="none" rtlCol="0">
            <a:spAutoFit/>
          </a:bodyPr>
          <a:lstStyle/>
          <a:p>
            <a:r>
              <a:rPr lang="en-US" sz="1800" dirty="0" err="1" smtClean="0">
                <a:latin typeface="Arial"/>
                <a:cs typeface="Arial"/>
              </a:rPr>
              <a:t>Rossin</a:t>
            </a:r>
            <a:r>
              <a:rPr lang="en-US" sz="1800" dirty="0" smtClean="0">
                <a:latin typeface="Arial"/>
                <a:cs typeface="Arial"/>
              </a:rPr>
              <a:t> et al (2011) </a:t>
            </a:r>
            <a:r>
              <a:rPr lang="en-US" sz="1800" i="1" dirty="0" err="1" smtClean="0">
                <a:latin typeface="Arial"/>
                <a:cs typeface="Arial"/>
              </a:rPr>
              <a:t>PLoS</a:t>
            </a:r>
            <a:r>
              <a:rPr lang="en-US" sz="1800" i="1" dirty="0" smtClean="0">
                <a:latin typeface="Arial"/>
                <a:cs typeface="Arial"/>
              </a:rPr>
              <a:t> Genetics</a:t>
            </a:r>
            <a:endParaRPr lang="en-US" sz="1800" dirty="0">
              <a:latin typeface="Arial"/>
              <a:cs typeface="Arial"/>
            </a:endParaRPr>
          </a:p>
        </p:txBody>
      </p:sp>
      <p:grpSp>
        <p:nvGrpSpPr>
          <p:cNvPr id="2" name="Group 7"/>
          <p:cNvGrpSpPr/>
          <p:nvPr/>
        </p:nvGrpSpPr>
        <p:grpSpPr>
          <a:xfrm>
            <a:off x="838200" y="1752600"/>
            <a:ext cx="8153400" cy="4154983"/>
            <a:chOff x="838200" y="1752600"/>
            <a:chExt cx="8153400" cy="4154983"/>
          </a:xfrm>
        </p:grpSpPr>
        <p:cxnSp>
          <p:nvCxnSpPr>
            <p:cNvPr id="11" name="Straight Arrow Connector 10"/>
            <p:cNvCxnSpPr/>
            <p:nvPr/>
          </p:nvCxnSpPr>
          <p:spPr bwMode="auto">
            <a:xfrm>
              <a:off x="838200" y="2286000"/>
              <a:ext cx="1066800" cy="990600"/>
            </a:xfrm>
            <a:prstGeom prst="straightConnector1">
              <a:avLst/>
            </a:prstGeom>
            <a:solidFill>
              <a:schemeClr val="accent1"/>
            </a:solidFill>
            <a:ln w="53975" cap="flat" cmpd="sng" algn="ctr">
              <a:solidFill>
                <a:srgbClr val="0000FF"/>
              </a:solidFill>
              <a:prstDash val="solid"/>
              <a:round/>
              <a:headEnd type="none" w="med" len="med"/>
              <a:tailEnd type="arrow" w="med" len="med"/>
            </a:ln>
            <a:effectLst/>
          </p:spPr>
        </p:cxnSp>
        <p:sp>
          <p:nvSpPr>
            <p:cNvPr id="13" name="TextBox 12"/>
            <p:cNvSpPr txBox="1"/>
            <p:nvPr/>
          </p:nvSpPr>
          <p:spPr>
            <a:xfrm>
              <a:off x="4572000" y="1752600"/>
              <a:ext cx="4419600" cy="4154983"/>
            </a:xfrm>
            <a:prstGeom prst="rect">
              <a:avLst/>
            </a:prstGeom>
            <a:noFill/>
          </p:spPr>
          <p:txBody>
            <a:bodyPr wrap="square" rtlCol="0">
              <a:spAutoFit/>
            </a:bodyPr>
            <a:lstStyle/>
            <a:p>
              <a:pPr algn="ctr"/>
              <a:r>
                <a:rPr lang="en-US" sz="2400" u="sng" dirty="0" smtClean="0">
                  <a:solidFill>
                    <a:srgbClr val="0000FF"/>
                  </a:solidFill>
                </a:rPr>
                <a:t>CD40-CD40L pathway</a:t>
              </a:r>
            </a:p>
            <a:p>
              <a:endParaRPr lang="en-US" sz="2400" u="sng" dirty="0" smtClean="0">
                <a:solidFill>
                  <a:srgbClr val="0000FF"/>
                </a:solidFill>
              </a:endParaRPr>
            </a:p>
            <a:p>
              <a:pPr marL="457200" indent="-457200">
                <a:buAutoNum type="arabicPeriod"/>
              </a:pPr>
              <a:r>
                <a:rPr lang="en-US" sz="2400" dirty="0" smtClean="0">
                  <a:solidFill>
                    <a:srgbClr val="0000FF"/>
                  </a:solidFill>
                </a:rPr>
                <a:t>CD40 is expressed on surface of B lymphocytes</a:t>
              </a:r>
            </a:p>
            <a:p>
              <a:pPr marL="457200" indent="-457200"/>
              <a:endParaRPr lang="en-US" sz="2400" dirty="0" smtClean="0">
                <a:solidFill>
                  <a:srgbClr val="0000FF"/>
                </a:solidFill>
              </a:endParaRPr>
            </a:p>
            <a:p>
              <a:pPr marL="457200" indent="-457200">
                <a:buAutoNum type="arabicPeriod"/>
              </a:pPr>
              <a:r>
                <a:rPr lang="en-US" sz="2400" dirty="0" smtClean="0">
                  <a:solidFill>
                    <a:srgbClr val="0000FF"/>
                  </a:solidFill>
                </a:rPr>
                <a:t>Pathway is </a:t>
              </a:r>
              <a:r>
                <a:rPr lang="en-US" sz="2400" dirty="0" err="1" smtClean="0">
                  <a:solidFill>
                    <a:srgbClr val="0000FF"/>
                  </a:solidFill>
                </a:rPr>
                <a:t>upregulated</a:t>
              </a:r>
              <a:r>
                <a:rPr lang="en-US" sz="2400" dirty="0" smtClean="0">
                  <a:solidFill>
                    <a:srgbClr val="0000FF"/>
                  </a:solidFill>
                </a:rPr>
                <a:t> in </a:t>
              </a:r>
              <a:r>
                <a:rPr lang="en-US" sz="2400" dirty="0" err="1" smtClean="0">
                  <a:solidFill>
                    <a:srgbClr val="0000FF"/>
                  </a:solidFill>
                </a:rPr>
                <a:t>inflammed</a:t>
              </a:r>
              <a:r>
                <a:rPr lang="en-US" sz="2400" dirty="0" smtClean="0">
                  <a:solidFill>
                    <a:srgbClr val="0000FF"/>
                  </a:solidFill>
                </a:rPr>
                <a:t> synovial tissue of RA patients</a:t>
              </a:r>
            </a:p>
            <a:p>
              <a:pPr marL="457200" indent="-457200"/>
              <a:endParaRPr lang="en-US" sz="2400" dirty="0" smtClean="0">
                <a:solidFill>
                  <a:srgbClr val="0000FF"/>
                </a:solidFill>
              </a:endParaRPr>
            </a:p>
            <a:p>
              <a:pPr marL="457200" indent="-457200">
                <a:buAutoNum type="arabicPeriod"/>
              </a:pPr>
              <a:r>
                <a:rPr lang="en-US" sz="2400" i="1" dirty="0" smtClean="0">
                  <a:solidFill>
                    <a:srgbClr val="0000FF"/>
                  </a:solidFill>
                </a:rPr>
                <a:t>CD40 </a:t>
              </a:r>
              <a:r>
                <a:rPr lang="en-US" sz="2400" dirty="0" smtClean="0">
                  <a:solidFill>
                    <a:srgbClr val="0000FF"/>
                  </a:solidFill>
                </a:rPr>
                <a:t>mutations lead to human immunodeficiency</a:t>
              </a:r>
            </a:p>
          </p:txBody>
        </p:sp>
      </p:grpSp>
      <p:sp>
        <p:nvSpPr>
          <p:cNvPr id="9" name="Rectangle 8"/>
          <p:cNvSpPr/>
          <p:nvPr/>
        </p:nvSpPr>
        <p:spPr bwMode="auto">
          <a:xfrm>
            <a:off x="4800600" y="6019800"/>
            <a:ext cx="3962400" cy="609600"/>
          </a:xfrm>
          <a:prstGeom prst="rect">
            <a:avLst/>
          </a:prstGeom>
          <a:solidFill>
            <a:srgbClr val="FFFF00">
              <a:alpha val="24000"/>
            </a:srgbClr>
          </a:solidFill>
          <a:ln w="317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800" b="0" i="1" u="none" strike="noStrike" cap="none" normalizeH="0" baseline="0" dirty="0" smtClean="0">
                <a:ln>
                  <a:noFill/>
                </a:ln>
                <a:solidFill>
                  <a:schemeClr val="tx1"/>
                </a:solidFill>
                <a:effectLst/>
                <a:latin typeface="Arial" charset="0"/>
                <a:ea typeface="ＭＳ Ｐゴシック" charset="-128"/>
                <a:cs typeface="ＭＳ Ｐゴシック" charset="-128"/>
              </a:rPr>
              <a:t>Gain-of-function allele?</a:t>
            </a:r>
            <a:endParaRPr kumimoji="0" lang="en-US" sz="2800" b="0" i="1" u="none" strike="noStrike" cap="none" normalizeH="0" baseline="0" dirty="0">
              <a:ln>
                <a:noFill/>
              </a:ln>
              <a:solidFill>
                <a:schemeClr val="tx1"/>
              </a:solidFill>
              <a:effectLst/>
              <a:latin typeface="Arial" charset="0"/>
              <a:ea typeface="ＭＳ Ｐゴシック" charset="-128"/>
              <a:cs typeface="ＭＳ Ｐゴシック" charset="-128"/>
            </a:endParaRP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a:xfrm>
            <a:off x="609600" y="76200"/>
            <a:ext cx="7924800" cy="1143000"/>
          </a:xfrm>
        </p:spPr>
        <p:txBody>
          <a:bodyPr/>
          <a:lstStyle/>
          <a:p>
            <a:r>
              <a:rPr lang="en-US" dirty="0" smtClean="0">
                <a:latin typeface="Arial"/>
                <a:ea typeface="Gill Sans" charset="0"/>
                <a:cs typeface="Arial"/>
              </a:rPr>
              <a:t>Risk allele leads to </a:t>
            </a:r>
            <a:r>
              <a:rPr lang="en-US" u="sng" dirty="0" smtClean="0">
                <a:latin typeface="Arial"/>
                <a:ea typeface="Gill Sans" charset="0"/>
                <a:cs typeface="Arial"/>
              </a:rPr>
              <a:t>more</a:t>
            </a:r>
            <a:r>
              <a:rPr lang="en-US" dirty="0" smtClean="0">
                <a:latin typeface="Arial"/>
                <a:ea typeface="Gill Sans" charset="0"/>
                <a:cs typeface="Arial"/>
              </a:rPr>
              <a:t> CD40 on primary human B cells</a:t>
            </a:r>
          </a:p>
        </p:txBody>
      </p:sp>
      <p:sp>
        <p:nvSpPr>
          <p:cNvPr id="81924" name="Line 31"/>
          <p:cNvSpPr>
            <a:spLocks noChangeShapeType="1"/>
          </p:cNvSpPr>
          <p:nvPr/>
        </p:nvSpPr>
        <p:spPr bwMode="auto">
          <a:xfrm>
            <a:off x="457200" y="13716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7" name="TextBox 11"/>
          <p:cNvSpPr txBox="1">
            <a:spLocks noChangeArrowheads="1"/>
          </p:cNvSpPr>
          <p:nvPr/>
        </p:nvSpPr>
        <p:spPr bwMode="auto">
          <a:xfrm>
            <a:off x="463550" y="1393825"/>
            <a:ext cx="1752600" cy="1292662"/>
          </a:xfrm>
          <a:prstGeom prst="rect">
            <a:avLst/>
          </a:prstGeom>
          <a:noFill/>
          <a:ln w="9525">
            <a:noFill/>
            <a:miter lim="800000"/>
            <a:headEnd/>
            <a:tailEnd/>
          </a:ln>
        </p:spPr>
        <p:txBody>
          <a:bodyPr>
            <a:prstTxWarp prst="textNoShape">
              <a:avLst/>
            </a:prstTxWarp>
            <a:spAutoFit/>
          </a:bodyPr>
          <a:lstStyle/>
          <a:p>
            <a:pPr algn="ctr"/>
            <a:r>
              <a:rPr lang="en-US" sz="2600" dirty="0">
                <a:solidFill>
                  <a:srgbClr val="0000FF"/>
                </a:solidFill>
                <a:latin typeface="Trebuchet MS" charset="0"/>
                <a:ea typeface="Trebuchet MS" charset="0"/>
                <a:cs typeface="Trebuchet MS" charset="0"/>
              </a:rPr>
              <a:t>Healthy </a:t>
            </a:r>
            <a:r>
              <a:rPr lang="en-US" sz="2600" dirty="0" smtClean="0">
                <a:solidFill>
                  <a:srgbClr val="0000FF"/>
                </a:solidFill>
                <a:latin typeface="Trebuchet MS" charset="0"/>
                <a:ea typeface="Trebuchet MS" charset="0"/>
                <a:cs typeface="Trebuchet MS" charset="0"/>
              </a:rPr>
              <a:t>controls</a:t>
            </a:r>
          </a:p>
          <a:p>
            <a:pPr algn="ctr"/>
            <a:r>
              <a:rPr lang="en-US" sz="2600" dirty="0" smtClean="0">
                <a:solidFill>
                  <a:srgbClr val="0000FF"/>
                </a:solidFill>
                <a:latin typeface="Trebuchet MS" charset="0"/>
                <a:ea typeface="Trebuchet MS" charset="0"/>
                <a:cs typeface="Trebuchet MS" charset="0"/>
              </a:rPr>
              <a:t>(</a:t>
            </a:r>
            <a:r>
              <a:rPr lang="en-US" sz="2600" dirty="0" err="1" smtClean="0">
                <a:solidFill>
                  <a:srgbClr val="0000FF"/>
                </a:solidFill>
                <a:latin typeface="Trebuchet MS" charset="0"/>
                <a:ea typeface="Trebuchet MS" charset="0"/>
                <a:cs typeface="Trebuchet MS" charset="0"/>
              </a:rPr>
              <a:t>n</a:t>
            </a:r>
            <a:r>
              <a:rPr lang="en-US" sz="2600" dirty="0" smtClean="0">
                <a:solidFill>
                  <a:srgbClr val="0000FF"/>
                </a:solidFill>
                <a:latin typeface="Trebuchet MS" charset="0"/>
                <a:ea typeface="Trebuchet MS" charset="0"/>
                <a:cs typeface="Trebuchet MS" charset="0"/>
              </a:rPr>
              <a:t>=90)</a:t>
            </a:r>
          </a:p>
        </p:txBody>
      </p:sp>
      <p:sp>
        <p:nvSpPr>
          <p:cNvPr id="8" name="TextBox 12"/>
          <p:cNvSpPr txBox="1">
            <a:spLocks noChangeArrowheads="1"/>
          </p:cNvSpPr>
          <p:nvPr/>
        </p:nvSpPr>
        <p:spPr bwMode="auto">
          <a:xfrm>
            <a:off x="457200" y="3298825"/>
            <a:ext cx="1765300" cy="492125"/>
          </a:xfrm>
          <a:prstGeom prst="rect">
            <a:avLst/>
          </a:prstGeom>
          <a:noFill/>
          <a:ln w="9525">
            <a:noFill/>
            <a:miter lim="800000"/>
            <a:headEnd/>
            <a:tailEnd/>
          </a:ln>
        </p:spPr>
        <p:txBody>
          <a:bodyPr>
            <a:prstTxWarp prst="textNoShape">
              <a:avLst/>
            </a:prstTxWarp>
            <a:spAutoFit/>
          </a:bodyPr>
          <a:lstStyle/>
          <a:p>
            <a:pPr algn="ctr"/>
            <a:r>
              <a:rPr lang="en-US" sz="2600" dirty="0" err="1">
                <a:solidFill>
                  <a:srgbClr val="0000FF"/>
                </a:solidFill>
                <a:latin typeface="Trebuchet MS" charset="0"/>
                <a:ea typeface="Trebuchet MS" charset="0"/>
                <a:cs typeface="Trebuchet MS" charset="0"/>
              </a:rPr>
              <a:t>PBMCs</a:t>
            </a:r>
            <a:endParaRPr lang="en-US" sz="2600" dirty="0">
              <a:solidFill>
                <a:srgbClr val="0000FF"/>
              </a:solidFill>
              <a:latin typeface="Trebuchet MS" charset="0"/>
              <a:ea typeface="Trebuchet MS" charset="0"/>
              <a:cs typeface="Trebuchet MS" charset="0"/>
            </a:endParaRPr>
          </a:p>
        </p:txBody>
      </p:sp>
      <p:sp>
        <p:nvSpPr>
          <p:cNvPr id="12" name="TextBox 30"/>
          <p:cNvSpPr txBox="1">
            <a:spLocks noChangeArrowheads="1"/>
          </p:cNvSpPr>
          <p:nvPr/>
        </p:nvSpPr>
        <p:spPr bwMode="auto">
          <a:xfrm>
            <a:off x="463550" y="5889625"/>
            <a:ext cx="1752600" cy="892175"/>
          </a:xfrm>
          <a:prstGeom prst="rect">
            <a:avLst/>
          </a:prstGeom>
          <a:noFill/>
          <a:ln w="9525">
            <a:noFill/>
            <a:miter lim="800000"/>
            <a:headEnd/>
            <a:tailEnd/>
          </a:ln>
        </p:spPr>
        <p:txBody>
          <a:bodyPr>
            <a:prstTxWarp prst="textNoShape">
              <a:avLst/>
            </a:prstTxWarp>
            <a:spAutoFit/>
          </a:bodyPr>
          <a:lstStyle/>
          <a:p>
            <a:pPr algn="ctr"/>
            <a:r>
              <a:rPr lang="en-US" sz="2600" dirty="0">
                <a:solidFill>
                  <a:srgbClr val="0000FF"/>
                </a:solidFill>
                <a:latin typeface="Trebuchet MS" charset="0"/>
                <a:ea typeface="Trebuchet MS" charset="0"/>
                <a:cs typeface="Trebuchet MS" charset="0"/>
              </a:rPr>
              <a:t>Correlate with SNP</a:t>
            </a:r>
          </a:p>
        </p:txBody>
      </p:sp>
      <p:pic>
        <p:nvPicPr>
          <p:cNvPr id="24" name="Picture 23" descr="Fig1D.jpg"/>
          <p:cNvPicPr/>
          <p:nvPr/>
        </p:nvPicPr>
        <p:blipFill>
          <a:blip r:embed="rId2" cstate="print">
            <a:extLst>
              <a:ext uri="{28A0092B-C50C-407E-A947-70E740481C1C}">
                <a14:useLocalDpi xmlns:a14="http://schemas.microsoft.com/office/drawing/2010/main"/>
              </a:ext>
            </a:extLst>
          </a:blip>
          <a:srcRect/>
          <a:stretch>
            <a:fillRect/>
          </a:stretch>
        </p:blipFill>
        <p:spPr>
          <a:xfrm>
            <a:off x="3657600" y="1786468"/>
            <a:ext cx="4267200" cy="4868333"/>
          </a:xfrm>
          <a:prstGeom prst="rect">
            <a:avLst/>
          </a:prstGeom>
        </p:spPr>
      </p:pic>
      <p:cxnSp>
        <p:nvCxnSpPr>
          <p:cNvPr id="26" name="Straight Arrow Connector 25"/>
          <p:cNvCxnSpPr/>
          <p:nvPr/>
        </p:nvCxnSpPr>
        <p:spPr bwMode="auto">
          <a:xfrm rot="16200000" flipH="1">
            <a:off x="1111250" y="4060825"/>
            <a:ext cx="457200" cy="1"/>
          </a:xfrm>
          <a:prstGeom prst="straightConnector1">
            <a:avLst/>
          </a:prstGeom>
          <a:solidFill>
            <a:schemeClr val="accent1"/>
          </a:solidFill>
          <a:ln w="47625" cap="flat" cmpd="sng" algn="ctr">
            <a:solidFill>
              <a:schemeClr val="bg2">
                <a:lumMod val="75000"/>
              </a:schemeClr>
            </a:solidFill>
            <a:prstDash val="solid"/>
            <a:round/>
            <a:headEnd type="none" w="med" len="med"/>
            <a:tailEnd type="arrow" w="med" len="med"/>
          </a:ln>
          <a:effectLst>
            <a:outerShdw blurRad="50800" dist="63500" dir="2700000">
              <a:srgbClr val="000000">
                <a:alpha val="43000"/>
              </a:srgbClr>
            </a:outerShdw>
          </a:effectLst>
        </p:spPr>
      </p:cxnSp>
      <p:cxnSp>
        <p:nvCxnSpPr>
          <p:cNvPr id="29" name="Straight Arrow Connector 28"/>
          <p:cNvCxnSpPr/>
          <p:nvPr/>
        </p:nvCxnSpPr>
        <p:spPr bwMode="auto">
          <a:xfrm rot="16200000" flipH="1">
            <a:off x="1111250" y="2994024"/>
            <a:ext cx="457200" cy="1"/>
          </a:xfrm>
          <a:prstGeom prst="straightConnector1">
            <a:avLst/>
          </a:prstGeom>
          <a:solidFill>
            <a:schemeClr val="accent1"/>
          </a:solidFill>
          <a:ln w="47625" cap="flat" cmpd="sng" algn="ctr">
            <a:solidFill>
              <a:schemeClr val="bg2">
                <a:lumMod val="75000"/>
              </a:schemeClr>
            </a:solidFill>
            <a:prstDash val="solid"/>
            <a:round/>
            <a:headEnd type="none" w="med" len="med"/>
            <a:tailEnd type="arrow" w="med" len="med"/>
          </a:ln>
          <a:effectLst>
            <a:outerShdw blurRad="50800" dist="63500" dir="2700000">
              <a:srgbClr val="000000">
                <a:alpha val="43000"/>
              </a:srgbClr>
            </a:outerShdw>
          </a:effectLst>
        </p:spPr>
      </p:cxnSp>
      <p:cxnSp>
        <p:nvCxnSpPr>
          <p:cNvPr id="30" name="Straight Arrow Connector 29"/>
          <p:cNvCxnSpPr/>
          <p:nvPr/>
        </p:nvCxnSpPr>
        <p:spPr bwMode="auto">
          <a:xfrm rot="16200000" flipH="1">
            <a:off x="1111250" y="5584825"/>
            <a:ext cx="457200" cy="1"/>
          </a:xfrm>
          <a:prstGeom prst="straightConnector1">
            <a:avLst/>
          </a:prstGeom>
          <a:solidFill>
            <a:schemeClr val="accent1"/>
          </a:solidFill>
          <a:ln w="47625" cap="flat" cmpd="sng" algn="ctr">
            <a:solidFill>
              <a:schemeClr val="bg2">
                <a:lumMod val="75000"/>
              </a:schemeClr>
            </a:solidFill>
            <a:prstDash val="solid"/>
            <a:round/>
            <a:headEnd type="none" w="med" len="med"/>
            <a:tailEnd type="arrow" w="med" len="med"/>
          </a:ln>
          <a:effectLst>
            <a:outerShdw blurRad="50800" dist="63500" dir="2700000">
              <a:srgbClr val="000000">
                <a:alpha val="43000"/>
              </a:srgbClr>
            </a:outerShdw>
          </a:effectLst>
        </p:spPr>
      </p:cxnSp>
      <p:sp>
        <p:nvSpPr>
          <p:cNvPr id="13" name="Rectangle 12"/>
          <p:cNvSpPr/>
          <p:nvPr/>
        </p:nvSpPr>
        <p:spPr bwMode="auto">
          <a:xfrm>
            <a:off x="4851399" y="1676400"/>
            <a:ext cx="1905000" cy="609600"/>
          </a:xfrm>
          <a:prstGeom prst="rect">
            <a:avLst/>
          </a:prstGeom>
          <a:solidFill>
            <a:srgbClr val="FFFF00">
              <a:alpha val="24000"/>
            </a:srgbClr>
          </a:solidFill>
          <a:ln w="317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800" b="0" i="1" u="none" strike="noStrike" cap="none" normalizeH="0" baseline="0" dirty="0" smtClean="0">
                <a:ln>
                  <a:noFill/>
                </a:ln>
                <a:solidFill>
                  <a:schemeClr val="tx1"/>
                </a:solidFill>
                <a:effectLst/>
                <a:latin typeface="Arial" charset="0"/>
                <a:ea typeface="ＭＳ Ｐゴシック" charset="-128"/>
                <a:cs typeface="ＭＳ Ｐゴシック" charset="-128"/>
              </a:rPr>
              <a:t>P=3x10</a:t>
            </a:r>
            <a:r>
              <a:rPr kumimoji="0" lang="en-US" sz="2800" b="0" i="1" u="none" strike="noStrike" cap="none" normalizeH="0" baseline="30000" dirty="0" smtClean="0">
                <a:ln>
                  <a:noFill/>
                </a:ln>
                <a:solidFill>
                  <a:schemeClr val="tx1"/>
                </a:solidFill>
                <a:effectLst/>
                <a:latin typeface="Arial" charset="0"/>
                <a:ea typeface="ＭＳ Ｐゴシック" charset="-128"/>
                <a:cs typeface="ＭＳ Ｐゴシック" charset="-128"/>
              </a:rPr>
              <a:t>-9</a:t>
            </a:r>
            <a:endParaRPr kumimoji="0" lang="en-US" sz="2800" b="0" i="1" u="none" strike="noStrike" cap="none" normalizeH="0" baseline="30000" dirty="0">
              <a:ln>
                <a:noFill/>
              </a:ln>
              <a:solidFill>
                <a:schemeClr val="tx1"/>
              </a:solidFill>
              <a:effectLst/>
              <a:latin typeface="Arial" charset="0"/>
              <a:ea typeface="ＭＳ Ｐゴシック" charset="-128"/>
              <a:cs typeface="ＭＳ Ｐゴシック" charset="-128"/>
            </a:endParaRPr>
          </a:p>
        </p:txBody>
      </p:sp>
      <p:sp>
        <p:nvSpPr>
          <p:cNvPr id="9" name="TextBox 15"/>
          <p:cNvSpPr txBox="1">
            <a:spLocks noChangeArrowheads="1"/>
          </p:cNvSpPr>
          <p:nvPr/>
        </p:nvSpPr>
        <p:spPr bwMode="auto">
          <a:xfrm>
            <a:off x="7450663" y="2212538"/>
            <a:ext cx="1524000" cy="1292662"/>
          </a:xfrm>
          <a:prstGeom prst="rect">
            <a:avLst/>
          </a:prstGeom>
          <a:noFill/>
          <a:ln w="9525">
            <a:noFill/>
            <a:miter lim="800000"/>
            <a:headEnd/>
            <a:tailEnd/>
          </a:ln>
        </p:spPr>
        <p:txBody>
          <a:bodyPr wrap="square">
            <a:prstTxWarp prst="textNoShape">
              <a:avLst/>
            </a:prstTxWarp>
            <a:spAutoFit/>
          </a:bodyPr>
          <a:lstStyle/>
          <a:p>
            <a:pPr algn="ctr"/>
            <a:r>
              <a:rPr lang="en-US" sz="2600" i="1" dirty="0" smtClean="0">
                <a:solidFill>
                  <a:srgbClr val="000000"/>
                </a:solidFill>
                <a:latin typeface="Trebuchet MS" charset="0"/>
                <a:ea typeface="Trebuchet MS" charset="0"/>
                <a:cs typeface="Trebuchet MS" charset="0"/>
              </a:rPr>
              <a:t>risk = more CD40</a:t>
            </a:r>
            <a:endParaRPr lang="en-US" sz="2600" i="1" dirty="0">
              <a:solidFill>
                <a:srgbClr val="000000"/>
              </a:solidFill>
              <a:latin typeface="Trebuchet MS" charset="0"/>
              <a:ea typeface="Trebuchet MS" charset="0"/>
              <a:cs typeface="Trebuchet MS" charset="0"/>
            </a:endParaRPr>
          </a:p>
        </p:txBody>
      </p:sp>
      <p:sp>
        <p:nvSpPr>
          <p:cNvPr id="15" name="TextBox 15"/>
          <p:cNvSpPr txBox="1">
            <a:spLocks noChangeArrowheads="1"/>
          </p:cNvSpPr>
          <p:nvPr/>
        </p:nvSpPr>
        <p:spPr bwMode="auto">
          <a:xfrm>
            <a:off x="463550" y="4365625"/>
            <a:ext cx="1752600" cy="892175"/>
          </a:xfrm>
          <a:prstGeom prst="rect">
            <a:avLst/>
          </a:prstGeom>
          <a:noFill/>
          <a:ln w="9525">
            <a:noFill/>
            <a:miter lim="800000"/>
            <a:headEnd/>
            <a:tailEnd/>
          </a:ln>
        </p:spPr>
        <p:txBody>
          <a:bodyPr>
            <a:prstTxWarp prst="textNoShape">
              <a:avLst/>
            </a:prstTxWarp>
            <a:spAutoFit/>
          </a:bodyPr>
          <a:lstStyle/>
          <a:p>
            <a:pPr algn="ctr"/>
            <a:r>
              <a:rPr lang="en-US" sz="2600" dirty="0">
                <a:solidFill>
                  <a:srgbClr val="0000FF"/>
                </a:solidFill>
                <a:latin typeface="Trebuchet MS" charset="0"/>
                <a:ea typeface="Trebuchet MS" charset="0"/>
                <a:cs typeface="Trebuchet MS" charset="0"/>
              </a:rPr>
              <a:t>CD40 with FACS</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4"/>
          <p:cNvSpPr>
            <a:spLocks noChangeArrowheads="1"/>
          </p:cNvSpPr>
          <p:nvPr/>
        </p:nvSpPr>
        <p:spPr bwMode="auto">
          <a:xfrm>
            <a:off x="381000" y="-76200"/>
            <a:ext cx="8575989" cy="1446550"/>
          </a:xfrm>
          <a:prstGeom prst="rect">
            <a:avLst/>
          </a:prstGeom>
          <a:noFill/>
          <a:ln w="9525">
            <a:noFill/>
            <a:miter lim="800000"/>
            <a:headEnd/>
            <a:tailEnd/>
          </a:ln>
          <a:effectLst/>
        </p:spPr>
        <p:txBody>
          <a:bodyPr wrap="square" anchor="ctr">
            <a:prstTxWarp prst="textNoShape">
              <a:avLst/>
            </a:prstTxWarp>
            <a:spAutoFit/>
          </a:bodyPr>
          <a:lstStyle/>
          <a:p>
            <a:pPr algn="ctr"/>
            <a:r>
              <a:rPr lang="en-US" sz="4400" b="0" dirty="0" smtClean="0">
                <a:latin typeface="Arial"/>
                <a:cs typeface="Arial"/>
              </a:rPr>
              <a:t>Cell-based phenotype screens to find inhibitors of CD40 signaling</a:t>
            </a:r>
            <a:endParaRPr lang="en-US" sz="4400" b="0" dirty="0">
              <a:latin typeface="Arial"/>
              <a:cs typeface="Arial"/>
            </a:endParaRPr>
          </a:p>
        </p:txBody>
      </p:sp>
      <p:pic>
        <p:nvPicPr>
          <p:cNvPr id="7" name="Picture 6" descr="Slide1.jp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304800" y="1344563"/>
            <a:ext cx="3810000" cy="5513437"/>
          </a:xfrm>
          <a:prstGeom prst="rect">
            <a:avLst/>
          </a:prstGeom>
        </p:spPr>
      </p:pic>
      <p:grpSp>
        <p:nvGrpSpPr>
          <p:cNvPr id="2" name="Group 10"/>
          <p:cNvGrpSpPr/>
          <p:nvPr/>
        </p:nvGrpSpPr>
        <p:grpSpPr>
          <a:xfrm>
            <a:off x="4078266" y="1925638"/>
            <a:ext cx="4379934" cy="4386408"/>
            <a:chOff x="4078266" y="1925638"/>
            <a:chExt cx="4379934" cy="4386408"/>
          </a:xfrm>
        </p:grpSpPr>
        <p:sp>
          <p:nvSpPr>
            <p:cNvPr id="26" name="TextBox 25"/>
            <p:cNvSpPr txBox="1">
              <a:spLocks noChangeArrowheads="1"/>
            </p:cNvSpPr>
            <p:nvPr/>
          </p:nvSpPr>
          <p:spPr bwMode="auto">
            <a:xfrm>
              <a:off x="5105400" y="2984718"/>
              <a:ext cx="3352800" cy="1815882"/>
            </a:xfrm>
            <a:prstGeom prst="rect">
              <a:avLst/>
            </a:prstGeom>
            <a:solidFill>
              <a:srgbClr val="ECFF9C">
                <a:alpha val="95000"/>
              </a:srgbClr>
            </a:solidFill>
            <a:ln w="9525">
              <a:solidFill>
                <a:schemeClr val="tx1"/>
              </a:solidFill>
              <a:miter lim="800000"/>
              <a:headEnd/>
              <a:tailEnd/>
            </a:ln>
            <a:effectLst>
              <a:outerShdw blurRad="50800" dist="114300" dir="2700000">
                <a:srgbClr val="000000">
                  <a:alpha val="43000"/>
                </a:srgbClr>
              </a:outerShdw>
            </a:effectLst>
          </p:spPr>
          <p:txBody>
            <a:bodyPr wrap="square">
              <a:prstTxWarp prst="textNoShape">
                <a:avLst/>
              </a:prstTxWarp>
              <a:spAutoFit/>
            </a:bodyPr>
            <a:lstStyle/>
            <a:p>
              <a:pPr algn="ctr">
                <a:spcAft>
                  <a:spcPts val="600"/>
                </a:spcAft>
              </a:pPr>
              <a:r>
                <a:rPr lang="en-US" sz="2800" dirty="0" smtClean="0">
                  <a:latin typeface="Arial"/>
                  <a:ea typeface="Zapf Dingbats" charset="2"/>
                  <a:cs typeface="Arial"/>
                </a:rPr>
                <a:t>“target” is a pathway, rather than a specific molecule</a:t>
              </a:r>
              <a:endParaRPr lang="en-US" sz="2800" dirty="0">
                <a:latin typeface="Arial"/>
                <a:ea typeface="Gill Sans" charset="0"/>
                <a:cs typeface="Arial"/>
              </a:endParaRPr>
            </a:p>
          </p:txBody>
        </p:sp>
        <p:sp>
          <p:nvSpPr>
            <p:cNvPr id="10" name="Right Brace 9"/>
            <p:cNvSpPr/>
            <p:nvPr/>
          </p:nvSpPr>
          <p:spPr bwMode="auto">
            <a:xfrm rot="21056765">
              <a:off x="4078266" y="1925638"/>
              <a:ext cx="609600" cy="4386408"/>
            </a:xfrm>
            <a:prstGeom prst="rightBrace">
              <a:avLst/>
            </a:prstGeom>
            <a:noFill/>
            <a:ln w="476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grpSp>
      <p:sp>
        <p:nvSpPr>
          <p:cNvPr id="27" name="Line 31"/>
          <p:cNvSpPr>
            <a:spLocks noChangeShapeType="1"/>
          </p:cNvSpPr>
          <p:nvPr/>
        </p:nvSpPr>
        <p:spPr bwMode="auto">
          <a:xfrm>
            <a:off x="457200" y="1324685"/>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4"/>
          <p:cNvSpPr>
            <a:spLocks noChangeArrowheads="1"/>
          </p:cNvSpPr>
          <p:nvPr/>
        </p:nvSpPr>
        <p:spPr bwMode="auto">
          <a:xfrm>
            <a:off x="381000" y="-76200"/>
            <a:ext cx="8575989" cy="1446550"/>
          </a:xfrm>
          <a:prstGeom prst="rect">
            <a:avLst/>
          </a:prstGeom>
          <a:noFill/>
          <a:ln w="9525">
            <a:noFill/>
            <a:miter lim="800000"/>
            <a:headEnd/>
            <a:tailEnd/>
          </a:ln>
          <a:effectLst/>
        </p:spPr>
        <p:txBody>
          <a:bodyPr wrap="square" anchor="ctr">
            <a:prstTxWarp prst="textNoShape">
              <a:avLst/>
            </a:prstTxWarp>
            <a:spAutoFit/>
          </a:bodyPr>
          <a:lstStyle/>
          <a:p>
            <a:pPr algn="ctr"/>
            <a:r>
              <a:rPr lang="en-US" sz="4400" b="0" dirty="0" smtClean="0">
                <a:latin typeface="Arial"/>
                <a:cs typeface="Arial"/>
              </a:rPr>
              <a:t>Recapitulate biology of the risk allele with a </a:t>
            </a:r>
            <a:r>
              <a:rPr lang="en-US" sz="4400" b="0" dirty="0" err="1" smtClean="0">
                <a:latin typeface="Arial"/>
                <a:cs typeface="Arial"/>
              </a:rPr>
              <a:t>luciferase</a:t>
            </a:r>
            <a:r>
              <a:rPr lang="en-US" sz="4400" dirty="0" smtClean="0">
                <a:latin typeface="Arial"/>
                <a:cs typeface="Arial"/>
              </a:rPr>
              <a:t> HTS assay</a:t>
            </a:r>
            <a:endParaRPr lang="en-US" sz="4400" b="0" dirty="0">
              <a:latin typeface="Arial"/>
              <a:cs typeface="Arial"/>
            </a:endParaRPr>
          </a:p>
        </p:txBody>
      </p:sp>
      <p:pic>
        <p:nvPicPr>
          <p:cNvPr id="7" name="Picture 6" descr="Slide1.jp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304800" y="1344563"/>
            <a:ext cx="3810000" cy="5513437"/>
          </a:xfrm>
          <a:prstGeom prst="rect">
            <a:avLst/>
          </a:prstGeom>
        </p:spPr>
      </p:pic>
      <p:sp>
        <p:nvSpPr>
          <p:cNvPr id="27" name="Line 31"/>
          <p:cNvSpPr>
            <a:spLocks noChangeShapeType="1"/>
          </p:cNvSpPr>
          <p:nvPr/>
        </p:nvSpPr>
        <p:spPr bwMode="auto">
          <a:xfrm>
            <a:off x="457200" y="1324685"/>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8" name="Explosion 2 7"/>
          <p:cNvSpPr/>
          <p:nvPr/>
        </p:nvSpPr>
        <p:spPr bwMode="auto">
          <a:xfrm>
            <a:off x="2895600" y="5029200"/>
            <a:ext cx="2971800" cy="1143000"/>
          </a:xfrm>
          <a:prstGeom prst="irregularSeal2">
            <a:avLst/>
          </a:prstGeom>
          <a:solidFill>
            <a:srgbClr val="FFFF00">
              <a:alpha val="49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err="1" smtClean="0">
                <a:ln>
                  <a:noFill/>
                </a:ln>
                <a:solidFill>
                  <a:schemeClr val="tx1"/>
                </a:solidFill>
                <a:effectLst/>
                <a:latin typeface="Arial" charset="0"/>
                <a:ea typeface="ＭＳ Ｐゴシック" charset="-128"/>
                <a:cs typeface="ＭＳ Ｐゴシック" charset="-128"/>
              </a:rPr>
              <a:t>luciferase</a:t>
            </a:r>
            <a:endParaRPr kumimoji="0" lang="en-US" sz="20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4"/>
          <p:cNvSpPr>
            <a:spLocks noChangeArrowheads="1"/>
          </p:cNvSpPr>
          <p:nvPr/>
        </p:nvSpPr>
        <p:spPr bwMode="auto">
          <a:xfrm>
            <a:off x="381000" y="-76200"/>
            <a:ext cx="8575989" cy="1446550"/>
          </a:xfrm>
          <a:prstGeom prst="rect">
            <a:avLst/>
          </a:prstGeom>
          <a:noFill/>
          <a:ln w="9525">
            <a:noFill/>
            <a:miter lim="800000"/>
            <a:headEnd/>
            <a:tailEnd/>
          </a:ln>
          <a:effectLst/>
        </p:spPr>
        <p:txBody>
          <a:bodyPr wrap="square" anchor="ctr">
            <a:prstTxWarp prst="textNoShape">
              <a:avLst/>
            </a:prstTxWarp>
            <a:spAutoFit/>
          </a:bodyPr>
          <a:lstStyle/>
          <a:p>
            <a:pPr algn="ctr"/>
            <a:r>
              <a:rPr lang="en-US" sz="4400" b="0" dirty="0" smtClean="0">
                <a:latin typeface="Arial"/>
                <a:cs typeface="Arial"/>
              </a:rPr>
              <a:t>Using this HTS assay, test &gt;2000 chemical compounds</a:t>
            </a:r>
            <a:endParaRPr lang="en-US" sz="4400" b="0" dirty="0">
              <a:latin typeface="Arial"/>
              <a:cs typeface="Arial"/>
            </a:endParaRPr>
          </a:p>
        </p:txBody>
      </p:sp>
      <p:pic>
        <p:nvPicPr>
          <p:cNvPr id="7" name="Picture 6" descr="Slide1.jp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304800" y="1344563"/>
            <a:ext cx="3810000" cy="5513437"/>
          </a:xfrm>
          <a:prstGeom prst="rect">
            <a:avLst/>
          </a:prstGeom>
        </p:spPr>
      </p:pic>
      <p:sp>
        <p:nvSpPr>
          <p:cNvPr id="27" name="Line 31"/>
          <p:cNvSpPr>
            <a:spLocks noChangeShapeType="1"/>
          </p:cNvSpPr>
          <p:nvPr/>
        </p:nvSpPr>
        <p:spPr bwMode="auto">
          <a:xfrm>
            <a:off x="457200" y="1324685"/>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6" name="Right Brace 5"/>
          <p:cNvSpPr/>
          <p:nvPr/>
        </p:nvSpPr>
        <p:spPr bwMode="auto">
          <a:xfrm rot="21056765">
            <a:off x="3694134" y="1925638"/>
            <a:ext cx="609600" cy="4386408"/>
          </a:xfrm>
          <a:prstGeom prst="rightBrace">
            <a:avLst/>
          </a:prstGeom>
          <a:noFill/>
          <a:ln w="476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grpSp>
        <p:nvGrpSpPr>
          <p:cNvPr id="2" name="Group 8"/>
          <p:cNvGrpSpPr/>
          <p:nvPr/>
        </p:nvGrpSpPr>
        <p:grpSpPr>
          <a:xfrm>
            <a:off x="5406661" y="1676400"/>
            <a:ext cx="3508739" cy="4800600"/>
            <a:chOff x="5406661" y="1676400"/>
            <a:chExt cx="3508739" cy="4800600"/>
          </a:xfrm>
        </p:grpSpPr>
        <p:pic>
          <p:nvPicPr>
            <p:cNvPr id="10" name="Picture 9" descr="3640BC-COR.jp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406661" y="1676400"/>
              <a:ext cx="3356339" cy="3211596"/>
            </a:xfrm>
            <a:prstGeom prst="rect">
              <a:avLst/>
            </a:prstGeom>
          </p:spPr>
        </p:pic>
        <p:pic>
          <p:nvPicPr>
            <p:cNvPr id="11" name="Picture 10" descr="chem_bio_prog.jpg"/>
            <p:cNvPicPr>
              <a:picLocks noChangeAspect="1"/>
            </p:cNvPicPr>
            <p:nvPr/>
          </p:nvPicPr>
          <p:blipFill>
            <a:blip r:embed="rId4"/>
            <a:stretch>
              <a:fillRect/>
            </a:stretch>
          </p:blipFill>
          <p:spPr>
            <a:xfrm>
              <a:off x="6019800" y="5257800"/>
              <a:ext cx="1219200" cy="1219200"/>
            </a:xfrm>
            <a:prstGeom prst="rect">
              <a:avLst/>
            </a:prstGeom>
          </p:spPr>
        </p:pic>
        <p:pic>
          <p:nvPicPr>
            <p:cNvPr id="12" name="Picture 11" descr="Unknown.jpe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7360728" y="5562600"/>
              <a:ext cx="1554672" cy="457200"/>
            </a:xfrm>
            <a:prstGeom prst="rect">
              <a:avLst/>
            </a:prstGeom>
          </p:spPr>
        </p:pic>
      </p:grpSp>
      <p:sp>
        <p:nvSpPr>
          <p:cNvPr id="13" name="Rectangle 12"/>
          <p:cNvSpPr/>
          <p:nvPr/>
        </p:nvSpPr>
        <p:spPr bwMode="auto">
          <a:xfrm>
            <a:off x="3962400" y="5105400"/>
            <a:ext cx="762000" cy="9906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8" name="Explosion 2 7"/>
          <p:cNvSpPr/>
          <p:nvPr/>
        </p:nvSpPr>
        <p:spPr bwMode="auto">
          <a:xfrm>
            <a:off x="2895600" y="5029200"/>
            <a:ext cx="2971800" cy="1143000"/>
          </a:xfrm>
          <a:prstGeom prst="irregularSeal2">
            <a:avLst/>
          </a:prstGeom>
          <a:solidFill>
            <a:srgbClr val="FFFF00">
              <a:alpha val="49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err="1" smtClean="0">
                <a:ln>
                  <a:noFill/>
                </a:ln>
                <a:solidFill>
                  <a:schemeClr val="tx1"/>
                </a:solidFill>
                <a:effectLst/>
                <a:latin typeface="Arial" charset="0"/>
                <a:ea typeface="ＭＳ Ｐゴシック" charset="-128"/>
                <a:cs typeface="ＭＳ Ｐゴシック" charset="-128"/>
              </a:rPr>
              <a:t>luciferase</a:t>
            </a:r>
            <a:endParaRPr kumimoji="0" lang="en-US" sz="20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14" name="TextBox 13"/>
          <p:cNvSpPr txBox="1"/>
          <p:nvPr/>
        </p:nvSpPr>
        <p:spPr>
          <a:xfrm>
            <a:off x="5410200" y="1642532"/>
            <a:ext cx="1447800" cy="923330"/>
          </a:xfrm>
          <a:prstGeom prst="rect">
            <a:avLst/>
          </a:prstGeom>
          <a:noFill/>
        </p:spPr>
        <p:txBody>
          <a:bodyPr wrap="square" rtlCol="0">
            <a:spAutoFit/>
          </a:bodyPr>
          <a:lstStyle/>
          <a:p>
            <a:r>
              <a:rPr lang="en-US" sz="1800" dirty="0" smtClean="0">
                <a:solidFill>
                  <a:schemeClr val="bg1">
                    <a:lumMod val="95000"/>
                  </a:schemeClr>
                </a:solidFill>
              </a:rPr>
              <a:t>FDA-approved drugs, other</a:t>
            </a:r>
            <a:endParaRPr lang="en-US" sz="1800" dirty="0">
              <a:solidFill>
                <a:schemeClr val="bg1">
                  <a:lumMod val="95000"/>
                </a:schemeClr>
              </a:solidFill>
            </a:endParaRP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900" decel="100000" fill="hold"/>
                                        <p:tgtEl>
                                          <p:spTgt spid="1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Line 6"/>
          <p:cNvSpPr>
            <a:spLocks noChangeShapeType="1"/>
          </p:cNvSpPr>
          <p:nvPr/>
        </p:nvSpPr>
        <p:spPr bwMode="auto">
          <a:xfrm>
            <a:off x="457200" y="15240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6" name="Text Box 6"/>
          <p:cNvSpPr txBox="1">
            <a:spLocks noChangeArrowheads="1"/>
          </p:cNvSpPr>
          <p:nvPr/>
        </p:nvSpPr>
        <p:spPr bwMode="auto">
          <a:xfrm rot="16200000">
            <a:off x="-1246700" y="3532701"/>
            <a:ext cx="3506088" cy="707886"/>
          </a:xfrm>
          <a:prstGeom prst="rect">
            <a:avLst/>
          </a:prstGeom>
          <a:noFill/>
          <a:ln w="9525">
            <a:noFill/>
            <a:miter lim="800000"/>
            <a:headEnd/>
            <a:tailEnd/>
          </a:ln>
          <a:effectLst/>
        </p:spPr>
        <p:txBody>
          <a:bodyPr wrap="none">
            <a:prstTxWarp prst="textNoShape">
              <a:avLst/>
            </a:prstTxWarp>
            <a:spAutoFit/>
          </a:bodyPr>
          <a:lstStyle/>
          <a:p>
            <a:pPr algn="ctr"/>
            <a:r>
              <a:rPr lang="en-US" dirty="0" smtClean="0"/>
              <a:t>Normalized </a:t>
            </a:r>
            <a:r>
              <a:rPr lang="en-US" dirty="0" err="1" smtClean="0"/>
              <a:t>luciferase</a:t>
            </a:r>
            <a:r>
              <a:rPr lang="en-US" dirty="0" smtClean="0"/>
              <a:t> activity </a:t>
            </a:r>
          </a:p>
          <a:p>
            <a:pPr algn="ctr"/>
            <a:r>
              <a:rPr lang="en-US" dirty="0" smtClean="0"/>
              <a:t>(experiment #2)</a:t>
            </a:r>
            <a:endParaRPr lang="en-US" dirty="0"/>
          </a:p>
        </p:txBody>
      </p:sp>
      <p:sp>
        <p:nvSpPr>
          <p:cNvPr id="7" name="Text Box 6"/>
          <p:cNvSpPr txBox="1">
            <a:spLocks noChangeArrowheads="1"/>
          </p:cNvSpPr>
          <p:nvPr/>
        </p:nvSpPr>
        <p:spPr bwMode="auto">
          <a:xfrm>
            <a:off x="1390821" y="6135469"/>
            <a:ext cx="3506088" cy="707886"/>
          </a:xfrm>
          <a:prstGeom prst="rect">
            <a:avLst/>
          </a:prstGeom>
          <a:noFill/>
          <a:ln w="9525">
            <a:noFill/>
            <a:miter lim="800000"/>
            <a:headEnd/>
            <a:tailEnd/>
          </a:ln>
          <a:effectLst/>
        </p:spPr>
        <p:txBody>
          <a:bodyPr wrap="none">
            <a:prstTxWarp prst="textNoShape">
              <a:avLst/>
            </a:prstTxWarp>
            <a:spAutoFit/>
          </a:bodyPr>
          <a:lstStyle/>
          <a:p>
            <a:pPr algn="ctr"/>
            <a:r>
              <a:rPr lang="en-US" dirty="0" smtClean="0"/>
              <a:t>Normalized </a:t>
            </a:r>
            <a:r>
              <a:rPr lang="en-US" dirty="0" err="1" smtClean="0"/>
              <a:t>luciferase</a:t>
            </a:r>
            <a:r>
              <a:rPr lang="en-US" dirty="0" smtClean="0"/>
              <a:t> activity </a:t>
            </a:r>
          </a:p>
          <a:p>
            <a:pPr algn="ctr"/>
            <a:r>
              <a:rPr lang="en-US" dirty="0" smtClean="0"/>
              <a:t>(experiment #1)</a:t>
            </a:r>
            <a:endParaRPr lang="en-US" dirty="0"/>
          </a:p>
        </p:txBody>
      </p:sp>
      <p:pic>
        <p:nvPicPr>
          <p:cNvPr id="18" name="Picture 17" descr="CD40_Val2_xy_zoom.png"/>
          <p:cNvPicPr>
            <a:picLocks noChangeAspect="1"/>
          </p:cNvPicPr>
          <p:nvPr/>
        </p:nvPicPr>
        <p:blipFill>
          <a:blip r:embed="rId2" cstate="print">
            <a:extLst>
              <a:ext uri="{28A0092B-C50C-407E-A947-70E740481C1C}">
                <a14:useLocalDpi xmlns:a14="http://schemas.microsoft.com/office/drawing/2010/main"/>
              </a:ext>
            </a:extLst>
          </a:blip>
          <a:srcRect l="5645" b="2647"/>
          <a:stretch>
            <a:fillRect/>
          </a:stretch>
        </p:blipFill>
        <p:spPr>
          <a:xfrm>
            <a:off x="914400" y="1584004"/>
            <a:ext cx="4446907" cy="4588196"/>
          </a:xfrm>
          <a:prstGeom prst="rect">
            <a:avLst/>
          </a:prstGeom>
        </p:spPr>
      </p:pic>
      <p:grpSp>
        <p:nvGrpSpPr>
          <p:cNvPr id="2" name="Group 18"/>
          <p:cNvGrpSpPr/>
          <p:nvPr/>
        </p:nvGrpSpPr>
        <p:grpSpPr>
          <a:xfrm>
            <a:off x="2667001" y="5078282"/>
            <a:ext cx="2971799" cy="830997"/>
            <a:chOff x="5509102" y="4005488"/>
            <a:chExt cx="2971799" cy="830997"/>
          </a:xfrm>
        </p:grpSpPr>
        <p:sp>
          <p:nvSpPr>
            <p:cNvPr id="20" name="Text Box 37"/>
            <p:cNvSpPr txBox="1">
              <a:spLocks noChangeArrowheads="1"/>
            </p:cNvSpPr>
            <p:nvPr/>
          </p:nvSpPr>
          <p:spPr bwMode="auto">
            <a:xfrm>
              <a:off x="5509102" y="4005488"/>
              <a:ext cx="2971799" cy="830997"/>
            </a:xfrm>
            <a:prstGeom prst="rect">
              <a:avLst/>
            </a:prstGeom>
            <a:solidFill>
              <a:schemeClr val="bg1">
                <a:lumMod val="95000"/>
              </a:schemeClr>
            </a:solidFill>
            <a:ln w="9525">
              <a:noFill/>
              <a:miter lim="800000"/>
              <a:headEnd/>
              <a:tailEnd/>
            </a:ln>
            <a:effectLst>
              <a:outerShdw blurRad="50800" dist="38100" dir="2700000">
                <a:srgbClr val="000000">
                  <a:alpha val="43000"/>
                </a:srgbClr>
              </a:outerShdw>
            </a:effectLst>
          </p:spPr>
          <p:txBody>
            <a:bodyPr wrap="square">
              <a:prstTxWarp prst="textNoShape">
                <a:avLst/>
              </a:prstTxWarp>
              <a:spAutoFit/>
            </a:bodyPr>
            <a:lstStyle/>
            <a:p>
              <a:r>
                <a:rPr lang="en-US" sz="1400" dirty="0" smtClean="0"/>
                <a:t>     </a:t>
              </a:r>
              <a:r>
                <a:rPr lang="en-US" sz="1600" dirty="0" smtClean="0"/>
                <a:t>2K test compounds</a:t>
              </a:r>
            </a:p>
            <a:p>
              <a:r>
                <a:rPr lang="en-US" sz="1600" dirty="0" smtClean="0"/>
                <a:t>     Neg. control (0.5% DMSO)</a:t>
              </a:r>
            </a:p>
            <a:p>
              <a:r>
                <a:rPr lang="en-US" sz="1600" dirty="0" smtClean="0"/>
                <a:t>     Pos. control (IKK inhibitor)</a:t>
              </a:r>
              <a:endParaRPr lang="en-US" sz="1400" dirty="0"/>
            </a:p>
          </p:txBody>
        </p:sp>
        <p:sp>
          <p:nvSpPr>
            <p:cNvPr id="21" name="Oval 20"/>
            <p:cNvSpPr/>
            <p:nvPr/>
          </p:nvSpPr>
          <p:spPr>
            <a:xfrm>
              <a:off x="5642546" y="4114800"/>
              <a:ext cx="137643" cy="137643"/>
            </a:xfrm>
            <a:prstGeom prst="ellipse">
              <a:avLst/>
            </a:prstGeom>
            <a:solidFill>
              <a:srgbClr val="063FF4"/>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Oval 21"/>
            <p:cNvSpPr/>
            <p:nvPr/>
          </p:nvSpPr>
          <p:spPr>
            <a:xfrm>
              <a:off x="5642546" y="4360953"/>
              <a:ext cx="137643" cy="137643"/>
            </a:xfrm>
            <a:prstGeom prst="ellipse">
              <a:avLst/>
            </a:prstGeom>
            <a:solidFill>
              <a:srgbClr val="7F7F7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5642546" y="4607106"/>
              <a:ext cx="137643" cy="137643"/>
            </a:xfrm>
            <a:prstGeom prst="ellipse">
              <a:avLst/>
            </a:prstGeom>
            <a:solidFill>
              <a:srgbClr val="FF221B"/>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24" name="Picture 23" descr="CD40_Val2_xy_zoom_cntrl.png"/>
          <p:cNvPicPr>
            <a:picLocks noChangeAspect="1"/>
          </p:cNvPicPr>
          <p:nvPr/>
        </p:nvPicPr>
        <p:blipFill>
          <a:blip r:embed="rId3" cstate="print">
            <a:extLst>
              <a:ext uri="{28A0092B-C50C-407E-A947-70E740481C1C}">
                <a14:useLocalDpi xmlns:a14="http://schemas.microsoft.com/office/drawing/2010/main"/>
              </a:ext>
            </a:extLst>
          </a:blip>
          <a:srcRect l="10300" b="3826"/>
          <a:stretch>
            <a:fillRect/>
          </a:stretch>
        </p:blipFill>
        <p:spPr>
          <a:xfrm>
            <a:off x="1324825" y="1763763"/>
            <a:ext cx="1335498" cy="1431892"/>
          </a:xfrm>
          <a:prstGeom prst="rect">
            <a:avLst/>
          </a:prstGeom>
          <a:ln>
            <a:solidFill>
              <a:schemeClr val="tx1">
                <a:lumMod val="50000"/>
                <a:lumOff val="50000"/>
              </a:schemeClr>
            </a:solidFill>
          </a:ln>
          <a:effectLst>
            <a:outerShdw blurRad="50800" dist="139700" dir="2700000">
              <a:srgbClr val="000000">
                <a:alpha val="43000"/>
              </a:srgbClr>
            </a:outerShdw>
          </a:effectLst>
        </p:spPr>
      </p:pic>
      <p:sp>
        <p:nvSpPr>
          <p:cNvPr id="26" name="Title 1"/>
          <p:cNvSpPr txBox="1">
            <a:spLocks/>
          </p:cNvSpPr>
          <p:nvPr/>
        </p:nvSpPr>
        <p:spPr bwMode="auto">
          <a:xfrm>
            <a:off x="381000" y="152400"/>
            <a:ext cx="8458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400" b="0" i="0" u="none" strike="noStrike" kern="0" cap="none" spc="0" normalizeH="0" baseline="0" noProof="0" dirty="0" smtClean="0">
                <a:ln>
                  <a:noFill/>
                </a:ln>
                <a:solidFill>
                  <a:schemeClr val="tx2"/>
                </a:solidFill>
                <a:effectLst/>
                <a:uLnTx/>
                <a:uFillTx/>
                <a:latin typeface="Arial"/>
                <a:ea typeface="Trebuchet MS" charset="0"/>
                <a:cs typeface="Arial"/>
              </a:rPr>
              <a:t>Pilot 2K screen: </a:t>
            </a:r>
            <a:r>
              <a:rPr kumimoji="0" lang="en-US" sz="4400" b="0" i="1" u="none" strike="noStrike" kern="0" cap="none" spc="0" normalizeH="0" baseline="0" noProof="0" dirty="0" smtClean="0">
                <a:ln>
                  <a:noFill/>
                </a:ln>
                <a:solidFill>
                  <a:schemeClr val="tx2"/>
                </a:solidFill>
                <a:effectLst/>
                <a:uLnTx/>
                <a:uFillTx/>
                <a:latin typeface="Arial"/>
                <a:ea typeface="Trebuchet MS" charset="0"/>
                <a:cs typeface="Arial"/>
              </a:rPr>
              <a:t>search</a:t>
            </a:r>
            <a:r>
              <a:rPr kumimoji="0" lang="en-US" sz="4400" b="0" i="1" u="none" strike="noStrike" kern="0" cap="none" spc="0" normalizeH="0" noProof="0" dirty="0" smtClean="0">
                <a:ln>
                  <a:noFill/>
                </a:ln>
                <a:solidFill>
                  <a:schemeClr val="tx2"/>
                </a:solidFill>
                <a:effectLst/>
                <a:uLnTx/>
                <a:uFillTx/>
                <a:latin typeface="Arial"/>
                <a:ea typeface="Trebuchet MS" charset="0"/>
                <a:cs typeface="Arial"/>
              </a:rPr>
              <a:t> </a:t>
            </a:r>
            <a:r>
              <a:rPr kumimoji="0" lang="en-US" sz="4400" b="0" i="1" u="none" strike="noStrike" kern="0" cap="none" spc="0" normalizeH="0" baseline="0" noProof="0" dirty="0" smtClean="0">
                <a:ln>
                  <a:noFill/>
                </a:ln>
                <a:solidFill>
                  <a:schemeClr val="tx2"/>
                </a:solidFill>
                <a:effectLst/>
                <a:uLnTx/>
                <a:uFillTx/>
                <a:latin typeface="Arial"/>
                <a:ea typeface="Trebuchet MS" charset="0"/>
                <a:cs typeface="Arial"/>
              </a:rPr>
              <a:t>for “hits” that decrease </a:t>
            </a:r>
            <a:r>
              <a:rPr kumimoji="0" lang="en-US" sz="4400" b="0" i="1" u="none" strike="noStrike" kern="0" cap="none" spc="0" normalizeH="0" baseline="0" noProof="0" dirty="0" err="1" smtClean="0">
                <a:ln>
                  <a:noFill/>
                </a:ln>
                <a:solidFill>
                  <a:schemeClr val="tx2"/>
                </a:solidFill>
                <a:effectLst/>
                <a:uLnTx/>
                <a:uFillTx/>
                <a:latin typeface="Arial"/>
                <a:ea typeface="Trebuchet MS" charset="0"/>
                <a:cs typeface="Arial"/>
              </a:rPr>
              <a:t>luciferase</a:t>
            </a:r>
            <a:endParaRPr kumimoji="0" lang="en-US" sz="4400" b="0" i="1" u="none" strike="noStrike" kern="0" cap="none" spc="0" normalizeH="0" baseline="0" noProof="0" dirty="0" smtClean="0">
              <a:ln>
                <a:noFill/>
              </a:ln>
              <a:solidFill>
                <a:schemeClr val="tx2"/>
              </a:solidFill>
              <a:effectLst/>
              <a:uLnTx/>
              <a:uFillTx/>
              <a:latin typeface="Arial"/>
              <a:ea typeface="Trebuchet MS" charset="0"/>
              <a:cs typeface="Arial"/>
            </a:endParaRPr>
          </a:p>
        </p:txBody>
      </p:sp>
      <p:grpSp>
        <p:nvGrpSpPr>
          <p:cNvPr id="3" name="Group 55"/>
          <p:cNvGrpSpPr/>
          <p:nvPr/>
        </p:nvGrpSpPr>
        <p:grpSpPr>
          <a:xfrm>
            <a:off x="1492601" y="1573826"/>
            <a:ext cx="7161518" cy="4626568"/>
            <a:chOff x="1492601" y="1573826"/>
            <a:chExt cx="7161518" cy="4626568"/>
          </a:xfrm>
        </p:grpSpPr>
        <p:grpSp>
          <p:nvGrpSpPr>
            <p:cNvPr id="4" name="Group 51"/>
            <p:cNvGrpSpPr/>
            <p:nvPr/>
          </p:nvGrpSpPr>
          <p:grpSpPr>
            <a:xfrm>
              <a:off x="1492601" y="1573826"/>
              <a:ext cx="4781199" cy="4626568"/>
              <a:chOff x="1492601" y="1573826"/>
              <a:chExt cx="4781199" cy="4626568"/>
            </a:xfrm>
          </p:grpSpPr>
          <p:sp>
            <p:nvSpPr>
              <p:cNvPr id="29" name="Rectangle 28"/>
              <p:cNvSpPr/>
              <p:nvPr/>
            </p:nvSpPr>
            <p:spPr bwMode="auto">
              <a:xfrm>
                <a:off x="5867400" y="2006600"/>
                <a:ext cx="406400" cy="1193800"/>
              </a:xfrm>
              <a:prstGeom prst="rect">
                <a:avLst/>
              </a:prstGeom>
              <a:solidFill>
                <a:srgbClr val="FFC0CB"/>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30" name="Rectangle 29"/>
              <p:cNvSpPr/>
              <p:nvPr/>
            </p:nvSpPr>
            <p:spPr bwMode="auto">
              <a:xfrm>
                <a:off x="5867400" y="3733800"/>
                <a:ext cx="406400" cy="1117600"/>
              </a:xfrm>
              <a:prstGeom prst="rect">
                <a:avLst/>
              </a:prstGeom>
              <a:solidFill>
                <a:srgbClr val="ACD8E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31" name="Rectangle 30"/>
              <p:cNvSpPr/>
              <p:nvPr/>
            </p:nvSpPr>
            <p:spPr bwMode="auto">
              <a:xfrm>
                <a:off x="5867400" y="3200400"/>
                <a:ext cx="406400" cy="558800"/>
              </a:xfrm>
              <a:prstGeom prst="rect">
                <a:avLst/>
              </a:prstGeom>
              <a:solidFill>
                <a:srgbClr val="D3D3D3"/>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33" name="Oval 32"/>
              <p:cNvSpPr/>
              <p:nvPr/>
            </p:nvSpPr>
            <p:spPr bwMode="auto">
              <a:xfrm rot="2567537">
                <a:off x="3774397" y="1573826"/>
                <a:ext cx="1399578" cy="1981200"/>
              </a:xfrm>
              <a:prstGeom prst="ellipse">
                <a:avLst/>
              </a:prstGeom>
              <a:solidFill>
                <a:srgbClr val="FFC0CB">
                  <a:alpha val="59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40" name="Oval 39"/>
              <p:cNvSpPr/>
              <p:nvPr/>
            </p:nvSpPr>
            <p:spPr bwMode="auto">
              <a:xfrm rot="2567537">
                <a:off x="2674412" y="3123458"/>
                <a:ext cx="1399578" cy="1191972"/>
              </a:xfrm>
              <a:prstGeom prst="ellipse">
                <a:avLst/>
              </a:prstGeom>
              <a:solidFill>
                <a:srgbClr val="D3D3D3">
                  <a:alpha val="53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44" name="Oval 43"/>
              <p:cNvSpPr/>
              <p:nvPr/>
            </p:nvSpPr>
            <p:spPr bwMode="auto">
              <a:xfrm rot="2567537">
                <a:off x="1492601" y="3815606"/>
                <a:ext cx="1399578" cy="2384788"/>
              </a:xfrm>
              <a:prstGeom prst="ellipse">
                <a:avLst/>
              </a:prstGeom>
              <a:solidFill>
                <a:srgbClr val="ACD8E4">
                  <a:alpha val="54000"/>
                </a:srgbClr>
              </a:solidFill>
              <a:ln w="444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cxnSp>
            <p:nvCxnSpPr>
              <p:cNvPr id="45" name="Straight Connector 44"/>
              <p:cNvCxnSpPr/>
              <p:nvPr/>
            </p:nvCxnSpPr>
            <p:spPr bwMode="auto">
              <a:xfrm rot="10800000" flipV="1">
                <a:off x="5118100" y="2666999"/>
                <a:ext cx="685800" cy="15239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8" name="Straight Connector 47"/>
              <p:cNvCxnSpPr/>
              <p:nvPr/>
            </p:nvCxnSpPr>
            <p:spPr bwMode="auto">
              <a:xfrm rot="10800000" flipV="1">
                <a:off x="3975100" y="3505200"/>
                <a:ext cx="1828800" cy="5334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0" name="Straight Connector 49"/>
              <p:cNvCxnSpPr/>
              <p:nvPr/>
            </p:nvCxnSpPr>
            <p:spPr bwMode="auto">
              <a:xfrm rot="10800000" flipV="1">
                <a:off x="3077634" y="4267200"/>
                <a:ext cx="2743200" cy="609600"/>
              </a:xfrm>
              <a:prstGeom prst="line">
                <a:avLst/>
              </a:prstGeom>
              <a:solidFill>
                <a:schemeClr val="accent1"/>
              </a:solidFill>
              <a:ln w="44450" cap="flat" cmpd="sng" algn="ctr">
                <a:solidFill>
                  <a:schemeClr val="tx1"/>
                </a:solidFill>
                <a:prstDash val="solid"/>
                <a:round/>
                <a:headEnd type="none" w="med" len="med"/>
                <a:tailEnd type="none" w="med" len="med"/>
              </a:ln>
              <a:effectLst/>
            </p:spPr>
          </p:cxnSp>
        </p:grpSp>
        <p:sp>
          <p:nvSpPr>
            <p:cNvPr id="53" name="TextBox 52"/>
            <p:cNvSpPr txBox="1"/>
            <p:nvPr/>
          </p:nvSpPr>
          <p:spPr>
            <a:xfrm>
              <a:off x="6629400" y="2514600"/>
              <a:ext cx="1797187" cy="538609"/>
            </a:xfrm>
            <a:prstGeom prst="rect">
              <a:avLst/>
            </a:prstGeom>
            <a:noFill/>
          </p:spPr>
          <p:txBody>
            <a:bodyPr wrap="none" rtlCol="0">
              <a:spAutoFit/>
            </a:bodyPr>
            <a:lstStyle/>
            <a:p>
              <a:r>
                <a:rPr lang="en-US" sz="2900" dirty="0" smtClean="0"/>
                <a:t>increased</a:t>
              </a:r>
              <a:endParaRPr lang="en-US" sz="2900" dirty="0"/>
            </a:p>
          </p:txBody>
        </p:sp>
        <p:sp>
          <p:nvSpPr>
            <p:cNvPr id="54" name="TextBox 53"/>
            <p:cNvSpPr txBox="1"/>
            <p:nvPr/>
          </p:nvSpPr>
          <p:spPr>
            <a:xfrm>
              <a:off x="6629400" y="3238500"/>
              <a:ext cx="1321784" cy="538609"/>
            </a:xfrm>
            <a:prstGeom prst="rect">
              <a:avLst/>
            </a:prstGeom>
            <a:noFill/>
          </p:spPr>
          <p:txBody>
            <a:bodyPr wrap="none" rtlCol="0">
              <a:spAutoFit/>
            </a:bodyPr>
            <a:lstStyle/>
            <a:p>
              <a:r>
                <a:rPr lang="en-US" sz="2900" dirty="0" smtClean="0"/>
                <a:t>neutral</a:t>
              </a:r>
              <a:endParaRPr lang="en-US" sz="2900" dirty="0"/>
            </a:p>
          </p:txBody>
        </p:sp>
        <p:sp>
          <p:nvSpPr>
            <p:cNvPr id="55" name="TextBox 54"/>
            <p:cNvSpPr txBox="1"/>
            <p:nvPr/>
          </p:nvSpPr>
          <p:spPr>
            <a:xfrm>
              <a:off x="6629400" y="3962400"/>
              <a:ext cx="2024719" cy="538609"/>
            </a:xfrm>
            <a:prstGeom prst="rect">
              <a:avLst/>
            </a:prstGeom>
            <a:noFill/>
          </p:spPr>
          <p:txBody>
            <a:bodyPr wrap="none" rtlCol="0">
              <a:spAutoFit/>
            </a:bodyPr>
            <a:lstStyle/>
            <a:p>
              <a:r>
                <a:rPr lang="en-US" sz="2900" b="1" dirty="0" smtClean="0"/>
                <a:t>decreased</a:t>
              </a:r>
              <a:endParaRPr lang="en-US" sz="2900" b="1" dirty="0"/>
            </a:p>
          </p:txBody>
        </p:sp>
      </p:grpSp>
      <p:sp>
        <p:nvSpPr>
          <p:cNvPr id="57" name="TextBox 56"/>
          <p:cNvSpPr txBox="1"/>
          <p:nvPr/>
        </p:nvSpPr>
        <p:spPr>
          <a:xfrm>
            <a:off x="2934663" y="1752600"/>
            <a:ext cx="1027737" cy="400110"/>
          </a:xfrm>
          <a:prstGeom prst="rect">
            <a:avLst/>
          </a:prstGeom>
          <a:noFill/>
        </p:spPr>
        <p:txBody>
          <a:bodyPr wrap="none" rtlCol="0">
            <a:spAutoFit/>
          </a:bodyPr>
          <a:lstStyle/>
          <a:p>
            <a:r>
              <a:rPr lang="en-US" i="1" dirty="0" smtClean="0"/>
              <a:t>r</a:t>
            </a:r>
            <a:r>
              <a:rPr lang="en-US" i="1" baseline="30000" dirty="0" smtClean="0"/>
              <a:t>2</a:t>
            </a:r>
            <a:r>
              <a:rPr lang="en-US" dirty="0" smtClean="0"/>
              <a:t>=0.83</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descr="IMG_5561.jp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6957943" y="4809065"/>
            <a:ext cx="1246256" cy="1811865"/>
          </a:xfrm>
          <a:prstGeom prst="rect">
            <a:avLst/>
          </a:prstGeom>
        </p:spPr>
      </p:pic>
      <p:sp>
        <p:nvSpPr>
          <p:cNvPr id="71683" name="Line 6"/>
          <p:cNvSpPr>
            <a:spLocks noChangeShapeType="1"/>
          </p:cNvSpPr>
          <p:nvPr/>
        </p:nvSpPr>
        <p:spPr bwMode="auto">
          <a:xfrm>
            <a:off x="457200" y="15240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6" name="Text Box 6"/>
          <p:cNvSpPr txBox="1">
            <a:spLocks noChangeArrowheads="1"/>
          </p:cNvSpPr>
          <p:nvPr/>
        </p:nvSpPr>
        <p:spPr bwMode="auto">
          <a:xfrm rot="16200000">
            <a:off x="-1246700" y="3532701"/>
            <a:ext cx="3506088" cy="707886"/>
          </a:xfrm>
          <a:prstGeom prst="rect">
            <a:avLst/>
          </a:prstGeom>
          <a:noFill/>
          <a:ln w="9525">
            <a:noFill/>
            <a:miter lim="800000"/>
            <a:headEnd/>
            <a:tailEnd/>
          </a:ln>
          <a:effectLst/>
        </p:spPr>
        <p:txBody>
          <a:bodyPr wrap="none">
            <a:prstTxWarp prst="textNoShape">
              <a:avLst/>
            </a:prstTxWarp>
            <a:spAutoFit/>
          </a:bodyPr>
          <a:lstStyle/>
          <a:p>
            <a:pPr algn="ctr"/>
            <a:r>
              <a:rPr lang="en-US" dirty="0" smtClean="0"/>
              <a:t>Normalized </a:t>
            </a:r>
            <a:r>
              <a:rPr lang="en-US" dirty="0" err="1" smtClean="0"/>
              <a:t>luciferase</a:t>
            </a:r>
            <a:r>
              <a:rPr lang="en-US" dirty="0" smtClean="0"/>
              <a:t> activity </a:t>
            </a:r>
          </a:p>
          <a:p>
            <a:pPr algn="ctr"/>
            <a:r>
              <a:rPr lang="en-US" dirty="0" smtClean="0"/>
              <a:t>(experiment #2)</a:t>
            </a:r>
            <a:endParaRPr lang="en-US" dirty="0"/>
          </a:p>
        </p:txBody>
      </p:sp>
      <p:sp>
        <p:nvSpPr>
          <p:cNvPr id="7" name="Text Box 6"/>
          <p:cNvSpPr txBox="1">
            <a:spLocks noChangeArrowheads="1"/>
          </p:cNvSpPr>
          <p:nvPr/>
        </p:nvSpPr>
        <p:spPr bwMode="auto">
          <a:xfrm>
            <a:off x="1390821" y="6135469"/>
            <a:ext cx="3506088" cy="707886"/>
          </a:xfrm>
          <a:prstGeom prst="rect">
            <a:avLst/>
          </a:prstGeom>
          <a:noFill/>
          <a:ln w="9525">
            <a:noFill/>
            <a:miter lim="800000"/>
            <a:headEnd/>
            <a:tailEnd/>
          </a:ln>
          <a:effectLst/>
        </p:spPr>
        <p:txBody>
          <a:bodyPr wrap="none">
            <a:prstTxWarp prst="textNoShape">
              <a:avLst/>
            </a:prstTxWarp>
            <a:spAutoFit/>
          </a:bodyPr>
          <a:lstStyle/>
          <a:p>
            <a:pPr algn="ctr"/>
            <a:r>
              <a:rPr lang="en-US" dirty="0" smtClean="0"/>
              <a:t>Normalized </a:t>
            </a:r>
            <a:r>
              <a:rPr lang="en-US" dirty="0" err="1" smtClean="0"/>
              <a:t>luciferase</a:t>
            </a:r>
            <a:r>
              <a:rPr lang="en-US" dirty="0" smtClean="0"/>
              <a:t> activity </a:t>
            </a:r>
          </a:p>
          <a:p>
            <a:pPr algn="ctr"/>
            <a:r>
              <a:rPr lang="en-US" dirty="0" smtClean="0"/>
              <a:t>(experiment #1)</a:t>
            </a:r>
            <a:endParaRPr lang="en-US" dirty="0"/>
          </a:p>
        </p:txBody>
      </p:sp>
      <p:pic>
        <p:nvPicPr>
          <p:cNvPr id="18" name="Picture 17" descr="CD40_Val2_xy_zoom.png"/>
          <p:cNvPicPr>
            <a:picLocks noChangeAspect="1"/>
          </p:cNvPicPr>
          <p:nvPr/>
        </p:nvPicPr>
        <p:blipFill>
          <a:blip r:embed="rId3" cstate="print">
            <a:extLst>
              <a:ext uri="{28A0092B-C50C-407E-A947-70E740481C1C}">
                <a14:useLocalDpi xmlns:a14="http://schemas.microsoft.com/office/drawing/2010/main"/>
              </a:ext>
            </a:extLst>
          </a:blip>
          <a:srcRect l="5645" b="2647"/>
          <a:stretch>
            <a:fillRect/>
          </a:stretch>
        </p:blipFill>
        <p:spPr>
          <a:xfrm>
            <a:off x="914400" y="1584004"/>
            <a:ext cx="4446907" cy="4588196"/>
          </a:xfrm>
          <a:prstGeom prst="rect">
            <a:avLst/>
          </a:prstGeom>
        </p:spPr>
      </p:pic>
      <p:grpSp>
        <p:nvGrpSpPr>
          <p:cNvPr id="2" name="Group 18"/>
          <p:cNvGrpSpPr/>
          <p:nvPr/>
        </p:nvGrpSpPr>
        <p:grpSpPr>
          <a:xfrm>
            <a:off x="2667001" y="5078282"/>
            <a:ext cx="2971799" cy="830997"/>
            <a:chOff x="5509102" y="4005488"/>
            <a:chExt cx="2971799" cy="830997"/>
          </a:xfrm>
        </p:grpSpPr>
        <p:sp>
          <p:nvSpPr>
            <p:cNvPr id="20" name="Text Box 37"/>
            <p:cNvSpPr txBox="1">
              <a:spLocks noChangeArrowheads="1"/>
            </p:cNvSpPr>
            <p:nvPr/>
          </p:nvSpPr>
          <p:spPr bwMode="auto">
            <a:xfrm>
              <a:off x="5509102" y="4005488"/>
              <a:ext cx="2971799" cy="830997"/>
            </a:xfrm>
            <a:prstGeom prst="rect">
              <a:avLst/>
            </a:prstGeom>
            <a:solidFill>
              <a:schemeClr val="bg1">
                <a:lumMod val="95000"/>
              </a:schemeClr>
            </a:solidFill>
            <a:ln w="9525">
              <a:noFill/>
              <a:miter lim="800000"/>
              <a:headEnd/>
              <a:tailEnd/>
            </a:ln>
            <a:effectLst>
              <a:outerShdw blurRad="50800" dist="38100" dir="2700000">
                <a:srgbClr val="000000">
                  <a:alpha val="43000"/>
                </a:srgbClr>
              </a:outerShdw>
            </a:effectLst>
          </p:spPr>
          <p:txBody>
            <a:bodyPr wrap="square">
              <a:prstTxWarp prst="textNoShape">
                <a:avLst/>
              </a:prstTxWarp>
              <a:spAutoFit/>
            </a:bodyPr>
            <a:lstStyle/>
            <a:p>
              <a:r>
                <a:rPr lang="en-US" sz="1400" dirty="0" smtClean="0"/>
                <a:t>     </a:t>
              </a:r>
              <a:r>
                <a:rPr lang="en-US" sz="1600" dirty="0" smtClean="0"/>
                <a:t>2K test compounds</a:t>
              </a:r>
            </a:p>
            <a:p>
              <a:r>
                <a:rPr lang="en-US" sz="1600" dirty="0" smtClean="0"/>
                <a:t>     Neg. control (0.5% DMSO)</a:t>
              </a:r>
            </a:p>
            <a:p>
              <a:r>
                <a:rPr lang="en-US" sz="1600" dirty="0" smtClean="0"/>
                <a:t>     Pos. control (IKK inhibitor)</a:t>
              </a:r>
              <a:endParaRPr lang="en-US" sz="1400" dirty="0"/>
            </a:p>
          </p:txBody>
        </p:sp>
        <p:sp>
          <p:nvSpPr>
            <p:cNvPr id="21" name="Oval 20"/>
            <p:cNvSpPr/>
            <p:nvPr/>
          </p:nvSpPr>
          <p:spPr>
            <a:xfrm>
              <a:off x="5642546" y="4114800"/>
              <a:ext cx="137643" cy="137643"/>
            </a:xfrm>
            <a:prstGeom prst="ellipse">
              <a:avLst/>
            </a:prstGeom>
            <a:solidFill>
              <a:srgbClr val="063FF4"/>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Oval 21"/>
            <p:cNvSpPr/>
            <p:nvPr/>
          </p:nvSpPr>
          <p:spPr>
            <a:xfrm>
              <a:off x="5642546" y="4360953"/>
              <a:ext cx="137643" cy="137643"/>
            </a:xfrm>
            <a:prstGeom prst="ellipse">
              <a:avLst/>
            </a:prstGeom>
            <a:solidFill>
              <a:srgbClr val="7F7F7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5642546" y="4607106"/>
              <a:ext cx="137643" cy="137643"/>
            </a:xfrm>
            <a:prstGeom prst="ellipse">
              <a:avLst/>
            </a:prstGeom>
            <a:solidFill>
              <a:srgbClr val="FF221B"/>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24" name="Picture 23" descr="CD40_Val2_xy_zoom_cntrl.png"/>
          <p:cNvPicPr>
            <a:picLocks noChangeAspect="1"/>
          </p:cNvPicPr>
          <p:nvPr/>
        </p:nvPicPr>
        <p:blipFill>
          <a:blip r:embed="rId4" cstate="print">
            <a:extLst>
              <a:ext uri="{28A0092B-C50C-407E-A947-70E740481C1C}">
                <a14:useLocalDpi xmlns:a14="http://schemas.microsoft.com/office/drawing/2010/main"/>
              </a:ext>
            </a:extLst>
          </a:blip>
          <a:srcRect l="10300" b="3826"/>
          <a:stretch>
            <a:fillRect/>
          </a:stretch>
        </p:blipFill>
        <p:spPr>
          <a:xfrm>
            <a:off x="1324825" y="1763763"/>
            <a:ext cx="1335498" cy="1431892"/>
          </a:xfrm>
          <a:prstGeom prst="rect">
            <a:avLst/>
          </a:prstGeom>
          <a:ln>
            <a:solidFill>
              <a:schemeClr val="tx1">
                <a:lumMod val="50000"/>
                <a:lumOff val="50000"/>
              </a:schemeClr>
            </a:solidFill>
          </a:ln>
          <a:effectLst>
            <a:outerShdw blurRad="50800" dist="139700" dir="2700000">
              <a:srgbClr val="000000">
                <a:alpha val="43000"/>
              </a:srgbClr>
            </a:outerShdw>
          </a:effectLst>
        </p:spPr>
      </p:pic>
      <p:sp>
        <p:nvSpPr>
          <p:cNvPr id="26" name="Title 1"/>
          <p:cNvSpPr txBox="1">
            <a:spLocks/>
          </p:cNvSpPr>
          <p:nvPr/>
        </p:nvSpPr>
        <p:spPr bwMode="auto">
          <a:xfrm>
            <a:off x="381000" y="152400"/>
            <a:ext cx="8458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400" b="0" i="0" u="none" strike="noStrike" kern="0" cap="none" spc="0" normalizeH="0" baseline="0" noProof="0" dirty="0" smtClean="0">
                <a:ln>
                  <a:noFill/>
                </a:ln>
                <a:solidFill>
                  <a:schemeClr val="tx2"/>
                </a:solidFill>
                <a:effectLst/>
                <a:uLnTx/>
                <a:uFillTx/>
                <a:latin typeface="Arial"/>
                <a:ea typeface="Trebuchet MS" charset="0"/>
                <a:cs typeface="Arial"/>
              </a:rPr>
              <a:t>Pilot 2K screen: </a:t>
            </a:r>
            <a:r>
              <a:rPr kumimoji="0" lang="en-US" sz="4400" b="0" i="1" u="none" strike="noStrike" kern="0" cap="none" spc="0" normalizeH="0" baseline="0" noProof="0" dirty="0" smtClean="0">
                <a:ln>
                  <a:noFill/>
                </a:ln>
                <a:solidFill>
                  <a:schemeClr val="tx2"/>
                </a:solidFill>
                <a:effectLst/>
                <a:uLnTx/>
                <a:uFillTx/>
                <a:latin typeface="Arial"/>
                <a:ea typeface="Trebuchet MS" charset="0"/>
                <a:cs typeface="Arial"/>
              </a:rPr>
              <a:t>search</a:t>
            </a:r>
            <a:r>
              <a:rPr kumimoji="0" lang="en-US" sz="4400" b="0" i="1" u="none" strike="noStrike" kern="0" cap="none" spc="0" normalizeH="0" noProof="0" dirty="0" smtClean="0">
                <a:ln>
                  <a:noFill/>
                </a:ln>
                <a:solidFill>
                  <a:schemeClr val="tx2"/>
                </a:solidFill>
                <a:effectLst/>
                <a:uLnTx/>
                <a:uFillTx/>
                <a:latin typeface="Arial"/>
                <a:ea typeface="Trebuchet MS" charset="0"/>
                <a:cs typeface="Arial"/>
              </a:rPr>
              <a:t> </a:t>
            </a:r>
            <a:r>
              <a:rPr kumimoji="0" lang="en-US" sz="4400" b="0" i="1" u="none" strike="noStrike" kern="0" cap="none" spc="0" normalizeH="0" baseline="0" noProof="0" dirty="0" smtClean="0">
                <a:ln>
                  <a:noFill/>
                </a:ln>
                <a:solidFill>
                  <a:schemeClr val="tx2"/>
                </a:solidFill>
                <a:effectLst/>
                <a:uLnTx/>
                <a:uFillTx/>
                <a:latin typeface="Arial"/>
                <a:ea typeface="Trebuchet MS" charset="0"/>
                <a:cs typeface="Arial"/>
              </a:rPr>
              <a:t>for “hits” that decrease </a:t>
            </a:r>
            <a:r>
              <a:rPr kumimoji="0" lang="en-US" sz="4400" b="0" i="1" u="none" strike="noStrike" kern="0" cap="none" spc="0" normalizeH="0" baseline="0" noProof="0" dirty="0" err="1" smtClean="0">
                <a:ln>
                  <a:noFill/>
                </a:ln>
                <a:solidFill>
                  <a:schemeClr val="tx2"/>
                </a:solidFill>
                <a:effectLst/>
                <a:uLnTx/>
                <a:uFillTx/>
                <a:latin typeface="Arial"/>
                <a:ea typeface="Trebuchet MS" charset="0"/>
                <a:cs typeface="Arial"/>
              </a:rPr>
              <a:t>luciferase</a:t>
            </a:r>
            <a:endParaRPr kumimoji="0" lang="en-US" sz="4400" b="0" i="1" u="none" strike="noStrike" kern="0" cap="none" spc="0" normalizeH="0" baseline="0" noProof="0" dirty="0" smtClean="0">
              <a:ln>
                <a:noFill/>
              </a:ln>
              <a:solidFill>
                <a:schemeClr val="tx2"/>
              </a:solidFill>
              <a:effectLst/>
              <a:uLnTx/>
              <a:uFillTx/>
              <a:latin typeface="Arial"/>
              <a:ea typeface="Trebuchet MS" charset="0"/>
              <a:cs typeface="Arial"/>
            </a:endParaRPr>
          </a:p>
        </p:txBody>
      </p:sp>
      <p:grpSp>
        <p:nvGrpSpPr>
          <p:cNvPr id="3" name="Group 55"/>
          <p:cNvGrpSpPr/>
          <p:nvPr/>
        </p:nvGrpSpPr>
        <p:grpSpPr>
          <a:xfrm>
            <a:off x="1492601" y="1573826"/>
            <a:ext cx="7161518" cy="4626568"/>
            <a:chOff x="1492601" y="1573826"/>
            <a:chExt cx="7161518" cy="4626568"/>
          </a:xfrm>
        </p:grpSpPr>
        <p:grpSp>
          <p:nvGrpSpPr>
            <p:cNvPr id="4" name="Group 51"/>
            <p:cNvGrpSpPr/>
            <p:nvPr/>
          </p:nvGrpSpPr>
          <p:grpSpPr>
            <a:xfrm>
              <a:off x="1492601" y="1573826"/>
              <a:ext cx="4781199" cy="4626568"/>
              <a:chOff x="1492601" y="1573826"/>
              <a:chExt cx="4781199" cy="4626568"/>
            </a:xfrm>
          </p:grpSpPr>
          <p:sp>
            <p:nvSpPr>
              <p:cNvPr id="29" name="Rectangle 28"/>
              <p:cNvSpPr/>
              <p:nvPr/>
            </p:nvSpPr>
            <p:spPr bwMode="auto">
              <a:xfrm>
                <a:off x="5867400" y="2006600"/>
                <a:ext cx="406400" cy="1193800"/>
              </a:xfrm>
              <a:prstGeom prst="rect">
                <a:avLst/>
              </a:prstGeom>
              <a:solidFill>
                <a:srgbClr val="FFC0CB"/>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30" name="Rectangle 29"/>
              <p:cNvSpPr/>
              <p:nvPr/>
            </p:nvSpPr>
            <p:spPr bwMode="auto">
              <a:xfrm>
                <a:off x="5867400" y="3733800"/>
                <a:ext cx="406400" cy="1117600"/>
              </a:xfrm>
              <a:prstGeom prst="rect">
                <a:avLst/>
              </a:prstGeom>
              <a:solidFill>
                <a:srgbClr val="ACD8E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31" name="Rectangle 30"/>
              <p:cNvSpPr/>
              <p:nvPr/>
            </p:nvSpPr>
            <p:spPr bwMode="auto">
              <a:xfrm>
                <a:off x="5867400" y="3200400"/>
                <a:ext cx="406400" cy="558800"/>
              </a:xfrm>
              <a:prstGeom prst="rect">
                <a:avLst/>
              </a:prstGeom>
              <a:solidFill>
                <a:srgbClr val="D3D3D3"/>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33" name="Oval 32"/>
              <p:cNvSpPr/>
              <p:nvPr/>
            </p:nvSpPr>
            <p:spPr bwMode="auto">
              <a:xfrm rot="2567537">
                <a:off x="3774397" y="1573826"/>
                <a:ext cx="1399578" cy="1981200"/>
              </a:xfrm>
              <a:prstGeom prst="ellipse">
                <a:avLst/>
              </a:prstGeom>
              <a:solidFill>
                <a:srgbClr val="FFC0CB">
                  <a:alpha val="59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40" name="Oval 39"/>
              <p:cNvSpPr/>
              <p:nvPr/>
            </p:nvSpPr>
            <p:spPr bwMode="auto">
              <a:xfrm rot="2567537">
                <a:off x="2674412" y="3123458"/>
                <a:ext cx="1399578" cy="1191972"/>
              </a:xfrm>
              <a:prstGeom prst="ellipse">
                <a:avLst/>
              </a:prstGeom>
              <a:solidFill>
                <a:srgbClr val="D3D3D3">
                  <a:alpha val="53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44" name="Oval 43"/>
              <p:cNvSpPr/>
              <p:nvPr/>
            </p:nvSpPr>
            <p:spPr bwMode="auto">
              <a:xfrm rot="2567537">
                <a:off x="1492601" y="3815606"/>
                <a:ext cx="1399578" cy="2384788"/>
              </a:xfrm>
              <a:prstGeom prst="ellipse">
                <a:avLst/>
              </a:prstGeom>
              <a:solidFill>
                <a:srgbClr val="ACD8E4">
                  <a:alpha val="54000"/>
                </a:srgbClr>
              </a:solidFill>
              <a:ln w="444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128"/>
                  <a:cs typeface="ＭＳ Ｐゴシック" charset="-128"/>
                </a:endParaRPr>
              </a:p>
            </p:txBody>
          </p:sp>
          <p:cxnSp>
            <p:nvCxnSpPr>
              <p:cNvPr id="45" name="Straight Connector 44"/>
              <p:cNvCxnSpPr/>
              <p:nvPr/>
            </p:nvCxnSpPr>
            <p:spPr bwMode="auto">
              <a:xfrm rot="10800000" flipV="1">
                <a:off x="5118100" y="2666999"/>
                <a:ext cx="685800" cy="15239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8" name="Straight Connector 47"/>
              <p:cNvCxnSpPr/>
              <p:nvPr/>
            </p:nvCxnSpPr>
            <p:spPr bwMode="auto">
              <a:xfrm rot="10800000" flipV="1">
                <a:off x="3975100" y="3505200"/>
                <a:ext cx="1828800" cy="5334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0" name="Straight Connector 49"/>
              <p:cNvCxnSpPr/>
              <p:nvPr/>
            </p:nvCxnSpPr>
            <p:spPr bwMode="auto">
              <a:xfrm rot="10800000" flipV="1">
                <a:off x="3077634" y="4267200"/>
                <a:ext cx="2743200" cy="609600"/>
              </a:xfrm>
              <a:prstGeom prst="line">
                <a:avLst/>
              </a:prstGeom>
              <a:solidFill>
                <a:schemeClr val="accent1"/>
              </a:solidFill>
              <a:ln w="44450" cap="flat" cmpd="sng" algn="ctr">
                <a:solidFill>
                  <a:schemeClr val="tx1"/>
                </a:solidFill>
                <a:prstDash val="solid"/>
                <a:round/>
                <a:headEnd type="none" w="med" len="med"/>
                <a:tailEnd type="none" w="med" len="med"/>
              </a:ln>
              <a:effectLst/>
            </p:spPr>
          </p:cxnSp>
        </p:grpSp>
        <p:sp>
          <p:nvSpPr>
            <p:cNvPr id="53" name="TextBox 52"/>
            <p:cNvSpPr txBox="1"/>
            <p:nvPr/>
          </p:nvSpPr>
          <p:spPr>
            <a:xfrm>
              <a:off x="6629400" y="2514600"/>
              <a:ext cx="1797187" cy="538609"/>
            </a:xfrm>
            <a:prstGeom prst="rect">
              <a:avLst/>
            </a:prstGeom>
            <a:noFill/>
          </p:spPr>
          <p:txBody>
            <a:bodyPr wrap="none" rtlCol="0">
              <a:spAutoFit/>
            </a:bodyPr>
            <a:lstStyle/>
            <a:p>
              <a:r>
                <a:rPr lang="en-US" sz="2900" dirty="0" smtClean="0"/>
                <a:t>increased</a:t>
              </a:r>
              <a:endParaRPr lang="en-US" sz="2900" dirty="0"/>
            </a:p>
          </p:txBody>
        </p:sp>
        <p:sp>
          <p:nvSpPr>
            <p:cNvPr id="54" name="TextBox 53"/>
            <p:cNvSpPr txBox="1"/>
            <p:nvPr/>
          </p:nvSpPr>
          <p:spPr>
            <a:xfrm>
              <a:off x="6629400" y="3238500"/>
              <a:ext cx="1321784" cy="538609"/>
            </a:xfrm>
            <a:prstGeom prst="rect">
              <a:avLst/>
            </a:prstGeom>
            <a:noFill/>
          </p:spPr>
          <p:txBody>
            <a:bodyPr wrap="none" rtlCol="0">
              <a:spAutoFit/>
            </a:bodyPr>
            <a:lstStyle/>
            <a:p>
              <a:r>
                <a:rPr lang="en-US" sz="2900" dirty="0" smtClean="0"/>
                <a:t>neutral</a:t>
              </a:r>
              <a:endParaRPr lang="en-US" sz="2900" dirty="0"/>
            </a:p>
          </p:txBody>
        </p:sp>
        <p:sp>
          <p:nvSpPr>
            <p:cNvPr id="55" name="TextBox 54"/>
            <p:cNvSpPr txBox="1"/>
            <p:nvPr/>
          </p:nvSpPr>
          <p:spPr>
            <a:xfrm>
              <a:off x="6629400" y="3962400"/>
              <a:ext cx="2024719" cy="538609"/>
            </a:xfrm>
            <a:prstGeom prst="rect">
              <a:avLst/>
            </a:prstGeom>
            <a:noFill/>
          </p:spPr>
          <p:txBody>
            <a:bodyPr wrap="none" rtlCol="0">
              <a:spAutoFit/>
            </a:bodyPr>
            <a:lstStyle/>
            <a:p>
              <a:r>
                <a:rPr lang="en-US" sz="2900" b="1" dirty="0" smtClean="0"/>
                <a:t>decreased</a:t>
              </a:r>
              <a:endParaRPr lang="en-US" sz="2900" b="1" dirty="0"/>
            </a:p>
          </p:txBody>
        </p:sp>
      </p:grpSp>
      <p:sp>
        <p:nvSpPr>
          <p:cNvPr id="57" name="TextBox 56"/>
          <p:cNvSpPr txBox="1"/>
          <p:nvPr/>
        </p:nvSpPr>
        <p:spPr>
          <a:xfrm>
            <a:off x="2934663" y="1752600"/>
            <a:ext cx="1027737" cy="400110"/>
          </a:xfrm>
          <a:prstGeom prst="rect">
            <a:avLst/>
          </a:prstGeom>
          <a:noFill/>
        </p:spPr>
        <p:txBody>
          <a:bodyPr wrap="none" rtlCol="0">
            <a:spAutoFit/>
          </a:bodyPr>
          <a:lstStyle/>
          <a:p>
            <a:r>
              <a:rPr lang="en-US" i="1" dirty="0" smtClean="0"/>
              <a:t>r</a:t>
            </a:r>
            <a:r>
              <a:rPr lang="en-US" i="1" baseline="30000" dirty="0" smtClean="0"/>
              <a:t>2</a:t>
            </a:r>
            <a:r>
              <a:rPr lang="en-US" dirty="0" smtClean="0"/>
              <a:t>=0.83</a:t>
            </a:r>
            <a:endParaRPr lang="en-US" dirty="0"/>
          </a:p>
        </p:txBody>
      </p:sp>
      <p:sp>
        <p:nvSpPr>
          <p:cNvPr id="32" name="TextBox 31"/>
          <p:cNvSpPr txBox="1"/>
          <p:nvPr/>
        </p:nvSpPr>
        <p:spPr>
          <a:xfrm>
            <a:off x="5768664" y="4753016"/>
            <a:ext cx="3200400" cy="1938992"/>
          </a:xfrm>
          <a:prstGeom prst="rect">
            <a:avLst/>
          </a:prstGeom>
          <a:solidFill>
            <a:srgbClr val="B8DFE8"/>
          </a:solidFill>
          <a:ln>
            <a:solidFill>
              <a:schemeClr val="tx1"/>
            </a:solidFill>
          </a:ln>
          <a:effectLst>
            <a:outerShdw blurRad="50800" dist="177800" dir="2700000">
              <a:srgbClr val="000000">
                <a:alpha val="43000"/>
              </a:srgbClr>
            </a:outerShdw>
          </a:effectLst>
        </p:spPr>
        <p:txBody>
          <a:bodyPr wrap="square" rtlCol="0">
            <a:spAutoFit/>
          </a:bodyPr>
          <a:lstStyle/>
          <a:p>
            <a:r>
              <a:rPr lang="en-US" u="sng" dirty="0" smtClean="0">
                <a:solidFill>
                  <a:srgbClr val="404040"/>
                </a:solidFill>
                <a:latin typeface="Calibri"/>
                <a:ea typeface="Gill Sans" charset="0"/>
                <a:cs typeface="Calibri"/>
              </a:rPr>
              <a:t>81 compounds</a:t>
            </a:r>
            <a:r>
              <a:rPr lang="en-US" dirty="0" smtClean="0">
                <a:solidFill>
                  <a:srgbClr val="404040"/>
                </a:solidFill>
                <a:latin typeface="Calibri"/>
                <a:ea typeface="Gill Sans" charset="0"/>
                <a:cs typeface="Calibri"/>
              </a:rPr>
              <a:t> that decrease activity (&gt;2SD); dose titration in same assay; test in counter screens; re-order and re-test </a:t>
            </a:r>
            <a:r>
              <a:rPr lang="en-US" u="sng" dirty="0" smtClean="0">
                <a:solidFill>
                  <a:srgbClr val="404040"/>
                </a:solidFill>
                <a:latin typeface="Calibri"/>
                <a:ea typeface="Gill Sans" charset="0"/>
                <a:cs typeface="Calibri"/>
              </a:rPr>
              <a:t>20 compounds</a:t>
            </a:r>
            <a:r>
              <a:rPr lang="en-US" dirty="0" smtClean="0">
                <a:solidFill>
                  <a:srgbClr val="404040"/>
                </a:solidFill>
                <a:latin typeface="Calibri"/>
                <a:ea typeface="Gill Sans" charset="0"/>
                <a:cs typeface="Calibri"/>
              </a:rPr>
              <a:t> to confirm activity…</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Line 6"/>
          <p:cNvSpPr>
            <a:spLocks noChangeShapeType="1"/>
          </p:cNvSpPr>
          <p:nvPr/>
        </p:nvSpPr>
        <p:spPr bwMode="auto">
          <a:xfrm>
            <a:off x="457200" y="14478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6" name="Title 1"/>
          <p:cNvSpPr txBox="1">
            <a:spLocks/>
          </p:cNvSpPr>
          <p:nvPr/>
        </p:nvSpPr>
        <p:spPr bwMode="auto">
          <a:xfrm>
            <a:off x="381000" y="152400"/>
            <a:ext cx="87630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sz="4400" kern="0" noProof="0" dirty="0" smtClean="0">
                <a:solidFill>
                  <a:schemeClr val="tx2"/>
                </a:solidFill>
                <a:latin typeface="Arial"/>
                <a:ea typeface="Trebuchet MS" charset="0"/>
                <a:cs typeface="Arial"/>
              </a:rPr>
              <a:t>Confirmatory screens identify “</a:t>
            </a:r>
            <a:r>
              <a:rPr lang="en-US" sz="4400" kern="0" dirty="0" smtClean="0">
                <a:solidFill>
                  <a:schemeClr val="tx2"/>
                </a:solidFill>
                <a:latin typeface="Arial"/>
                <a:ea typeface="Trebuchet MS" charset="0"/>
                <a:cs typeface="Arial"/>
              </a:rPr>
              <a:t>known” </a:t>
            </a:r>
            <a:r>
              <a:rPr lang="en-US" sz="4400" kern="0" noProof="0" dirty="0" smtClean="0">
                <a:solidFill>
                  <a:schemeClr val="tx2"/>
                </a:solidFill>
                <a:latin typeface="Arial"/>
                <a:ea typeface="Trebuchet MS" charset="0"/>
                <a:cs typeface="Arial"/>
              </a:rPr>
              <a:t>chemical compounds…</a:t>
            </a:r>
            <a:endParaRPr kumimoji="0" lang="en-US" sz="4400" b="0" i="1" u="none" strike="noStrike" kern="0" cap="none" spc="0" normalizeH="0" baseline="0" noProof="0" dirty="0" smtClean="0">
              <a:ln>
                <a:noFill/>
              </a:ln>
              <a:solidFill>
                <a:schemeClr val="tx2"/>
              </a:solidFill>
              <a:effectLst/>
              <a:uLnTx/>
              <a:uFillTx/>
              <a:latin typeface="Arial"/>
              <a:ea typeface="Trebuchet MS" charset="0"/>
              <a:cs typeface="Arial"/>
            </a:endParaRPr>
          </a:p>
        </p:txBody>
      </p:sp>
      <p:sp>
        <p:nvSpPr>
          <p:cNvPr id="28" name="TextBox 27"/>
          <p:cNvSpPr txBox="1"/>
          <p:nvPr/>
        </p:nvSpPr>
        <p:spPr>
          <a:xfrm>
            <a:off x="602759" y="1524000"/>
            <a:ext cx="4121641" cy="1015663"/>
          </a:xfrm>
          <a:prstGeom prst="rect">
            <a:avLst/>
          </a:prstGeom>
          <a:solidFill>
            <a:schemeClr val="bg1"/>
          </a:solidFill>
        </p:spPr>
        <p:txBody>
          <a:bodyPr wrap="none" rtlCol="0">
            <a:spAutoFit/>
          </a:bodyPr>
          <a:lstStyle/>
          <a:p>
            <a:pPr algn="ctr"/>
            <a:r>
              <a:rPr lang="en-US" b="1" dirty="0" err="1" smtClean="0"/>
              <a:t>Tranilast</a:t>
            </a:r>
            <a:endParaRPr lang="en-US" b="1" dirty="0" smtClean="0"/>
          </a:p>
          <a:p>
            <a:pPr algn="ctr"/>
            <a:r>
              <a:rPr lang="en-US" dirty="0" smtClean="0"/>
              <a:t>(CID 5282230)</a:t>
            </a:r>
          </a:p>
          <a:p>
            <a:pPr algn="ctr"/>
            <a:r>
              <a:rPr lang="en-US" dirty="0" smtClean="0"/>
              <a:t>Inflammatory mouse models of RA</a:t>
            </a:r>
            <a:endParaRPr lang="en-US" dirty="0"/>
          </a:p>
        </p:txBody>
      </p:sp>
      <p:sp>
        <p:nvSpPr>
          <p:cNvPr id="9" name="TextBox 8"/>
          <p:cNvSpPr txBox="1"/>
          <p:nvPr/>
        </p:nvSpPr>
        <p:spPr>
          <a:xfrm>
            <a:off x="5562600" y="1546086"/>
            <a:ext cx="2777448" cy="1015663"/>
          </a:xfrm>
          <a:prstGeom prst="rect">
            <a:avLst/>
          </a:prstGeom>
          <a:solidFill>
            <a:schemeClr val="bg1"/>
          </a:solidFill>
        </p:spPr>
        <p:txBody>
          <a:bodyPr wrap="none" rtlCol="0">
            <a:spAutoFit/>
          </a:bodyPr>
          <a:lstStyle/>
          <a:p>
            <a:pPr algn="ctr"/>
            <a:r>
              <a:rPr lang="en-US" b="1" dirty="0" err="1" smtClean="0"/>
              <a:t>Indoprofen</a:t>
            </a:r>
            <a:endParaRPr lang="en-US" b="1" dirty="0" smtClean="0"/>
          </a:p>
          <a:p>
            <a:pPr algn="ctr"/>
            <a:r>
              <a:rPr lang="en-US" dirty="0" smtClean="0"/>
              <a:t>(CID 3718)</a:t>
            </a:r>
          </a:p>
          <a:p>
            <a:pPr algn="ctr"/>
            <a:r>
              <a:rPr lang="en-US" dirty="0" smtClean="0"/>
              <a:t>Anti-inflammatory drug</a:t>
            </a:r>
            <a:endParaRPr lang="en-US" dirty="0"/>
          </a:p>
        </p:txBody>
      </p:sp>
      <p:pic>
        <p:nvPicPr>
          <p:cNvPr id="10" name="Picture 9" descr="Pubchem3718Ramo.pdf"/>
          <p:cNvPicPr>
            <a:picLocks noChangeAspect="1"/>
          </p:cNvPicPr>
          <p:nvPr/>
        </p:nvPicPr>
        <p:blipFill>
          <a:blip r:embed="rId2" cstate="print">
            <a:extLst>
              <a:ext uri="{28A0092B-C50C-407E-A947-70E740481C1C}">
                <a14:useLocalDpi xmlns:a14="http://schemas.microsoft.com/office/drawing/2010/main"/>
              </a:ext>
            </a:extLst>
          </a:blip>
          <a:srcRect t="12674" r="5903" b="2083"/>
          <a:stretch>
            <a:fillRect/>
          </a:stretch>
        </p:blipFill>
        <p:spPr>
          <a:xfrm>
            <a:off x="4402667" y="2599267"/>
            <a:ext cx="4588933" cy="4157133"/>
          </a:xfrm>
          <a:prstGeom prst="rect">
            <a:avLst/>
          </a:prstGeom>
        </p:spPr>
      </p:pic>
      <p:pic>
        <p:nvPicPr>
          <p:cNvPr id="11" name="Picture 10" descr="Pubchem5282230Ramo.pdf"/>
          <p:cNvPicPr>
            <a:picLocks noChangeAspect="1"/>
          </p:cNvPicPr>
          <p:nvPr/>
        </p:nvPicPr>
        <p:blipFill>
          <a:blip r:embed="rId3" cstate="print">
            <a:extLst>
              <a:ext uri="{28A0092B-C50C-407E-A947-70E740481C1C}">
                <a14:useLocalDpi xmlns:a14="http://schemas.microsoft.com/office/drawing/2010/main"/>
              </a:ext>
            </a:extLst>
          </a:blip>
          <a:srcRect t="12305" r="4853" b="2946"/>
          <a:stretch>
            <a:fillRect/>
          </a:stretch>
        </p:blipFill>
        <p:spPr>
          <a:xfrm>
            <a:off x="76200" y="2582333"/>
            <a:ext cx="4648200" cy="4140200"/>
          </a:xfrm>
          <a:prstGeom prst="rect">
            <a:avLst/>
          </a:prstGeom>
          <a:solidFill>
            <a:srgbClr val="FFFFFF"/>
          </a:solidFill>
        </p:spPr>
      </p:pic>
      <p:sp>
        <p:nvSpPr>
          <p:cNvPr id="14" name="TextBox 13"/>
          <p:cNvSpPr txBox="1"/>
          <p:nvPr/>
        </p:nvSpPr>
        <p:spPr>
          <a:xfrm>
            <a:off x="2361593" y="3573210"/>
            <a:ext cx="1481596" cy="400110"/>
          </a:xfrm>
          <a:prstGeom prst="rect">
            <a:avLst/>
          </a:prstGeom>
          <a:noFill/>
        </p:spPr>
        <p:txBody>
          <a:bodyPr wrap="none" rtlCol="0">
            <a:spAutoFit/>
          </a:bodyPr>
          <a:lstStyle/>
          <a:p>
            <a:r>
              <a:rPr lang="en-US" dirty="0" smtClean="0"/>
              <a:t>cell toxicity</a:t>
            </a:r>
            <a:endParaRPr lang="en-US" dirty="0"/>
          </a:p>
        </p:txBody>
      </p:sp>
      <p:sp>
        <p:nvSpPr>
          <p:cNvPr id="15" name="TextBox 14"/>
          <p:cNvSpPr txBox="1"/>
          <p:nvPr/>
        </p:nvSpPr>
        <p:spPr>
          <a:xfrm rot="1805499">
            <a:off x="1495627" y="4786950"/>
            <a:ext cx="1909522" cy="400110"/>
          </a:xfrm>
          <a:prstGeom prst="rect">
            <a:avLst/>
          </a:prstGeom>
          <a:noFill/>
        </p:spPr>
        <p:txBody>
          <a:bodyPr wrap="none" rtlCol="0">
            <a:spAutoFit/>
          </a:bodyPr>
          <a:lstStyle/>
          <a:p>
            <a:r>
              <a:rPr lang="en-US" dirty="0" err="1" smtClean="0"/>
              <a:t>NFkB</a:t>
            </a:r>
            <a:r>
              <a:rPr lang="en-US" dirty="0" smtClean="0"/>
              <a:t> signaling</a:t>
            </a:r>
            <a:endParaRPr lang="en-US" dirty="0"/>
          </a:p>
        </p:txBody>
      </p:sp>
      <p:sp>
        <p:nvSpPr>
          <p:cNvPr id="12" name="TextBox 11"/>
          <p:cNvSpPr txBox="1"/>
          <p:nvPr/>
        </p:nvSpPr>
        <p:spPr>
          <a:xfrm>
            <a:off x="1134325" y="5402217"/>
            <a:ext cx="796076" cy="600164"/>
          </a:xfrm>
          <a:prstGeom prst="rect">
            <a:avLst/>
          </a:prstGeom>
          <a:solidFill>
            <a:schemeClr val="bg1"/>
          </a:solidFill>
        </p:spPr>
        <p:txBody>
          <a:bodyPr wrap="square" rtlCol="0">
            <a:spAutoFit/>
          </a:bodyPr>
          <a:lstStyle/>
          <a:p>
            <a:r>
              <a:rPr lang="en-US" sz="1100" dirty="0" smtClean="0">
                <a:solidFill>
                  <a:srgbClr val="FF0000"/>
                </a:solidFill>
              </a:rPr>
              <a:t>CD40</a:t>
            </a:r>
          </a:p>
          <a:p>
            <a:r>
              <a:rPr lang="en-US" sz="1100" dirty="0" smtClean="0"/>
              <a:t>TNF</a:t>
            </a:r>
          </a:p>
          <a:p>
            <a:r>
              <a:rPr lang="en-US" sz="1100" dirty="0" smtClean="0">
                <a:solidFill>
                  <a:srgbClr val="2B802C"/>
                </a:solidFill>
              </a:rPr>
              <a:t>toxicity</a:t>
            </a:r>
          </a:p>
        </p:txBody>
      </p:sp>
      <p:sp>
        <p:nvSpPr>
          <p:cNvPr id="13" name="TextBox 12"/>
          <p:cNvSpPr txBox="1"/>
          <p:nvPr/>
        </p:nvSpPr>
        <p:spPr>
          <a:xfrm>
            <a:off x="5460791" y="5402217"/>
            <a:ext cx="796076" cy="600164"/>
          </a:xfrm>
          <a:prstGeom prst="rect">
            <a:avLst/>
          </a:prstGeom>
          <a:solidFill>
            <a:schemeClr val="bg1"/>
          </a:solidFill>
        </p:spPr>
        <p:txBody>
          <a:bodyPr wrap="square" rtlCol="0">
            <a:spAutoFit/>
          </a:bodyPr>
          <a:lstStyle/>
          <a:p>
            <a:r>
              <a:rPr lang="en-US" sz="1100" dirty="0" smtClean="0">
                <a:solidFill>
                  <a:srgbClr val="FF0000"/>
                </a:solidFill>
              </a:rPr>
              <a:t>CD40</a:t>
            </a:r>
          </a:p>
          <a:p>
            <a:r>
              <a:rPr lang="en-US" sz="1100" dirty="0" smtClean="0"/>
              <a:t>TNF</a:t>
            </a:r>
          </a:p>
          <a:p>
            <a:r>
              <a:rPr lang="en-US" sz="1100" dirty="0" smtClean="0">
                <a:solidFill>
                  <a:srgbClr val="2B802C"/>
                </a:solidFill>
              </a:rPr>
              <a:t>toxicity</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Line 6"/>
          <p:cNvSpPr>
            <a:spLocks noChangeShapeType="1"/>
          </p:cNvSpPr>
          <p:nvPr/>
        </p:nvSpPr>
        <p:spPr bwMode="auto">
          <a:xfrm>
            <a:off x="457200" y="1447800"/>
            <a:ext cx="8153400" cy="0"/>
          </a:xfrm>
          <a:prstGeom prst="line">
            <a:avLst/>
          </a:prstGeom>
          <a:noFill/>
          <a:ln w="38100">
            <a:solidFill>
              <a:srgbClr val="0072B9"/>
            </a:solidFill>
            <a:round/>
            <a:headEnd/>
            <a:tailEnd/>
          </a:ln>
        </p:spPr>
        <p:txBody>
          <a:bodyPr wrap="none" anchor="ctr">
            <a:prstTxWarp prst="textNoShape">
              <a:avLst/>
            </a:prstTxWarp>
          </a:bodyPr>
          <a:lstStyle/>
          <a:p>
            <a:endParaRPr lang="en-US"/>
          </a:p>
        </p:txBody>
      </p:sp>
      <p:sp>
        <p:nvSpPr>
          <p:cNvPr id="26" name="Title 1"/>
          <p:cNvSpPr txBox="1">
            <a:spLocks/>
          </p:cNvSpPr>
          <p:nvPr/>
        </p:nvSpPr>
        <p:spPr bwMode="auto">
          <a:xfrm>
            <a:off x="228600" y="152400"/>
            <a:ext cx="87630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sz="4400" kern="0" noProof="0" dirty="0" smtClean="0">
                <a:solidFill>
                  <a:schemeClr val="tx2"/>
                </a:solidFill>
                <a:latin typeface="Arial"/>
                <a:ea typeface="Trebuchet MS" charset="0"/>
                <a:cs typeface="Arial"/>
              </a:rPr>
              <a:t>…but also identify novel chemicals…</a:t>
            </a:r>
            <a:r>
              <a:rPr lang="en-US" sz="4400" i="1" kern="0" noProof="0" dirty="0" smtClean="0">
                <a:solidFill>
                  <a:schemeClr val="tx2"/>
                </a:solidFill>
                <a:latin typeface="Arial"/>
                <a:ea typeface="Trebuchet MS" charset="0"/>
                <a:cs typeface="Arial"/>
              </a:rPr>
              <a:t>new </a:t>
            </a:r>
            <a:r>
              <a:rPr lang="en-US" sz="4400" i="1" kern="0" dirty="0" smtClean="0">
                <a:solidFill>
                  <a:schemeClr val="tx2"/>
                </a:solidFill>
                <a:latin typeface="Arial"/>
                <a:ea typeface="Trebuchet MS" charset="0"/>
                <a:cs typeface="Arial"/>
              </a:rPr>
              <a:t>tool compounds</a:t>
            </a:r>
            <a:r>
              <a:rPr lang="en-US" sz="4400" i="1" kern="0" noProof="0" dirty="0" smtClean="0">
                <a:solidFill>
                  <a:schemeClr val="tx2"/>
                </a:solidFill>
                <a:latin typeface="Arial"/>
                <a:ea typeface="Trebuchet MS" charset="0"/>
                <a:cs typeface="Arial"/>
              </a:rPr>
              <a:t>?</a:t>
            </a:r>
            <a:endParaRPr kumimoji="0" lang="en-US" sz="4400" b="0" i="1" u="none" strike="noStrike" kern="0" cap="none" spc="0" normalizeH="0" baseline="0" noProof="0" dirty="0" smtClean="0">
              <a:ln>
                <a:noFill/>
              </a:ln>
              <a:solidFill>
                <a:schemeClr val="tx2"/>
              </a:solidFill>
              <a:effectLst/>
              <a:uLnTx/>
              <a:uFillTx/>
              <a:latin typeface="Arial"/>
              <a:ea typeface="Trebuchet MS" charset="0"/>
              <a:cs typeface="Arial"/>
            </a:endParaRPr>
          </a:p>
        </p:txBody>
      </p:sp>
      <p:sp>
        <p:nvSpPr>
          <p:cNvPr id="10" name="TextBox 9"/>
          <p:cNvSpPr txBox="1"/>
          <p:nvPr/>
        </p:nvSpPr>
        <p:spPr>
          <a:xfrm>
            <a:off x="185507" y="1600200"/>
            <a:ext cx="2710093" cy="1938992"/>
          </a:xfrm>
          <a:prstGeom prst="rect">
            <a:avLst/>
          </a:prstGeom>
          <a:solidFill>
            <a:schemeClr val="bg1">
              <a:lumMod val="95000"/>
            </a:schemeClr>
          </a:solidFill>
          <a:ln>
            <a:solidFill>
              <a:schemeClr val="bg1">
                <a:lumMod val="50000"/>
              </a:schemeClr>
            </a:solidFill>
          </a:ln>
          <a:effectLst>
            <a:glow rad="101600">
              <a:schemeClr val="bg1">
                <a:alpha val="75000"/>
              </a:schemeClr>
            </a:glow>
            <a:outerShdw blurRad="50800" dist="38100" dir="2700000">
              <a:srgbClr val="000000">
                <a:alpha val="43000"/>
              </a:srgbClr>
            </a:outerShdw>
          </a:effectLst>
        </p:spPr>
        <p:txBody>
          <a:bodyPr wrap="square" rtlCol="0">
            <a:spAutoFit/>
          </a:bodyPr>
          <a:lstStyle/>
          <a:p>
            <a:pPr algn="ctr"/>
            <a:r>
              <a:rPr lang="en-US" u="sng" dirty="0" smtClean="0"/>
              <a:t>Not known to be/have</a:t>
            </a:r>
            <a:r>
              <a:rPr lang="en-US" dirty="0" smtClean="0"/>
              <a:t>: anti-inflammatory drug, NF-</a:t>
            </a:r>
            <a:r>
              <a:rPr lang="en-US" dirty="0" err="1" smtClean="0"/>
              <a:t>kB</a:t>
            </a:r>
            <a:r>
              <a:rPr lang="en-US" dirty="0" smtClean="0"/>
              <a:t> or CD40 inhibitor, chemical structure related to “known” compounds </a:t>
            </a:r>
          </a:p>
        </p:txBody>
      </p:sp>
      <p:pic>
        <p:nvPicPr>
          <p:cNvPr id="21" name="Picture 20" descr="Pubchem306804BL.pdf"/>
          <p:cNvPicPr>
            <a:picLocks noChangeAspect="1"/>
          </p:cNvPicPr>
          <p:nvPr/>
        </p:nvPicPr>
        <p:blipFill>
          <a:blip r:embed="rId2" cstate="print">
            <a:extLst>
              <a:ext uri="{28A0092B-C50C-407E-A947-70E740481C1C}">
                <a14:useLocalDpi xmlns:a14="http://schemas.microsoft.com/office/drawing/2010/main"/>
              </a:ext>
            </a:extLst>
          </a:blip>
          <a:srcRect t="11420" r="5556" b="2623"/>
          <a:stretch>
            <a:fillRect/>
          </a:stretch>
        </p:blipFill>
        <p:spPr>
          <a:xfrm>
            <a:off x="3200400" y="1676400"/>
            <a:ext cx="5609524" cy="5105400"/>
          </a:xfrm>
          <a:prstGeom prst="rect">
            <a:avLst/>
          </a:prstGeom>
        </p:spPr>
      </p:pic>
      <p:sp>
        <p:nvSpPr>
          <p:cNvPr id="6" name="TextBox 5"/>
          <p:cNvSpPr txBox="1">
            <a:spLocks noChangeArrowheads="1"/>
          </p:cNvSpPr>
          <p:nvPr/>
        </p:nvSpPr>
        <p:spPr bwMode="auto">
          <a:xfrm>
            <a:off x="194733" y="4343400"/>
            <a:ext cx="2777067" cy="1323439"/>
          </a:xfrm>
          <a:prstGeom prst="rect">
            <a:avLst/>
          </a:prstGeom>
          <a:solidFill>
            <a:srgbClr val="ECFF9C">
              <a:alpha val="95000"/>
            </a:srgbClr>
          </a:solidFill>
          <a:ln w="9525">
            <a:solidFill>
              <a:schemeClr val="tx1"/>
            </a:solidFill>
            <a:miter lim="800000"/>
            <a:headEnd/>
            <a:tailEnd/>
          </a:ln>
          <a:effectLst>
            <a:outerShdw blurRad="50800" dist="114300" dir="2700000">
              <a:srgbClr val="000000">
                <a:alpha val="43000"/>
              </a:srgbClr>
            </a:outerShdw>
          </a:effectLst>
        </p:spPr>
        <p:txBody>
          <a:bodyPr wrap="square">
            <a:prstTxWarp prst="textNoShape">
              <a:avLst/>
            </a:prstTxWarp>
            <a:spAutoFit/>
          </a:bodyPr>
          <a:lstStyle/>
          <a:p>
            <a:pPr algn="ctr">
              <a:spcAft>
                <a:spcPts val="600"/>
              </a:spcAft>
            </a:pPr>
            <a:r>
              <a:rPr lang="en-US" dirty="0" smtClean="0">
                <a:latin typeface="Arial"/>
                <a:ea typeface="Zapf Dingbats" charset="2"/>
                <a:cs typeface="Arial"/>
              </a:rPr>
              <a:t>But this compound also inhibits other </a:t>
            </a:r>
            <a:r>
              <a:rPr lang="en-US" dirty="0" err="1" smtClean="0">
                <a:latin typeface="Arial"/>
                <a:ea typeface="Zapf Dingbats" charset="2"/>
                <a:cs typeface="Arial"/>
              </a:rPr>
              <a:t>NFkB</a:t>
            </a:r>
            <a:r>
              <a:rPr lang="en-US" dirty="0" smtClean="0">
                <a:latin typeface="Arial"/>
                <a:ea typeface="Zapf Dingbats" charset="2"/>
                <a:cs typeface="Arial"/>
              </a:rPr>
              <a:t> pathways – i.e., </a:t>
            </a:r>
            <a:r>
              <a:rPr lang="en-US" i="1" dirty="0" smtClean="0">
                <a:latin typeface="Arial"/>
                <a:ea typeface="Zapf Dingbats" charset="2"/>
                <a:cs typeface="Arial"/>
              </a:rPr>
              <a:t>not CD40-specific</a:t>
            </a:r>
            <a:endParaRPr lang="en-US" i="1" dirty="0">
              <a:latin typeface="Arial"/>
              <a:ea typeface="Gill Sans" charset="0"/>
              <a:cs typeface="Arial"/>
            </a:endParaRPr>
          </a:p>
        </p:txBody>
      </p:sp>
      <p:sp>
        <p:nvSpPr>
          <p:cNvPr id="7" name="TextBox 6"/>
          <p:cNvSpPr txBox="1"/>
          <p:nvPr/>
        </p:nvSpPr>
        <p:spPr>
          <a:xfrm>
            <a:off x="6248400" y="2895600"/>
            <a:ext cx="1481596" cy="400110"/>
          </a:xfrm>
          <a:prstGeom prst="rect">
            <a:avLst/>
          </a:prstGeom>
          <a:noFill/>
        </p:spPr>
        <p:txBody>
          <a:bodyPr wrap="none" rtlCol="0">
            <a:spAutoFit/>
          </a:bodyPr>
          <a:lstStyle/>
          <a:p>
            <a:r>
              <a:rPr lang="en-US" dirty="0" smtClean="0"/>
              <a:t>cell toxicity</a:t>
            </a:r>
            <a:endParaRPr lang="en-US" dirty="0"/>
          </a:p>
        </p:txBody>
      </p:sp>
      <p:sp>
        <p:nvSpPr>
          <p:cNvPr id="8" name="TextBox 7"/>
          <p:cNvSpPr txBox="1"/>
          <p:nvPr/>
        </p:nvSpPr>
        <p:spPr>
          <a:xfrm rot="2455521">
            <a:off x="6075201" y="4574190"/>
            <a:ext cx="1909522" cy="400110"/>
          </a:xfrm>
          <a:prstGeom prst="rect">
            <a:avLst/>
          </a:prstGeom>
          <a:noFill/>
        </p:spPr>
        <p:txBody>
          <a:bodyPr wrap="none" rtlCol="0">
            <a:spAutoFit/>
          </a:bodyPr>
          <a:lstStyle/>
          <a:p>
            <a:r>
              <a:rPr lang="en-US" dirty="0" err="1" smtClean="0"/>
              <a:t>NFkB</a:t>
            </a:r>
            <a:r>
              <a:rPr lang="en-US" dirty="0" smtClean="0"/>
              <a:t> signaling</a:t>
            </a:r>
            <a:endParaRPr lang="en-US" dirty="0"/>
          </a:p>
        </p:txBody>
      </p:sp>
      <p:sp>
        <p:nvSpPr>
          <p:cNvPr id="9" name="TextBox 8"/>
          <p:cNvSpPr txBox="1"/>
          <p:nvPr/>
        </p:nvSpPr>
        <p:spPr>
          <a:xfrm>
            <a:off x="4495800" y="5156199"/>
            <a:ext cx="796076" cy="738664"/>
          </a:xfrm>
          <a:prstGeom prst="rect">
            <a:avLst/>
          </a:prstGeom>
          <a:solidFill>
            <a:schemeClr val="bg1"/>
          </a:solidFill>
        </p:spPr>
        <p:txBody>
          <a:bodyPr wrap="square" rtlCol="0">
            <a:spAutoFit/>
          </a:bodyPr>
          <a:lstStyle/>
          <a:p>
            <a:r>
              <a:rPr lang="en-US" sz="1400" dirty="0" smtClean="0">
                <a:solidFill>
                  <a:srgbClr val="FF0000"/>
                </a:solidFill>
              </a:rPr>
              <a:t>CD40</a:t>
            </a:r>
          </a:p>
          <a:p>
            <a:r>
              <a:rPr lang="en-US" sz="1400" dirty="0" smtClean="0"/>
              <a:t>TNF</a:t>
            </a:r>
          </a:p>
          <a:p>
            <a:r>
              <a:rPr lang="en-US" sz="1400" dirty="0" smtClean="0">
                <a:solidFill>
                  <a:srgbClr val="2B802C"/>
                </a:solidFill>
              </a:rPr>
              <a:t>toxicity</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lengegen.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2400" y="0"/>
            <a:ext cx="8837629" cy="6858000"/>
          </a:xfrm>
          <a:prstGeom prst="rect">
            <a:avLst/>
          </a:prstGeom>
        </p:spPr>
      </p:pic>
    </p:spTree>
    <p:extLst>
      <p:ext uri="{BB962C8B-B14F-4D97-AF65-F5344CB8AC3E}">
        <p14:creationId xmlns:p14="http://schemas.microsoft.com/office/powerpoint/2010/main" val="1670438813"/>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35869</TotalTime>
  <Words>5165</Words>
  <Application>Microsoft Macintosh PowerPoint</Application>
  <PresentationFormat>On-screen Show (4:3)</PresentationFormat>
  <Paragraphs>725</Paragraphs>
  <Slides>99</Slides>
  <Notes>48</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99</vt:i4>
      </vt:variant>
    </vt:vector>
  </HeadingPairs>
  <TitlesOfParts>
    <vt:vector size="102" baseType="lpstr">
      <vt:lpstr>Blank Presentation</vt:lpstr>
      <vt:lpstr>Bitmap Image</vt:lpstr>
      <vt:lpstr>Document</vt:lpstr>
      <vt:lpstr>Systems immunology – human genetics to derive biological insight into the human immune system</vt:lpstr>
      <vt:lpstr>PowerPoint Presentation</vt:lpstr>
      <vt:lpstr>PowerPoint Presentation</vt:lpstr>
      <vt:lpstr>Human genetics is a unique tool to understand human biology</vt:lpstr>
      <vt:lpstr>PowerPoint Presentation</vt:lpstr>
      <vt:lpstr>PowerPoint Presentation</vt:lpstr>
      <vt:lpstr>PowerPoint Presentation</vt:lpstr>
      <vt:lpstr>Relative Risks to siblings</vt:lpstr>
      <vt:lpstr>Two components of genetic architecture: frequency, effect size</vt:lpstr>
      <vt:lpstr>Mendelian traits</vt:lpstr>
      <vt:lpstr>Complex traits</vt:lpstr>
      <vt:lpstr>How to test rare vs common variants for association with human traits?</vt:lpstr>
      <vt:lpstr>How to test rare vs common variants for association with human traits?</vt:lpstr>
      <vt:lpstr>How to test rare vs common variants for association with human traits?</vt:lpstr>
      <vt:lpstr>PowerPoint Presentation</vt:lpstr>
      <vt:lpstr>PowerPoint Presentation</vt:lpstr>
      <vt:lpstr>PowerPoint Presentation</vt:lpstr>
      <vt:lpstr>Complex traits</vt:lpstr>
      <vt:lpstr>PowerPoint Presentation</vt:lpstr>
      <vt:lpstr>PowerPoint Presentation</vt:lpstr>
      <vt:lpstr>PowerPoint Presentation</vt:lpstr>
      <vt:lpstr>PowerPoint Presentation</vt:lpstr>
      <vt:lpstr>The history and success of GWAS – illuminating for common phenotypes</vt:lpstr>
      <vt:lpstr>The history and success of GWAS – illuminating for common phenotypes</vt:lpstr>
      <vt:lpstr>The history and success of GWAS – illuminating for common phenotypes</vt:lpstr>
      <vt:lpstr>The history and success of GWAS – illuminating for common phenotypes</vt:lpstr>
      <vt:lpstr>The history and success of GWAS – illuminating for common phenotypes</vt:lpstr>
      <vt:lpstr>The history and success of GWAS – illuminating for common phenotypes</vt:lpstr>
      <vt:lpstr>Observations from GWAS</vt:lpstr>
      <vt:lpstr>PowerPoint Presentation</vt:lpstr>
      <vt:lpstr>Five approaches</vt:lpstr>
      <vt:lpstr>For each, genetics is just the start…understanding biology requires experimentation</vt:lpstr>
      <vt:lpstr>Five approaches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Five approaches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Five approaches</vt:lpstr>
      <vt:lpstr>PowerPoint Presentation</vt:lpstr>
      <vt:lpstr>PowerPoint Presentation</vt:lpstr>
      <vt:lpstr>Five approaches</vt:lpstr>
      <vt:lpstr>PowerPoint Presentation</vt:lpstr>
      <vt:lpstr>PowerPoint Presentation</vt:lpstr>
      <vt:lpstr>PowerPoint Presentation</vt:lpstr>
      <vt:lpstr>PowerPoint Presentation</vt:lpstr>
      <vt:lpstr>Five approaches</vt:lpstr>
      <vt:lpstr>PowerPoint Presentation</vt:lpstr>
      <vt:lpstr>PowerPoint Presentation</vt:lpstr>
      <vt:lpstr>Variant in IFIH1 associated with  type 1 diabetes</vt:lpstr>
      <vt:lpstr>Example: IFIH1 mutations in  type 1 diabetes</vt:lpstr>
      <vt:lpstr>Example: CARD9 mutations in inflammatory bowel disease</vt:lpstr>
      <vt:lpstr>In addition to localizing gene, allelic series provides more opportunities to study biology (and protein-coding variants easier to study)</vt:lpstr>
      <vt:lpstr>PowerPoint Presentation</vt:lpstr>
      <vt:lpstr>Mendelian traits</vt:lpstr>
      <vt:lpstr>How to test rare vs common variants for association with human traits?</vt:lpstr>
      <vt:lpstr>How to test rare vs common variants for association with human traits?</vt:lpstr>
      <vt:lpstr>How to test rare vs common variants for association with human traits?</vt:lpstr>
      <vt:lpstr>Example: MAGT1 mutations in  primary immunodeficiency</vt:lpstr>
      <vt:lpstr>Example: MAGT1 mutations in  primary immunodeficiency</vt:lpstr>
      <vt:lpstr>PowerPoint Presentation</vt:lpstr>
      <vt:lpstr>PowerPoint Presentation</vt:lpstr>
      <vt:lpstr>As another example: mutations in JAK3 cause PID…drug target!</vt:lpstr>
      <vt:lpstr>PowerPoint Presentation</vt:lpstr>
      <vt:lpstr>PowerPoint Presentation</vt:lpstr>
      <vt:lpstr>…and most drugs fail due to lack of efficacy or toxicity in humans</vt:lpstr>
      <vt:lpstr>Current models are ineffective at choosing targets that are safe and effective in humans</vt:lpstr>
      <vt:lpstr>Ideally, we want to know that a target, when perturbed, has desired effect on disease physiology without side effects </vt:lpstr>
      <vt:lpstr>Human genetics is a unique tool for target validation</vt:lpstr>
      <vt:lpstr>How do we harness genetic discoveries to guide drug development prospectively?</vt:lpstr>
      <vt:lpstr>From allele(s) to drug screen</vt:lpstr>
      <vt:lpstr>Rare mutations in PCSK9:  loss-of-fxn, protective for CAD</vt:lpstr>
      <vt:lpstr>Rare mutations in PCSK9:  no obvious “adverse events”</vt:lpstr>
      <vt:lpstr>Monoclonal antibodies to PCSK9: dramatically lower LDL levels</vt:lpstr>
      <vt:lpstr>PowerPoint Presentation</vt:lpstr>
      <vt:lpstr>From allele(s) to drug screen</vt:lpstr>
      <vt:lpstr>Polygenic architecture but discrete biological pathways</vt:lpstr>
      <vt:lpstr>Risk allele leads to more CD40 on primary human B cells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The Broad Institute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Autoimmunity: relative risks</dc:title>
  <dc:creator>Systems Group</dc:creator>
  <cp:lastModifiedBy>Robert Plenge</cp:lastModifiedBy>
  <cp:revision>1297</cp:revision>
  <cp:lastPrinted>2012-04-10T18:14:21Z</cp:lastPrinted>
  <dcterms:created xsi:type="dcterms:W3CDTF">2012-11-30T13:09:59Z</dcterms:created>
  <dcterms:modified xsi:type="dcterms:W3CDTF">2013-04-12T15:36:24Z</dcterms:modified>
</cp:coreProperties>
</file>