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emf" ContentType="image/x-emf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1597" r:id="rId2"/>
    <p:sldId id="1672" r:id="rId3"/>
    <p:sldId id="1686" r:id="rId4"/>
    <p:sldId id="1716" r:id="rId5"/>
    <p:sldId id="1717" r:id="rId6"/>
    <p:sldId id="1745" r:id="rId7"/>
    <p:sldId id="1733" r:id="rId8"/>
    <p:sldId id="1764" r:id="rId9"/>
    <p:sldId id="1765" r:id="rId10"/>
    <p:sldId id="1766" r:id="rId11"/>
    <p:sldId id="1767" r:id="rId12"/>
    <p:sldId id="1768" r:id="rId13"/>
    <p:sldId id="1769" r:id="rId14"/>
    <p:sldId id="1779" r:id="rId15"/>
    <p:sldId id="1780" r:id="rId16"/>
    <p:sldId id="1770" r:id="rId17"/>
    <p:sldId id="1771" r:id="rId18"/>
    <p:sldId id="1774" r:id="rId19"/>
    <p:sldId id="1778" r:id="rId20"/>
    <p:sldId id="1777" r:id="rId21"/>
    <p:sldId id="1772" r:id="rId22"/>
    <p:sldId id="1773" r:id="rId23"/>
    <p:sldId id="1763" r:id="rId24"/>
    <p:sldId id="1743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597A0"/>
    <a:srgbClr val="BBDBB5"/>
    <a:srgbClr val="F4C9C7"/>
    <a:srgbClr val="B34040"/>
    <a:srgbClr val="901018"/>
    <a:srgbClr val="9BDB0D"/>
    <a:srgbClr val="BCDEE2"/>
    <a:srgbClr val="53A9FF"/>
    <a:srgbClr val="99CCFF"/>
    <a:srgbClr val="E6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54" autoAdjust="0"/>
    <p:restoredTop sz="91383" autoAdjust="0"/>
  </p:normalViewPr>
  <p:slideViewPr>
    <p:cSldViewPr snapToGrid="0">
      <p:cViewPr varScale="1">
        <p:scale>
          <a:sx n="98" d="100"/>
          <a:sy n="98" d="100"/>
        </p:scale>
        <p:origin x="-176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BAA6DDBD-8EAC-3B49-8F62-C82B9D47879B}" type="datetime1">
              <a:rPr lang="en-US"/>
              <a:pPr>
                <a:defRPr/>
              </a:pPr>
              <a:t>9/15/16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4A04ED2A-C739-C042-8F6A-022996BB8B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5927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E3B6E46-C4C8-464D-8D9E-4AEB25D3C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80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657F69-5236-4CE9-AE0B-5896B88A527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954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67238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67238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67238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67238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67238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67238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5800"/>
            <a:ext cx="4567238" cy="3427413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488" tIns="43245" rIns="86488" bIns="43245"/>
          <a:lstStyle/>
          <a:p>
            <a:pPr marL="0" indent="0">
              <a:buNone/>
            </a:pPr>
            <a:endParaRPr lang="en-US" baseline="0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1615B34-2D5F-074E-8CDA-F3FA2B0309E3}" type="slidenum">
              <a:rPr lang="en-GB">
                <a:solidFill>
                  <a:srgbClr val="000000"/>
                </a:solidFill>
                <a:latin typeface="Calibri" charset="0"/>
              </a:rPr>
              <a:pPr eaLnBrk="1" hangingPunct="1"/>
              <a:t>3</a:t>
            </a:fld>
            <a:endParaRPr lang="en-GB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0484" name="Notes Placeholder 4"/>
          <p:cNvSpPr>
            <a:spLocks noGrp="1"/>
          </p:cNvSpPr>
          <p:nvPr/>
        </p:nvSpPr>
        <p:spPr bwMode="auto">
          <a:xfrm>
            <a:off x="669925" y="4438650"/>
            <a:ext cx="5538788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434" tIns="48217" rIns="96434" bIns="48217"/>
          <a:lstStyle/>
          <a:p>
            <a:pPr algn="just" defTabSz="912813" eaLnBrk="0" hangingPunct="0">
              <a:spcBef>
                <a:spcPct val="30000"/>
              </a:spcBef>
            </a:pPr>
            <a:endParaRPr lang="en-GB" sz="9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13FEC4-D1FA-47A9-BB32-C12E7F97A2F8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3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13FEC4-D1FA-47A9-BB32-C12E7F97A2F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3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D213-7506-4534-B8B7-0D957BD911A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light smaller 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6811" y="350400"/>
            <a:ext cx="8131175" cy="492443"/>
          </a:xfrm>
        </p:spPr>
        <p:txBody>
          <a:bodyPr wrap="square" tIns="0" rIns="0" bIns="0" anchor="t" anchorCtr="0">
            <a:spAutoFit/>
          </a:bodyPr>
          <a:lstStyle>
            <a:lvl1pPr algn="l">
              <a:defRPr sz="32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0802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0375" y="2768902"/>
            <a:ext cx="8131175" cy="467820"/>
          </a:xfrm>
        </p:spPr>
        <p:txBody>
          <a:bodyPr wrap="square" tIns="0" rIns="0" bIns="0" anchor="b" anchorCtr="0">
            <a:spAutoFit/>
          </a:bodyPr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0376" y="3272085"/>
            <a:ext cx="8131176" cy="309315"/>
          </a:xfrm>
        </p:spPr>
        <p:txBody>
          <a:bodyPr wrap="square" tIns="0" rIns="0">
            <a:spAutoFit/>
          </a:bodyPr>
          <a:lstStyle>
            <a:lvl1pPr marL="0" indent="0">
              <a:buFontTx/>
              <a:buNone/>
              <a:defRPr sz="18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</a:p>
        </p:txBody>
      </p:sp>
      <p:pic>
        <p:nvPicPr>
          <p:cNvPr id="6" name="Picture 5" descr="merck_be_well_white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804" y="6356256"/>
            <a:ext cx="998361" cy="304788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71488" y="4594225"/>
            <a:ext cx="2576512" cy="282575"/>
          </a:xfrm>
        </p:spPr>
        <p:txBody>
          <a:bodyPr rIns="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5268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106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81000" y="1447800"/>
            <a:ext cx="8458200" cy="467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534" y="-1"/>
            <a:ext cx="7500938" cy="1104901"/>
          </a:xfrm>
        </p:spPr>
        <p:txBody>
          <a:bodyPr tIns="45720" bIns="4572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616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02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light smaller 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0375" y="2768902"/>
            <a:ext cx="8131175" cy="467820"/>
          </a:xfrm>
        </p:spPr>
        <p:txBody>
          <a:bodyPr wrap="square" tIns="0" rIns="0" bIns="0" anchor="b" anchorCtr="0">
            <a:spAutoFit/>
          </a:bodyPr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0376" y="3272085"/>
            <a:ext cx="8131174" cy="309315"/>
          </a:xfrm>
        </p:spPr>
        <p:txBody>
          <a:bodyPr wrap="square" tIns="0" rIns="0">
            <a:spAutoFit/>
          </a:bodyPr>
          <a:lstStyle>
            <a:lvl1pPr marL="0" indent="0">
              <a:buFontTx/>
              <a:buNone/>
              <a:defRPr sz="18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71488" y="4594225"/>
            <a:ext cx="2576512" cy="282575"/>
          </a:xfrm>
        </p:spPr>
        <p:txBody>
          <a:bodyPr rIns="0"/>
          <a:lstStyle>
            <a:lvl1pPr marL="0" indent="0">
              <a:buNone/>
              <a:defRPr sz="18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latin typeface="+mj-lt"/>
              </a:defRPr>
            </a:lvl2pPr>
            <a:lvl3pPr marL="914400" indent="0">
              <a:buNone/>
              <a:defRPr sz="1800">
                <a:latin typeface="+mj-lt"/>
              </a:defRPr>
            </a:lvl3pPr>
            <a:lvl4pPr marL="1371600" indent="0">
              <a:buNone/>
              <a:defRPr sz="1800">
                <a:latin typeface="+mj-lt"/>
              </a:defRPr>
            </a:lvl4pPr>
            <a:lvl5pPr marL="1828800" indent="0">
              <a:buNone/>
              <a:defRPr sz="1800"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055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4" r:id="rId1"/>
    <p:sldLayoutId id="2147484578" r:id="rId2"/>
    <p:sldLayoutId id="2147484579" r:id="rId3"/>
    <p:sldLayoutId id="2147484590" r:id="rId4"/>
    <p:sldLayoutId id="2147484588" r:id="rId5"/>
    <p:sldLayoutId id="2147484591" r:id="rId6"/>
    <p:sldLayoutId id="2147484592" r:id="rId7"/>
    <p:sldLayoutId id="2147484593" r:id="rId8"/>
  </p:sldLayoutIdLst>
  <p:transition xmlns:p14="http://schemas.microsoft.com/office/powerpoint/2010/main"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5" Type="http://schemas.openxmlformats.org/officeDocument/2006/relationships/image" Target="../media/image7.emf"/><Relationship Id="rId6" Type="http://schemas.openxmlformats.org/officeDocument/2006/relationships/image" Target="../media/image8.emf"/><Relationship Id="rId7" Type="http://schemas.openxmlformats.org/officeDocument/2006/relationships/image" Target="../media/image9.em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4" Type="http://schemas.openxmlformats.org/officeDocument/2006/relationships/image" Target="../media/image17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jpeg"/><Relationship Id="rId7" Type="http://schemas.openxmlformats.org/officeDocument/2006/relationships/image" Target="../media/image22.jpeg"/><Relationship Id="rId8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60375" y="690285"/>
            <a:ext cx="7145331" cy="1354217"/>
          </a:xfrm>
        </p:spPr>
        <p:txBody>
          <a:bodyPr/>
          <a:lstStyle/>
          <a:p>
            <a:pPr algn="l"/>
            <a:r>
              <a:rPr lang="en-US" dirty="0" smtClean="0">
                <a:latin typeface="Optima"/>
                <a:cs typeface="Optima"/>
              </a:rPr>
              <a:t>Changing the trajectory of drug R&amp;D</a:t>
            </a:r>
            <a:endParaRPr lang="en-US" dirty="0">
              <a:latin typeface="Optima"/>
              <a:cs typeface="Optima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60376" y="5029815"/>
            <a:ext cx="8131176" cy="987963"/>
          </a:xfrm>
        </p:spPr>
        <p:txBody>
          <a:bodyPr/>
          <a:lstStyle/>
          <a:p>
            <a:r>
              <a:rPr lang="en-US" dirty="0" smtClean="0"/>
              <a:t>Robert Plenge, MD, PhD</a:t>
            </a:r>
          </a:p>
          <a:p>
            <a:r>
              <a:rPr lang="en-US" dirty="0" smtClean="0"/>
              <a:t>ASBMR</a:t>
            </a:r>
          </a:p>
          <a:p>
            <a:r>
              <a:rPr lang="en-US" dirty="0" smtClean="0"/>
              <a:t>September 15, 2016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76776" y="3548784"/>
            <a:ext cx="5854750" cy="720000"/>
            <a:chOff x="576776" y="3548784"/>
            <a:chExt cx="5854750" cy="720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8401" y="3683784"/>
              <a:ext cx="703125" cy="4500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1139" y="3548784"/>
              <a:ext cx="562500" cy="7200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0750" y="3585347"/>
              <a:ext cx="365625" cy="6468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3486" y="3610659"/>
              <a:ext cx="382500" cy="59625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776" y="3556772"/>
              <a:ext cx="541946" cy="704024"/>
            </a:xfrm>
            <a:prstGeom prst="rect">
              <a:avLst/>
            </a:prstGeom>
          </p:spPr>
        </p:pic>
        <p:sp>
          <p:nvSpPr>
            <p:cNvPr id="10" name="Chevron 9"/>
            <p:cNvSpPr/>
            <p:nvPr/>
          </p:nvSpPr>
          <p:spPr bwMode="auto">
            <a:xfrm>
              <a:off x="1439664" y="3817344"/>
              <a:ext cx="182880" cy="182880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" name="Chevron 10"/>
            <p:cNvSpPr/>
            <p:nvPr/>
          </p:nvSpPr>
          <p:spPr bwMode="auto">
            <a:xfrm>
              <a:off x="2646928" y="3817344"/>
              <a:ext cx="182880" cy="182880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2" name="Chevron 11"/>
            <p:cNvSpPr/>
            <p:nvPr/>
          </p:nvSpPr>
          <p:spPr bwMode="auto">
            <a:xfrm>
              <a:off x="3837317" y="3817344"/>
              <a:ext cx="182880" cy="182880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" name="Chevron 12"/>
            <p:cNvSpPr/>
            <p:nvPr/>
          </p:nvSpPr>
          <p:spPr bwMode="auto">
            <a:xfrm>
              <a:off x="5224581" y="3817344"/>
              <a:ext cx="182880" cy="182880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Char char="•"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8416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5169" y="1447800"/>
            <a:ext cx="8614544" cy="4678363"/>
          </a:xfrm>
        </p:spPr>
        <p:txBody>
          <a:bodyPr/>
          <a:lstStyle/>
          <a:p>
            <a:r>
              <a:rPr lang="en-US" dirty="0">
                <a:latin typeface="Optima"/>
                <a:cs typeface="Optima"/>
              </a:rPr>
              <a:t>&gt;</a:t>
            </a:r>
            <a:r>
              <a:rPr lang="en-US" dirty="0" smtClean="0">
                <a:latin typeface="Optima"/>
                <a:cs typeface="Optima"/>
              </a:rPr>
              <a:t>100 common variants associated with osteoporosis </a:t>
            </a:r>
          </a:p>
          <a:p>
            <a:r>
              <a:rPr lang="en-US" dirty="0" smtClean="0">
                <a:latin typeface="Optima"/>
                <a:cs typeface="Optima"/>
              </a:rPr>
              <a:t>Additional genes mutated in rare forms of bone mass loss / accrual</a:t>
            </a:r>
          </a:p>
          <a:p>
            <a:r>
              <a:rPr lang="en-US" dirty="0" smtClean="0">
                <a:latin typeface="Optima"/>
                <a:cs typeface="Optima"/>
              </a:rPr>
              <a:t>Experimental studies determine function, </a:t>
            </a:r>
            <a:r>
              <a:rPr lang="en-US" dirty="0" smtClean="0">
                <a:latin typeface="Optima"/>
                <a:cs typeface="Optima"/>
              </a:rPr>
              <a:t>including gain</a:t>
            </a:r>
            <a:r>
              <a:rPr lang="en-US" dirty="0" smtClean="0">
                <a:latin typeface="Optima"/>
                <a:cs typeface="Optima"/>
              </a:rPr>
              <a:t>- </a:t>
            </a:r>
            <a:r>
              <a:rPr lang="en-US" dirty="0" err="1" smtClean="0">
                <a:latin typeface="Optima"/>
                <a:cs typeface="Optima"/>
              </a:rPr>
              <a:t>vs</a:t>
            </a:r>
            <a:r>
              <a:rPr lang="en-US" dirty="0" smtClean="0">
                <a:latin typeface="Optima"/>
                <a:cs typeface="Optima"/>
              </a:rPr>
              <a:t> loss-of-</a:t>
            </a:r>
            <a:r>
              <a:rPr lang="en-US" dirty="0" smtClean="0">
                <a:latin typeface="Optima"/>
                <a:cs typeface="Optima"/>
              </a:rPr>
              <a:t>function of risk allele</a:t>
            </a:r>
            <a:endParaRPr lang="en-US" dirty="0" smtClean="0">
              <a:latin typeface="Optima"/>
              <a:cs typeface="Optima"/>
            </a:endParaRPr>
          </a:p>
          <a:p>
            <a:r>
              <a:rPr lang="en-US" i="1" dirty="0" smtClean="0">
                <a:latin typeface="Optima"/>
                <a:cs typeface="Optima"/>
              </a:rPr>
              <a:t>While many genes implicated, only a few have led to novel therapies</a:t>
            </a:r>
            <a:r>
              <a:rPr lang="is-IS" i="1" dirty="0" smtClean="0">
                <a:latin typeface="Optima"/>
                <a:cs typeface="Optima"/>
              </a:rPr>
              <a:t>…and those occur at the intersection of multiple alleles &amp; function</a:t>
            </a:r>
            <a:endParaRPr lang="en-US" i="1" dirty="0">
              <a:latin typeface="Optima"/>
              <a:cs typeface="Optim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 smtClean="0">
                <a:latin typeface="Optima"/>
                <a:cs typeface="Optima"/>
              </a:rPr>
              <a:t>A quick primer on genetics of osteoporosis and related traits</a:t>
            </a:r>
            <a:endParaRPr lang="en-US" sz="3600" dirty="0">
              <a:latin typeface="Optima"/>
              <a:cs typeface="Optim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26872" y="6302427"/>
            <a:ext cx="3591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David </a:t>
            </a:r>
            <a:r>
              <a:rPr lang="en-US" dirty="0" err="1" smtClean="0"/>
              <a:t>Karasik</a:t>
            </a:r>
            <a:r>
              <a:rPr lang="en-US" dirty="0" smtClean="0"/>
              <a:t> et al </a:t>
            </a:r>
            <a:r>
              <a:rPr lang="en-US" i="1" dirty="0" smtClean="0"/>
              <a:t>NRR</a:t>
            </a:r>
            <a:r>
              <a:rPr lang="en-US" dirty="0" smtClean="0"/>
              <a:t>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72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steop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0" t="13017" b="3737"/>
          <a:stretch/>
        </p:blipFill>
        <p:spPr>
          <a:xfrm>
            <a:off x="1646248" y="552636"/>
            <a:ext cx="6015596" cy="57145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033" y="141104"/>
            <a:ext cx="31297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Optima"/>
                <a:cs typeface="Optima"/>
              </a:rPr>
              <a:t>FUNCTIONAL</a:t>
            </a:r>
          </a:p>
          <a:p>
            <a:r>
              <a:rPr lang="en-US" sz="3200" dirty="0" smtClean="0">
                <a:latin typeface="Optima"/>
                <a:cs typeface="Optima"/>
              </a:rPr>
              <a:t>STUDIES</a:t>
            </a:r>
            <a:endParaRPr lang="en-US" sz="3200" dirty="0">
              <a:latin typeface="Optima"/>
              <a:cs typeface="Optim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2491" y="141104"/>
            <a:ext cx="31297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latin typeface="Optima"/>
                <a:cs typeface="Optima"/>
              </a:rPr>
              <a:t>MONOGENIC</a:t>
            </a:r>
          </a:p>
          <a:p>
            <a:pPr algn="r"/>
            <a:r>
              <a:rPr lang="en-US" sz="3200" dirty="0" smtClean="0">
                <a:latin typeface="Optima"/>
                <a:cs typeface="Optima"/>
              </a:rPr>
              <a:t>TRAITS</a:t>
            </a:r>
            <a:endParaRPr lang="en-US" sz="3200" dirty="0">
              <a:latin typeface="Optima"/>
              <a:cs typeface="Optim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830" y="6219194"/>
            <a:ext cx="903817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Optima"/>
                <a:cs typeface="Optima"/>
              </a:rPr>
              <a:t>GENOME-WIDE ASSOCIATION STUDIES (GWAS)</a:t>
            </a:r>
            <a:endParaRPr lang="en-US" sz="3200" dirty="0">
              <a:latin typeface="Optima"/>
              <a:cs typeface="Optim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834888" y="3174727"/>
            <a:ext cx="4256708" cy="2708840"/>
            <a:chOff x="834888" y="3174727"/>
            <a:chExt cx="4256708" cy="2708840"/>
          </a:xfrm>
        </p:grpSpPr>
        <p:sp>
          <p:nvSpPr>
            <p:cNvPr id="2" name="Rectangle 1"/>
            <p:cNvSpPr/>
            <p:nvPr/>
          </p:nvSpPr>
          <p:spPr bwMode="auto">
            <a:xfrm>
              <a:off x="4150885" y="3174727"/>
              <a:ext cx="940711" cy="576155"/>
            </a:xfrm>
            <a:prstGeom prst="rect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34888" y="4867904"/>
              <a:ext cx="2116591" cy="101566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 cmpd="sng">
              <a:solidFill>
                <a:srgbClr val="0000F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u="sng" dirty="0" err="1" smtClean="0"/>
                <a:t>Denosumab</a:t>
              </a:r>
              <a:endParaRPr lang="en-US" u="sng" dirty="0" smtClean="0"/>
            </a:p>
            <a:p>
              <a:pPr marL="342900" indent="-342900">
                <a:buFontTx/>
                <a:buChar char="-"/>
              </a:pPr>
              <a:r>
                <a:rPr lang="en-US" dirty="0"/>
                <a:t>a</a:t>
              </a:r>
              <a:r>
                <a:rPr lang="en-US" dirty="0" smtClean="0"/>
                <a:t>nti-RANKL</a:t>
              </a:r>
            </a:p>
            <a:p>
              <a:pPr marL="342900" indent="-342900">
                <a:buFontTx/>
                <a:buChar char="-"/>
              </a:pPr>
              <a:r>
                <a:rPr lang="en-US" dirty="0"/>
                <a:t>a</a:t>
              </a:r>
              <a:r>
                <a:rPr lang="en-US" dirty="0" smtClean="0"/>
                <a:t>pproved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762375" y="2391294"/>
            <a:ext cx="5356874" cy="1015663"/>
            <a:chOff x="-2787322" y="1427118"/>
            <a:chExt cx="5356874" cy="1015663"/>
          </a:xfrm>
        </p:grpSpPr>
        <p:sp>
          <p:nvSpPr>
            <p:cNvPr id="11" name="Rectangle 10"/>
            <p:cNvSpPr/>
            <p:nvPr/>
          </p:nvSpPr>
          <p:spPr bwMode="auto">
            <a:xfrm>
              <a:off x="-2787322" y="1614865"/>
              <a:ext cx="940711" cy="544490"/>
            </a:xfrm>
            <a:prstGeom prst="rect">
              <a:avLst/>
            </a:prstGeom>
            <a:noFill/>
            <a:ln w="381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8881" y="1427118"/>
              <a:ext cx="2440671" cy="1015663"/>
            </a:xfrm>
            <a:prstGeom prst="rect">
              <a:avLst/>
            </a:prstGeom>
            <a:solidFill>
              <a:srgbClr val="BBDBB5"/>
            </a:solidFill>
            <a:ln w="38100" cmpd="sng">
              <a:solidFill>
                <a:srgbClr val="008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u="sng" dirty="0" err="1"/>
                <a:t>Romosozumab</a:t>
              </a:r>
              <a:endParaRPr lang="en-US" u="sng" dirty="0" smtClean="0"/>
            </a:p>
            <a:p>
              <a:pPr marL="342900" indent="-342900">
                <a:buFontTx/>
                <a:buChar char="-"/>
              </a:pPr>
              <a:r>
                <a:rPr lang="en-US" dirty="0"/>
                <a:t>a</a:t>
              </a:r>
              <a:r>
                <a:rPr lang="en-US" dirty="0" smtClean="0"/>
                <a:t>nti-</a:t>
              </a:r>
              <a:r>
                <a:rPr lang="en-US" dirty="0" err="1" smtClean="0"/>
                <a:t>sclerostin</a:t>
              </a:r>
              <a:endParaRPr lang="en-US" dirty="0" smtClean="0"/>
            </a:p>
            <a:p>
              <a:pPr marL="342900" indent="-342900">
                <a:buFontTx/>
                <a:buChar char="-"/>
              </a:pPr>
              <a:r>
                <a:rPr lang="en-US" dirty="0"/>
                <a:t>p</a:t>
              </a:r>
              <a:r>
                <a:rPr lang="en-US" dirty="0" smtClean="0"/>
                <a:t>hase III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23422" y="1520720"/>
            <a:ext cx="5913315" cy="2841134"/>
            <a:chOff x="223422" y="1520720"/>
            <a:chExt cx="5913315" cy="2841134"/>
          </a:xfrm>
        </p:grpSpPr>
        <p:sp>
          <p:nvSpPr>
            <p:cNvPr id="17" name="Rectangle 16"/>
            <p:cNvSpPr/>
            <p:nvPr/>
          </p:nvSpPr>
          <p:spPr bwMode="auto">
            <a:xfrm>
              <a:off x="2586953" y="3672101"/>
              <a:ext cx="763395" cy="290430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5373342" y="4071424"/>
              <a:ext cx="763395" cy="290430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3422" y="1520720"/>
              <a:ext cx="2633987" cy="1015663"/>
            </a:xfrm>
            <a:prstGeom prst="rect">
              <a:avLst/>
            </a:prstGeom>
            <a:solidFill>
              <a:srgbClr val="F4C9C7"/>
            </a:solidFill>
            <a:ln w="38100" cmpd="sng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u="sng" dirty="0" err="1"/>
                <a:t>Teriparatide</a:t>
              </a:r>
              <a:endParaRPr lang="en-US" u="sng" dirty="0" smtClean="0"/>
            </a:p>
            <a:p>
              <a:pPr marL="342900" indent="-342900">
                <a:buFontTx/>
                <a:buChar char="-"/>
              </a:pPr>
              <a:r>
                <a:rPr lang="en-US" dirty="0"/>
                <a:t>r</a:t>
              </a:r>
              <a:r>
                <a:rPr lang="en-US" dirty="0" smtClean="0"/>
                <a:t>ecombinant PTH</a:t>
              </a:r>
            </a:p>
            <a:p>
              <a:pPr marL="342900" indent="-342900">
                <a:buFontTx/>
                <a:buChar char="-"/>
              </a:pPr>
              <a:r>
                <a:rPr lang="en-US" dirty="0"/>
                <a:t>a</a:t>
              </a:r>
              <a:r>
                <a:rPr lang="en-US" dirty="0" smtClean="0"/>
                <a:t>pproved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822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pp10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59" y="0"/>
            <a:ext cx="710683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597" y="4303505"/>
            <a:ext cx="1963726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 cmpd="sng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err="1" smtClean="0"/>
              <a:t>Denosumab</a:t>
            </a:r>
            <a:endParaRPr lang="en-US" u="sng" dirty="0" smtClean="0"/>
          </a:p>
          <a:p>
            <a:pPr marL="342900" indent="-342900">
              <a:buFontTx/>
              <a:buChar char="-"/>
            </a:pPr>
            <a:r>
              <a:rPr lang="en-US" dirty="0"/>
              <a:t>a</a:t>
            </a:r>
            <a:r>
              <a:rPr lang="en-US" dirty="0" smtClean="0"/>
              <a:t>nti-RANKL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approved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09345" y="392390"/>
            <a:ext cx="2175860" cy="1015663"/>
          </a:xfrm>
          <a:prstGeom prst="rect">
            <a:avLst/>
          </a:prstGeom>
          <a:solidFill>
            <a:srgbClr val="BBDBB5"/>
          </a:solidFill>
          <a:ln w="38100" cmpd="sng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err="1"/>
              <a:t>Romosozumab</a:t>
            </a:r>
            <a:endParaRPr lang="en-US" u="sng" dirty="0" smtClean="0"/>
          </a:p>
          <a:p>
            <a:pPr marL="342900" indent="-342900">
              <a:buFontTx/>
              <a:buChar char="-"/>
            </a:pPr>
            <a:r>
              <a:rPr lang="en-US" dirty="0"/>
              <a:t>a</a:t>
            </a:r>
            <a:r>
              <a:rPr lang="en-US" dirty="0" smtClean="0"/>
              <a:t>nti-</a:t>
            </a:r>
            <a:r>
              <a:rPr lang="en-US" dirty="0" err="1" smtClean="0"/>
              <a:t>sclerostin</a:t>
            </a: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/>
              <a:t>p</a:t>
            </a:r>
            <a:r>
              <a:rPr lang="en-US" dirty="0" smtClean="0"/>
              <a:t>hase III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8144" y="133248"/>
            <a:ext cx="2633987" cy="1015663"/>
          </a:xfrm>
          <a:prstGeom prst="rect">
            <a:avLst/>
          </a:prstGeom>
          <a:solidFill>
            <a:srgbClr val="F4C9C7"/>
          </a:solidFill>
          <a:ln w="3810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err="1"/>
              <a:t>Teriparatide</a:t>
            </a:r>
            <a:endParaRPr lang="en-US" u="sng" dirty="0" smtClean="0"/>
          </a:p>
          <a:p>
            <a:pPr marL="342900" indent="-342900">
              <a:buFontTx/>
              <a:buChar char="-"/>
            </a:pPr>
            <a:r>
              <a:rPr lang="en-US" dirty="0"/>
              <a:t>r</a:t>
            </a:r>
            <a:r>
              <a:rPr lang="en-US" dirty="0" smtClean="0"/>
              <a:t>ecombinant PTH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approved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22329" y="2586816"/>
            <a:ext cx="2289208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 cmpd="sng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 smtClean="0"/>
              <a:t>osteoblast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6338038" y="6422616"/>
            <a:ext cx="2722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Estrada et al </a:t>
            </a:r>
            <a:r>
              <a:rPr lang="en-US" i="1" dirty="0" smtClean="0"/>
              <a:t>NG </a:t>
            </a:r>
            <a:r>
              <a:rPr lang="en-US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73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80187" y="5850546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Arial"/>
                <a:cs typeface="Arial"/>
              </a:rPr>
              <a:t>Gene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cs typeface="Arial"/>
              </a:rPr>
              <a:t>function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29842" y="2165499"/>
            <a:ext cx="5933133" cy="3638383"/>
            <a:chOff x="1948832" y="2165499"/>
            <a:chExt cx="5933133" cy="3638383"/>
          </a:xfrm>
        </p:grpSpPr>
        <p:sp>
          <p:nvSpPr>
            <p:cNvPr id="10" name="TextBox 9"/>
            <p:cNvSpPr txBox="1"/>
            <p:nvPr/>
          </p:nvSpPr>
          <p:spPr>
            <a:xfrm rot="16200000">
              <a:off x="655665" y="3458666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Arial"/>
                  <a:cs typeface="Arial"/>
                </a:rPr>
                <a:t>Human Phenotype</a:t>
              </a:r>
              <a:endParaRPr lang="en-US" sz="2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87754" y="2441726"/>
              <a:ext cx="7136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High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45462" y="4721921"/>
              <a:ext cx="6559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Low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3233767" y="5304312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246464" y="2180112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309495" y="5403772"/>
              <a:ext cx="7982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GOF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09160" y="5304312"/>
              <a:ext cx="7414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LOF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5" name="Down Arrow Callout 4"/>
          <p:cNvSpPr/>
          <p:nvPr/>
        </p:nvSpPr>
        <p:spPr bwMode="auto">
          <a:xfrm>
            <a:off x="818700" y="702431"/>
            <a:ext cx="2146005" cy="1628745"/>
          </a:xfrm>
          <a:prstGeom prst="downArrowCallout">
            <a:avLst>
              <a:gd name="adj1" fmla="val 25000"/>
              <a:gd name="adj2" fmla="val 27611"/>
              <a:gd name="adj3" fmla="val 25000"/>
              <a:gd name="adj4" fmla="val 62366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Pick a human phenotype for drug efficacy</a:t>
            </a:r>
          </a:p>
          <a:p>
            <a:pPr algn="ctr"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76" name="Straight Connector 75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291833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80187" y="5850546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Arial"/>
                <a:cs typeface="Arial"/>
              </a:rPr>
              <a:t>Gene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cs typeface="Arial"/>
              </a:rPr>
              <a:t>function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29842" y="2165499"/>
            <a:ext cx="5933133" cy="3638383"/>
            <a:chOff x="1948832" y="2165499"/>
            <a:chExt cx="5933133" cy="3638383"/>
          </a:xfrm>
        </p:grpSpPr>
        <p:sp>
          <p:nvSpPr>
            <p:cNvPr id="10" name="TextBox 9"/>
            <p:cNvSpPr txBox="1"/>
            <p:nvPr/>
          </p:nvSpPr>
          <p:spPr>
            <a:xfrm rot="16200000">
              <a:off x="655665" y="3458666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Arial"/>
                  <a:cs typeface="Arial"/>
                </a:rPr>
                <a:t>Human Phenotype</a:t>
              </a:r>
              <a:endParaRPr lang="en-US" sz="2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87754" y="2441726"/>
              <a:ext cx="7136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High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45462" y="4721921"/>
              <a:ext cx="6559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Low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3233767" y="5304312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246464" y="2180112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309495" y="5403772"/>
              <a:ext cx="7982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GOF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09160" y="5304312"/>
              <a:ext cx="7414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LOF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5" name="Down Arrow Callout 4"/>
          <p:cNvSpPr/>
          <p:nvPr/>
        </p:nvSpPr>
        <p:spPr bwMode="auto">
          <a:xfrm>
            <a:off x="818700" y="702431"/>
            <a:ext cx="2146005" cy="1628745"/>
          </a:xfrm>
          <a:prstGeom prst="downArrowCallout">
            <a:avLst>
              <a:gd name="adj1" fmla="val 25000"/>
              <a:gd name="adj2" fmla="val 27611"/>
              <a:gd name="adj3" fmla="val 25000"/>
              <a:gd name="adj4" fmla="val 62366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Pick a human phenotype for drug efficacy</a:t>
            </a:r>
          </a:p>
          <a:p>
            <a:pPr algn="ctr"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76" name="Straight Connector 75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2943515" y="715734"/>
            <a:ext cx="6081652" cy="4213685"/>
            <a:chOff x="2943515" y="715734"/>
            <a:chExt cx="6081652" cy="4213685"/>
          </a:xfrm>
        </p:grpSpPr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67967" y="1205090"/>
              <a:ext cx="5857200" cy="3718937"/>
            </a:xfrm>
            <a:prstGeom prst="rect">
              <a:avLst/>
            </a:prstGeom>
            <a:ln w="38100" cmpd="sng">
              <a:solidFill>
                <a:srgbClr val="4597A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3" name="Straight Connector 2"/>
            <p:cNvCxnSpPr/>
            <p:nvPr/>
          </p:nvCxnSpPr>
          <p:spPr bwMode="auto">
            <a:xfrm flipH="1" flipV="1">
              <a:off x="2954277" y="715734"/>
              <a:ext cx="204486" cy="478951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4597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 flipH="1" flipV="1">
              <a:off x="2943515" y="1673635"/>
              <a:ext cx="209867" cy="3255784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4597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2" name="TextBox 21"/>
          <p:cNvSpPr txBox="1"/>
          <p:nvPr/>
        </p:nvSpPr>
        <p:spPr>
          <a:xfrm>
            <a:off x="6284981" y="6323484"/>
            <a:ext cx="26368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Nelson et al </a:t>
            </a:r>
            <a:r>
              <a:rPr lang="en-US" i="1" dirty="0" smtClean="0"/>
              <a:t>NG</a:t>
            </a:r>
            <a:r>
              <a:rPr lang="en-US" dirty="0" smtClean="0"/>
              <a:t>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33620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80187" y="5850546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Arial"/>
                <a:cs typeface="Arial"/>
              </a:rPr>
              <a:t>Gene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cs typeface="Arial"/>
              </a:rPr>
              <a:t>function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29842" y="2165499"/>
            <a:ext cx="5933133" cy="3638383"/>
            <a:chOff x="1948832" y="2165499"/>
            <a:chExt cx="5933133" cy="3638383"/>
          </a:xfrm>
        </p:grpSpPr>
        <p:sp>
          <p:nvSpPr>
            <p:cNvPr id="10" name="TextBox 9"/>
            <p:cNvSpPr txBox="1"/>
            <p:nvPr/>
          </p:nvSpPr>
          <p:spPr>
            <a:xfrm rot="16200000">
              <a:off x="655665" y="3458666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Arial"/>
                  <a:cs typeface="Arial"/>
                </a:rPr>
                <a:t>Human Phenotype</a:t>
              </a:r>
              <a:endParaRPr lang="en-US" sz="2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87754" y="2441726"/>
              <a:ext cx="7136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High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45462" y="4721921"/>
              <a:ext cx="6559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Low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3233767" y="5304312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246464" y="2180112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309495" y="5403772"/>
              <a:ext cx="7982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GOF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09160" y="5304312"/>
              <a:ext cx="7414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LOF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713311" y="45218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13311" y="40837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713311" y="36265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13311" y="33788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13311" y="30931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13311" y="23311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13311" y="23882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5" name="Down Arrow Callout 4"/>
          <p:cNvSpPr/>
          <p:nvPr/>
        </p:nvSpPr>
        <p:spPr bwMode="auto">
          <a:xfrm>
            <a:off x="818700" y="702431"/>
            <a:ext cx="2146005" cy="1628745"/>
          </a:xfrm>
          <a:prstGeom prst="downArrowCallout">
            <a:avLst>
              <a:gd name="adj1" fmla="val 25000"/>
              <a:gd name="adj2" fmla="val 27611"/>
              <a:gd name="adj3" fmla="val 25000"/>
              <a:gd name="adj4" fmla="val 62366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Pick a human phenotype for drug efficacy</a:t>
            </a:r>
          </a:p>
          <a:p>
            <a:pPr algn="ctr"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Left Arrow Callout 5"/>
          <p:cNvSpPr/>
          <p:nvPr/>
        </p:nvSpPr>
        <p:spPr bwMode="auto">
          <a:xfrm>
            <a:off x="5291266" y="2731286"/>
            <a:ext cx="3044645" cy="164804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187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Identify a series of alleles with range of effect sizes in humans (but of unknown function)</a:t>
            </a:r>
          </a:p>
          <a:p>
            <a:pPr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76" name="Straight Connector 75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033125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80187" y="5850546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Arial"/>
                <a:cs typeface="Arial"/>
              </a:rPr>
              <a:t>Gene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cs typeface="Arial"/>
              </a:rPr>
              <a:t>function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29842" y="2165499"/>
            <a:ext cx="5933133" cy="3638383"/>
            <a:chOff x="1948832" y="2165499"/>
            <a:chExt cx="5933133" cy="3638383"/>
          </a:xfrm>
        </p:grpSpPr>
        <p:sp>
          <p:nvSpPr>
            <p:cNvPr id="10" name="TextBox 9"/>
            <p:cNvSpPr txBox="1"/>
            <p:nvPr/>
          </p:nvSpPr>
          <p:spPr>
            <a:xfrm rot="16200000">
              <a:off x="655665" y="3458666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Arial"/>
                  <a:cs typeface="Arial"/>
                </a:rPr>
                <a:t>Human Phenotype</a:t>
              </a:r>
              <a:endParaRPr lang="en-US" sz="2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87754" y="2441726"/>
              <a:ext cx="7136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High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45462" y="4721921"/>
              <a:ext cx="6559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Low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3233767" y="5304312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246464" y="2180112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309495" y="5403772"/>
              <a:ext cx="7982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GOF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09160" y="5304312"/>
              <a:ext cx="7414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LOF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713311" y="45218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13311" y="40837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713311" y="36265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713311" y="33788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13311" y="30931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13311" y="233117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13311" y="238826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5" name="Down Arrow Callout 4"/>
          <p:cNvSpPr/>
          <p:nvPr/>
        </p:nvSpPr>
        <p:spPr bwMode="auto">
          <a:xfrm>
            <a:off x="818700" y="702431"/>
            <a:ext cx="2146005" cy="1628745"/>
          </a:xfrm>
          <a:prstGeom prst="downArrowCallout">
            <a:avLst>
              <a:gd name="adj1" fmla="val 25000"/>
              <a:gd name="adj2" fmla="val 27611"/>
              <a:gd name="adj3" fmla="val 25000"/>
              <a:gd name="adj4" fmla="val 62366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Pick a human phenotype for drug efficacy</a:t>
            </a:r>
          </a:p>
          <a:p>
            <a:pPr algn="ctr"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Left Arrow Callout 61"/>
          <p:cNvSpPr/>
          <p:nvPr/>
        </p:nvSpPr>
        <p:spPr bwMode="auto">
          <a:xfrm>
            <a:off x="5291266" y="2724864"/>
            <a:ext cx="3044645" cy="164804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187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dirty="0">
                <a:solidFill>
                  <a:srgbClr val="FFFFFF"/>
                </a:solidFill>
              </a:rPr>
              <a:t>Assess biological function of alleles to estimate “efficacy” response curve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76" name="Straight Connector 75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Freeform 38"/>
          <p:cNvSpPr/>
          <p:nvPr/>
        </p:nvSpPr>
        <p:spPr>
          <a:xfrm>
            <a:off x="3319560" y="2391652"/>
            <a:ext cx="2981319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60204" y="1801498"/>
            <a:ext cx="1082348" cy="400110"/>
          </a:xfrm>
          <a:prstGeom prst="rect">
            <a:avLst/>
          </a:prstGeom>
          <a:solidFill>
            <a:schemeClr val="bg1">
              <a:alpha val="68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DAEDEF">
                    <a:lumMod val="50000"/>
                  </a:srgbClr>
                </a:solidFill>
              </a:rPr>
              <a:t>Efficacy</a:t>
            </a:r>
            <a:endParaRPr lang="en-US" dirty="0">
              <a:solidFill>
                <a:srgbClr val="DAEDEF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77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-0.11041 4.0740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09479 2.96296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04896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8" y="-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03958 -0.0027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-13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-0.04375 -0.0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" y="-6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0.05 -4.8148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10938 -1.48148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5" grpId="0"/>
      <p:bldP spid="46" grpId="0"/>
      <p:bldP spid="47" grpId="0"/>
      <p:bldP spid="48" grpId="0"/>
      <p:bldP spid="49" grpId="0"/>
      <p:bldP spid="50" grpId="0"/>
      <p:bldP spid="62" grpId="0" animBg="1"/>
      <p:bldP spid="39" grpId="0" animBg="1"/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80187" y="5850546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Arial"/>
                <a:cs typeface="Arial"/>
              </a:rPr>
              <a:t>Gene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cs typeface="Arial"/>
              </a:rPr>
              <a:t>function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29842" y="2165499"/>
            <a:ext cx="5933133" cy="3638383"/>
            <a:chOff x="1948832" y="2165499"/>
            <a:chExt cx="5933133" cy="3638383"/>
          </a:xfrm>
        </p:grpSpPr>
        <p:sp>
          <p:nvSpPr>
            <p:cNvPr id="10" name="TextBox 9"/>
            <p:cNvSpPr txBox="1"/>
            <p:nvPr/>
          </p:nvSpPr>
          <p:spPr>
            <a:xfrm rot="16200000">
              <a:off x="655665" y="3458666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Arial"/>
                  <a:cs typeface="Arial"/>
                </a:rPr>
                <a:t>Human Phenotype</a:t>
              </a:r>
              <a:endParaRPr lang="en-US" sz="2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87754" y="2441726"/>
              <a:ext cx="7136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High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45462" y="4721921"/>
              <a:ext cx="6559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Low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3233767" y="5304312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246464" y="2180112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309495" y="5403772"/>
              <a:ext cx="7982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GOF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09160" y="5304312"/>
              <a:ext cx="7414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LOF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Left Arrow Callout 61"/>
          <p:cNvSpPr/>
          <p:nvPr/>
        </p:nvSpPr>
        <p:spPr bwMode="auto">
          <a:xfrm>
            <a:off x="5291266" y="2724864"/>
            <a:ext cx="3044645" cy="164804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187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dirty="0">
                <a:solidFill>
                  <a:srgbClr val="FFFFFF"/>
                </a:solidFill>
              </a:rPr>
              <a:t>Assess biological function of alleles to estimate “efficacy” response curve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76" name="Straight Connector 75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Freeform 38"/>
          <p:cNvSpPr/>
          <p:nvPr/>
        </p:nvSpPr>
        <p:spPr>
          <a:xfrm>
            <a:off x="3319560" y="2391652"/>
            <a:ext cx="2981319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60204" y="1801498"/>
            <a:ext cx="1082348" cy="400110"/>
          </a:xfrm>
          <a:prstGeom prst="rect">
            <a:avLst/>
          </a:prstGeom>
          <a:solidFill>
            <a:schemeClr val="bg1">
              <a:alpha val="68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DAEDEF">
                    <a:lumMod val="50000"/>
                  </a:srgbClr>
                </a:solidFill>
              </a:rPr>
              <a:t>Efficacy</a:t>
            </a:r>
            <a:endParaRPr lang="en-US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10765" y="45103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63165" y="40723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69429" y="36151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64666" y="33673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24363" y="30817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17229" y="23197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83829" y="23767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47449" y="2269025"/>
            <a:ext cx="1031051" cy="400110"/>
          </a:xfrm>
          <a:prstGeom prst="rect">
            <a:avLst/>
          </a:prstGeom>
          <a:solidFill>
            <a:schemeClr val="bg1">
              <a:alpha val="30000"/>
            </a:schemeClr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Toxicity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28876" y="2376796"/>
            <a:ext cx="2819400" cy="2667000"/>
            <a:chOff x="4447866" y="2376796"/>
            <a:chExt cx="2819400" cy="2667000"/>
          </a:xfrm>
        </p:grpSpPr>
        <p:sp>
          <p:nvSpPr>
            <p:cNvPr id="36" name="Freeform 35"/>
            <p:cNvSpPr/>
            <p:nvPr/>
          </p:nvSpPr>
          <p:spPr>
            <a:xfrm>
              <a:off x="4447866" y="2376796"/>
              <a:ext cx="2819400" cy="2667000"/>
            </a:xfrm>
            <a:custGeom>
              <a:avLst/>
              <a:gdLst>
                <a:gd name="connsiteX0" fmla="*/ 0 w 1778000"/>
                <a:gd name="connsiteY0" fmla="*/ 1938867 h 1938867"/>
                <a:gd name="connsiteX1" fmla="*/ 465667 w 1778000"/>
                <a:gd name="connsiteY1" fmla="*/ 1422400 h 1938867"/>
                <a:gd name="connsiteX2" fmla="*/ 1007534 w 1778000"/>
                <a:gd name="connsiteY2" fmla="*/ 262467 h 1938867"/>
                <a:gd name="connsiteX3" fmla="*/ 1778000 w 1778000"/>
                <a:gd name="connsiteY3" fmla="*/ 0 h 193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8000" h="1938867">
                  <a:moveTo>
                    <a:pt x="0" y="1938867"/>
                  </a:moveTo>
                  <a:cubicBezTo>
                    <a:pt x="148872" y="1820333"/>
                    <a:pt x="297745" y="1701800"/>
                    <a:pt x="465667" y="1422400"/>
                  </a:cubicBezTo>
                  <a:cubicBezTo>
                    <a:pt x="633589" y="1143000"/>
                    <a:pt x="788812" y="499534"/>
                    <a:pt x="1007534" y="262467"/>
                  </a:cubicBezTo>
                  <a:cubicBezTo>
                    <a:pt x="1226256" y="25400"/>
                    <a:pt x="1778000" y="0"/>
                    <a:pt x="1778000" y="0"/>
                  </a:cubicBezTo>
                </a:path>
              </a:pathLst>
            </a:custGeom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n w="28575" cmpd="sng">
                  <a:solidFill>
                    <a:srgbClr val="000000"/>
                  </a:solidFill>
                </a:ln>
                <a:solidFill>
                  <a:srgbClr val="000000"/>
                </a:solidFill>
              </a:endParaRPr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 flipH="1">
              <a:off x="4986973" y="3710881"/>
              <a:ext cx="10638" cy="8007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Left Arrow Callout 52"/>
          <p:cNvSpPr/>
          <p:nvPr/>
        </p:nvSpPr>
        <p:spPr bwMode="auto">
          <a:xfrm>
            <a:off x="5361697" y="3172647"/>
            <a:ext cx="3044645" cy="752479"/>
          </a:xfrm>
          <a:prstGeom prst="leftArrowCallout">
            <a:avLst>
              <a:gd name="adj1" fmla="val 39130"/>
              <a:gd name="adj2" fmla="val 34891"/>
              <a:gd name="adj3" fmla="val 60325"/>
              <a:gd name="adj4" fmla="val 79187"/>
            </a:avLst>
          </a:prstGeom>
          <a:solidFill>
            <a:schemeClr val="accent5">
              <a:lumMod val="50000"/>
            </a:schemeClr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dirty="0">
                <a:solidFill>
                  <a:srgbClr val="FFFFFF"/>
                </a:solidFill>
              </a:rPr>
              <a:t>Assess </a:t>
            </a:r>
            <a:r>
              <a:rPr lang="en-US" dirty="0" err="1">
                <a:solidFill>
                  <a:srgbClr val="FFFFFF"/>
                </a:solidFill>
              </a:rPr>
              <a:t>pleiotropy</a:t>
            </a:r>
            <a:r>
              <a:rPr lang="en-US" dirty="0">
                <a:solidFill>
                  <a:srgbClr val="FFFFFF"/>
                </a:solidFill>
              </a:rPr>
              <a:t> as proxy for ADEs</a:t>
            </a:r>
          </a:p>
        </p:txBody>
      </p:sp>
      <p:sp>
        <p:nvSpPr>
          <p:cNvPr id="54" name="Down Arrow Callout 53"/>
          <p:cNvSpPr/>
          <p:nvPr/>
        </p:nvSpPr>
        <p:spPr bwMode="auto">
          <a:xfrm>
            <a:off x="818700" y="702431"/>
            <a:ext cx="2146005" cy="1628745"/>
          </a:xfrm>
          <a:prstGeom prst="downArrowCallout">
            <a:avLst>
              <a:gd name="adj1" fmla="val 25000"/>
              <a:gd name="adj2" fmla="val 27611"/>
              <a:gd name="adj3" fmla="val 25000"/>
              <a:gd name="adj4" fmla="val 62366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Pick a human phenotype for drug efficacy</a:t>
            </a:r>
          </a:p>
          <a:p>
            <a:pPr algn="ctr"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821629" y="316474"/>
            <a:ext cx="579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00"/>
                </a:solidFill>
              </a:rPr>
              <a:t>New target for</a:t>
            </a:r>
            <a:br>
              <a:rPr lang="en-US" sz="3600" b="1" i="1" dirty="0" smtClean="0">
                <a:solidFill>
                  <a:srgbClr val="000000"/>
                </a:solidFill>
              </a:rPr>
            </a:br>
            <a:r>
              <a:rPr lang="en-US" sz="3600" b="1" i="1" dirty="0" smtClean="0">
                <a:solidFill>
                  <a:srgbClr val="000000"/>
                </a:solidFill>
              </a:rPr>
              <a:t>drug screen!</a:t>
            </a:r>
            <a:endParaRPr lang="en-US" sz="3600" b="1" i="1" dirty="0">
              <a:solidFill>
                <a:srgbClr val="00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975497" y="4028877"/>
            <a:ext cx="2434199" cy="1077218"/>
          </a:xfrm>
          <a:prstGeom prst="rect">
            <a:avLst/>
          </a:prstGeom>
          <a:solidFill>
            <a:srgbClr val="FFFF00"/>
          </a:solidFill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This provides evidence for the therapeutic window at the time of target </a:t>
            </a:r>
            <a:r>
              <a:rPr lang="en-US" sz="1600" dirty="0" smtClean="0">
                <a:solidFill>
                  <a:srgbClr val="000000"/>
                </a:solidFill>
              </a:rPr>
              <a:t>ID &amp; validation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endParaRPr lang="en-US" sz="16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415274"/>
      </p:ext>
    </p:extLst>
  </p:cSld>
  <p:clrMapOvr>
    <a:masterClrMapping/>
  </p:clrMapOvr>
  <p:transition xmlns:p14="http://schemas.microsoft.com/office/powerpoint/2010/main" advClick="0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37" grpId="0" animBg="1"/>
      <p:bldP spid="53" grpId="0" animBg="1"/>
      <p:bldP spid="55" grpId="0"/>
      <p:bldP spid="5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80187" y="5850546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Arial"/>
                <a:cs typeface="Arial"/>
              </a:rPr>
              <a:t>Gene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cs typeface="Arial"/>
              </a:rPr>
              <a:t>function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94953" y="2165499"/>
            <a:ext cx="6768022" cy="3638383"/>
            <a:chOff x="1113943" y="2165499"/>
            <a:chExt cx="6768022" cy="3638383"/>
          </a:xfrm>
        </p:grpSpPr>
        <p:sp>
          <p:nvSpPr>
            <p:cNvPr id="10" name="TextBox 9"/>
            <p:cNvSpPr txBox="1"/>
            <p:nvPr/>
          </p:nvSpPr>
          <p:spPr>
            <a:xfrm rot="16200000">
              <a:off x="-179224" y="3458666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Arial"/>
                  <a:cs typeface="Arial"/>
                </a:rPr>
                <a:t>Osteoporosis</a:t>
              </a:r>
              <a:endParaRPr lang="en-US" sz="2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62712" y="2571064"/>
              <a:ext cx="135638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High bone </a:t>
              </a:r>
            </a:p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density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22098" y="4392697"/>
              <a:ext cx="129700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Low bone </a:t>
              </a:r>
            </a:p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density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3233767" y="5304312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246464" y="2180112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309495" y="5403772"/>
              <a:ext cx="7982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GOF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09160" y="5304312"/>
              <a:ext cx="7414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LOF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76" name="Straight Connector 75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Freeform 38"/>
          <p:cNvSpPr/>
          <p:nvPr/>
        </p:nvSpPr>
        <p:spPr>
          <a:xfrm>
            <a:off x="3319560" y="2391652"/>
            <a:ext cx="2981319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60204" y="1801498"/>
            <a:ext cx="1082348" cy="400110"/>
          </a:xfrm>
          <a:prstGeom prst="rect">
            <a:avLst/>
          </a:prstGeom>
          <a:solidFill>
            <a:schemeClr val="bg1">
              <a:alpha val="68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DAEDEF">
                    <a:lumMod val="50000"/>
                  </a:srgbClr>
                </a:solidFill>
              </a:rPr>
              <a:t>Efficacy</a:t>
            </a:r>
            <a:endParaRPr lang="en-US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10765" y="45103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63165" y="40723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69429" y="36151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64666" y="33673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24363" y="30817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17229" y="23197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83829" y="23767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47449" y="2269025"/>
            <a:ext cx="1031051" cy="400110"/>
          </a:xfrm>
          <a:prstGeom prst="rect">
            <a:avLst/>
          </a:prstGeom>
          <a:solidFill>
            <a:schemeClr val="bg1">
              <a:alpha val="30000"/>
            </a:schemeClr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Toxicity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28876" y="2376796"/>
            <a:ext cx="2819400" cy="2667000"/>
            <a:chOff x="4447866" y="2376796"/>
            <a:chExt cx="2819400" cy="2667000"/>
          </a:xfrm>
        </p:grpSpPr>
        <p:sp>
          <p:nvSpPr>
            <p:cNvPr id="36" name="Freeform 35"/>
            <p:cNvSpPr/>
            <p:nvPr/>
          </p:nvSpPr>
          <p:spPr>
            <a:xfrm>
              <a:off x="4447866" y="2376796"/>
              <a:ext cx="2819400" cy="2667000"/>
            </a:xfrm>
            <a:custGeom>
              <a:avLst/>
              <a:gdLst>
                <a:gd name="connsiteX0" fmla="*/ 0 w 1778000"/>
                <a:gd name="connsiteY0" fmla="*/ 1938867 h 1938867"/>
                <a:gd name="connsiteX1" fmla="*/ 465667 w 1778000"/>
                <a:gd name="connsiteY1" fmla="*/ 1422400 h 1938867"/>
                <a:gd name="connsiteX2" fmla="*/ 1007534 w 1778000"/>
                <a:gd name="connsiteY2" fmla="*/ 262467 h 1938867"/>
                <a:gd name="connsiteX3" fmla="*/ 1778000 w 1778000"/>
                <a:gd name="connsiteY3" fmla="*/ 0 h 193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8000" h="1938867">
                  <a:moveTo>
                    <a:pt x="0" y="1938867"/>
                  </a:moveTo>
                  <a:cubicBezTo>
                    <a:pt x="148872" y="1820333"/>
                    <a:pt x="297745" y="1701800"/>
                    <a:pt x="465667" y="1422400"/>
                  </a:cubicBezTo>
                  <a:cubicBezTo>
                    <a:pt x="633589" y="1143000"/>
                    <a:pt x="788812" y="499534"/>
                    <a:pt x="1007534" y="262467"/>
                  </a:cubicBezTo>
                  <a:cubicBezTo>
                    <a:pt x="1226256" y="25400"/>
                    <a:pt x="1778000" y="0"/>
                    <a:pt x="1778000" y="0"/>
                  </a:cubicBezTo>
                </a:path>
              </a:pathLst>
            </a:custGeom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n w="28575" cmpd="sng">
                  <a:solidFill>
                    <a:srgbClr val="000000"/>
                  </a:solidFill>
                </a:ln>
                <a:solidFill>
                  <a:srgbClr val="000000"/>
                </a:solidFill>
              </a:endParaRPr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 flipH="1">
              <a:off x="4986973" y="3710881"/>
              <a:ext cx="10638" cy="8007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Left Arrow Callout 52"/>
          <p:cNvSpPr/>
          <p:nvPr/>
        </p:nvSpPr>
        <p:spPr bwMode="auto">
          <a:xfrm>
            <a:off x="5361697" y="3172647"/>
            <a:ext cx="3044645" cy="752479"/>
          </a:xfrm>
          <a:prstGeom prst="leftArrowCallout">
            <a:avLst>
              <a:gd name="adj1" fmla="val 39130"/>
              <a:gd name="adj2" fmla="val 34891"/>
              <a:gd name="adj3" fmla="val 60325"/>
              <a:gd name="adj4" fmla="val 79187"/>
            </a:avLst>
          </a:prstGeom>
          <a:solidFill>
            <a:schemeClr val="accent5">
              <a:lumMod val="50000"/>
            </a:schemeClr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dirty="0">
                <a:solidFill>
                  <a:srgbClr val="FFFFFF"/>
                </a:solidFill>
              </a:rPr>
              <a:t>Assess </a:t>
            </a:r>
            <a:r>
              <a:rPr lang="en-US" dirty="0" err="1">
                <a:solidFill>
                  <a:srgbClr val="FFFFFF"/>
                </a:solidFill>
              </a:rPr>
              <a:t>pleiotropy</a:t>
            </a:r>
            <a:r>
              <a:rPr lang="en-US" dirty="0">
                <a:solidFill>
                  <a:srgbClr val="FFFFFF"/>
                </a:solidFill>
              </a:rPr>
              <a:t> as proxy for ADEs</a:t>
            </a:r>
          </a:p>
        </p:txBody>
      </p:sp>
      <p:sp>
        <p:nvSpPr>
          <p:cNvPr id="54" name="Down Arrow Callout 53"/>
          <p:cNvSpPr/>
          <p:nvPr/>
        </p:nvSpPr>
        <p:spPr bwMode="auto">
          <a:xfrm>
            <a:off x="818700" y="961107"/>
            <a:ext cx="2146005" cy="1628745"/>
          </a:xfrm>
          <a:prstGeom prst="downArrowCallout">
            <a:avLst>
              <a:gd name="adj1" fmla="val 25000"/>
              <a:gd name="adj2" fmla="val 27611"/>
              <a:gd name="adj3" fmla="val 25000"/>
              <a:gd name="adj4" fmla="val 62366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Pick a human phenotype for drug efficacy</a:t>
            </a:r>
          </a:p>
          <a:p>
            <a:pPr algn="ctr"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99702" y="198894"/>
            <a:ext cx="8271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u="sng" dirty="0" smtClean="0">
                <a:solidFill>
                  <a:srgbClr val="000000"/>
                </a:solidFill>
              </a:rPr>
              <a:t>RANK-RANKL </a:t>
            </a:r>
            <a:r>
              <a:rPr lang="en-US" sz="3600" b="1" u="sng" dirty="0" smtClean="0">
                <a:solidFill>
                  <a:srgbClr val="000000"/>
                </a:solidFill>
              </a:rPr>
              <a:t>and </a:t>
            </a:r>
            <a:r>
              <a:rPr lang="en-US" sz="3600" b="1" u="sng" dirty="0" err="1" smtClean="0">
                <a:solidFill>
                  <a:srgbClr val="000000"/>
                </a:solidFill>
              </a:rPr>
              <a:t>denosumab</a:t>
            </a:r>
            <a:endParaRPr lang="en-US" sz="3600" b="1" u="sng" dirty="0">
              <a:solidFill>
                <a:srgbClr val="00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975497" y="4028877"/>
            <a:ext cx="2434199" cy="1077218"/>
          </a:xfrm>
          <a:prstGeom prst="rect">
            <a:avLst/>
          </a:prstGeom>
          <a:solidFill>
            <a:srgbClr val="FFFF00"/>
          </a:solidFill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This provides evidence for the therapeutic window at the time of target </a:t>
            </a:r>
            <a:r>
              <a:rPr lang="en-US" sz="1600" dirty="0" smtClean="0">
                <a:solidFill>
                  <a:srgbClr val="000000"/>
                </a:solidFill>
              </a:rPr>
              <a:t>ID &amp; validation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endParaRPr lang="en-US" sz="1600" i="1" dirty="0">
              <a:solidFill>
                <a:srgbClr val="00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70454" y="3971092"/>
            <a:ext cx="4018909" cy="2824578"/>
            <a:chOff x="270454" y="3971092"/>
            <a:chExt cx="4018909" cy="2824578"/>
          </a:xfrm>
        </p:grpSpPr>
        <p:sp>
          <p:nvSpPr>
            <p:cNvPr id="3" name="Oval 2"/>
            <p:cNvSpPr/>
            <p:nvPr/>
          </p:nvSpPr>
          <p:spPr bwMode="auto">
            <a:xfrm rot="18186809">
              <a:off x="3412569" y="4162993"/>
              <a:ext cx="1068695" cy="684893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70454" y="5780007"/>
              <a:ext cx="3715807" cy="1015663"/>
            </a:xfrm>
            <a:prstGeom prst="rect">
              <a:avLst/>
            </a:prstGeom>
            <a:noFill/>
            <a:ln w="38100" cmpd="sng">
              <a:solidFill>
                <a:srgbClr val="7F7F7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Rare RANK variants &amp; Paget’s disease (no known </a:t>
              </a:r>
              <a:r>
                <a:rPr lang="en-US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GoF</a:t>
              </a:r>
              <a:r>
                <a:rPr lang="en-US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mutations in RANKL)</a:t>
              </a:r>
              <a:endParaRPr lang="en-US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6" name="Straight Connector 5"/>
            <p:cNvCxnSpPr>
              <a:stCxn id="3" idx="2"/>
              <a:endCxn id="2" idx="0"/>
            </p:cNvCxnSpPr>
            <p:nvPr/>
          </p:nvCxnSpPr>
          <p:spPr bwMode="auto">
            <a:xfrm flipH="1">
              <a:off x="2128358" y="4953004"/>
              <a:ext cx="1526645" cy="827003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5" name="Group 44"/>
          <p:cNvGrpSpPr/>
          <p:nvPr/>
        </p:nvGrpSpPr>
        <p:grpSpPr>
          <a:xfrm>
            <a:off x="3480167" y="1175366"/>
            <a:ext cx="3704509" cy="1710547"/>
            <a:chOff x="517394" y="5984948"/>
            <a:chExt cx="3704509" cy="1710547"/>
          </a:xfrm>
        </p:grpSpPr>
        <p:sp>
          <p:nvSpPr>
            <p:cNvPr id="46" name="TextBox 45"/>
            <p:cNvSpPr txBox="1"/>
            <p:nvPr/>
          </p:nvSpPr>
          <p:spPr>
            <a:xfrm>
              <a:off x="517394" y="5984948"/>
              <a:ext cx="3704509" cy="400110"/>
            </a:xfrm>
            <a:prstGeom prst="rect">
              <a:avLst/>
            </a:prstGeom>
            <a:noFill/>
            <a:ln w="38100" cmpd="sng">
              <a:solidFill>
                <a:srgbClr val="7F7F7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Rare variants &amp; </a:t>
              </a:r>
              <a:r>
                <a:rPr lang="en-US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osteopetrosis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7" name="Oval 46"/>
            <p:cNvSpPr/>
            <p:nvPr/>
          </p:nvSpPr>
          <p:spPr bwMode="auto">
            <a:xfrm rot="20953680">
              <a:off x="1967066" y="7010602"/>
              <a:ext cx="1255129" cy="684893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cxnSp>
          <p:nvCxnSpPr>
            <p:cNvPr id="48" name="Straight Connector 47"/>
            <p:cNvCxnSpPr>
              <a:endCxn id="47" idx="0"/>
            </p:cNvCxnSpPr>
            <p:nvPr/>
          </p:nvCxnSpPr>
          <p:spPr bwMode="auto">
            <a:xfrm>
              <a:off x="2175858" y="6396946"/>
              <a:ext cx="354769" cy="61969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8" name="Group 57"/>
          <p:cNvGrpSpPr/>
          <p:nvPr/>
        </p:nvGrpSpPr>
        <p:grpSpPr>
          <a:xfrm>
            <a:off x="2812042" y="1981598"/>
            <a:ext cx="2060437" cy="2093059"/>
            <a:chOff x="-254751" y="5804225"/>
            <a:chExt cx="2060437" cy="2093059"/>
          </a:xfrm>
        </p:grpSpPr>
        <p:sp>
          <p:nvSpPr>
            <p:cNvPr id="59" name="TextBox 58"/>
            <p:cNvSpPr txBox="1"/>
            <p:nvPr/>
          </p:nvSpPr>
          <p:spPr>
            <a:xfrm>
              <a:off x="-254751" y="5804225"/>
              <a:ext cx="2060437" cy="1015663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rgbClr val="7F7F7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</a:t>
              </a:r>
              <a:r>
                <a:rPr lang="en-US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ommon variants &amp; </a:t>
              </a:r>
              <a:r>
                <a:rPr lang="en-US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BMD, </a:t>
              </a:r>
              <a:r>
                <a:rPr lang="en-US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fracture risk</a:t>
              </a:r>
              <a:endParaRPr lang="en-US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0" name="Oval 59"/>
            <p:cNvSpPr/>
            <p:nvPr/>
          </p:nvSpPr>
          <p:spPr bwMode="auto">
            <a:xfrm rot="17780651">
              <a:off x="924027" y="7030868"/>
              <a:ext cx="1047938" cy="684893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cxnSp>
          <p:nvCxnSpPr>
            <p:cNvPr id="61" name="Straight Connector 60"/>
            <p:cNvCxnSpPr>
              <a:stCxn id="59" idx="2"/>
              <a:endCxn id="60" idx="0"/>
            </p:cNvCxnSpPr>
            <p:nvPr/>
          </p:nvCxnSpPr>
          <p:spPr bwMode="auto">
            <a:xfrm>
              <a:off x="775468" y="6819888"/>
              <a:ext cx="365646" cy="401462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49887536"/>
      </p:ext>
    </p:extLst>
  </p:cSld>
  <p:clrMapOvr>
    <a:masterClrMapping/>
  </p:clrMapOvr>
  <p:transition xmlns:p14="http://schemas.microsoft.com/office/powerpoint/2010/main" advClick="0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80187" y="5850546"/>
            <a:ext cx="2117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00"/>
                </a:solidFill>
                <a:latin typeface="Arial"/>
                <a:cs typeface="Arial"/>
              </a:rPr>
              <a:t>Gene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cs typeface="Arial"/>
              </a:rPr>
              <a:t>function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94953" y="2165499"/>
            <a:ext cx="6768022" cy="3638383"/>
            <a:chOff x="1113943" y="2165499"/>
            <a:chExt cx="6768022" cy="3638383"/>
          </a:xfrm>
        </p:grpSpPr>
        <p:sp>
          <p:nvSpPr>
            <p:cNvPr id="10" name="TextBox 9"/>
            <p:cNvSpPr txBox="1"/>
            <p:nvPr/>
          </p:nvSpPr>
          <p:spPr>
            <a:xfrm rot="16200000">
              <a:off x="-179224" y="3458666"/>
              <a:ext cx="304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  <a:latin typeface="Arial"/>
                  <a:cs typeface="Arial"/>
                </a:rPr>
                <a:t>Osteoporosis</a:t>
              </a:r>
              <a:endParaRPr lang="en-US" sz="2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62712" y="2571064"/>
              <a:ext cx="135638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High bone </a:t>
              </a:r>
            </a:p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density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22098" y="4392697"/>
              <a:ext cx="129700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Low bone </a:t>
              </a:r>
            </a:p>
            <a:p>
              <a:pPr algn="r"/>
              <a:r>
                <a:rPr lang="en-US" dirty="0" smtClean="0">
                  <a:solidFill>
                    <a:srgbClr val="000000"/>
                  </a:solidFill>
                </a:rPr>
                <a:t>density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 flipH="1">
              <a:off x="3233767" y="5304312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246464" y="2180112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309495" y="5403772"/>
              <a:ext cx="7982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GOF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09160" y="5304312"/>
              <a:ext cx="7414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0000"/>
                  </a:solidFill>
                </a:rPr>
                <a:t>LOF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2914777" y="2180112"/>
            <a:ext cx="4648198" cy="3124200"/>
            <a:chOff x="2874930" y="1296736"/>
            <a:chExt cx="4648198" cy="3124200"/>
          </a:xfrm>
        </p:grpSpPr>
        <p:cxnSp>
          <p:nvCxnSpPr>
            <p:cNvPr id="76" name="Straight Connector 75"/>
            <p:cNvCxnSpPr/>
            <p:nvPr/>
          </p:nvCxnSpPr>
          <p:spPr>
            <a:xfrm flipH="1">
              <a:off x="2874930" y="4420936"/>
              <a:ext cx="4648198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887627" y="1296736"/>
              <a:ext cx="0" cy="31242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Freeform 38"/>
          <p:cNvSpPr/>
          <p:nvPr/>
        </p:nvSpPr>
        <p:spPr>
          <a:xfrm>
            <a:off x="3319560" y="2391652"/>
            <a:ext cx="2981319" cy="2667000"/>
          </a:xfrm>
          <a:custGeom>
            <a:avLst/>
            <a:gdLst>
              <a:gd name="connsiteX0" fmla="*/ 0 w 1778000"/>
              <a:gd name="connsiteY0" fmla="*/ 1938867 h 1938867"/>
              <a:gd name="connsiteX1" fmla="*/ 465667 w 1778000"/>
              <a:gd name="connsiteY1" fmla="*/ 1422400 h 1938867"/>
              <a:gd name="connsiteX2" fmla="*/ 1007534 w 1778000"/>
              <a:gd name="connsiteY2" fmla="*/ 262467 h 1938867"/>
              <a:gd name="connsiteX3" fmla="*/ 1778000 w 1778000"/>
              <a:gd name="connsiteY3" fmla="*/ 0 h 1938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8000" h="1938867">
                <a:moveTo>
                  <a:pt x="0" y="1938867"/>
                </a:moveTo>
                <a:cubicBezTo>
                  <a:pt x="148872" y="1820333"/>
                  <a:pt x="297745" y="1701800"/>
                  <a:pt x="465667" y="1422400"/>
                </a:cubicBezTo>
                <a:cubicBezTo>
                  <a:pt x="633589" y="1143000"/>
                  <a:pt x="788812" y="499534"/>
                  <a:pt x="1007534" y="262467"/>
                </a:cubicBezTo>
                <a:cubicBezTo>
                  <a:pt x="1226256" y="25400"/>
                  <a:pt x="1778000" y="0"/>
                  <a:pt x="1778000" y="0"/>
                </a:cubicBezTo>
              </a:path>
            </a:pathLst>
          </a:custGeom>
          <a:ln w="2857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 cmpd="sng"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260204" y="1801498"/>
            <a:ext cx="1082348" cy="400110"/>
          </a:xfrm>
          <a:prstGeom prst="rect">
            <a:avLst/>
          </a:prstGeom>
          <a:solidFill>
            <a:schemeClr val="bg1">
              <a:alpha val="68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DAEDEF">
                    <a:lumMod val="50000"/>
                  </a:srgbClr>
                </a:solidFill>
              </a:rPr>
              <a:t>Efficacy</a:t>
            </a:r>
            <a:endParaRPr lang="en-US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10765" y="45103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63165" y="40723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69429" y="36151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64666" y="33673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24363" y="30817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17229" y="231970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83829" y="2376796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AEDEF">
                    <a:lumMod val="50000"/>
                  </a:srgbClr>
                </a:solidFill>
              </a:rPr>
              <a:t>X</a:t>
            </a:r>
            <a:endParaRPr lang="en-US" b="1" dirty="0">
              <a:solidFill>
                <a:srgbClr val="DAEDEF">
                  <a:lumMod val="50000"/>
                </a:srgb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47449" y="2269025"/>
            <a:ext cx="1031051" cy="400110"/>
          </a:xfrm>
          <a:prstGeom prst="rect">
            <a:avLst/>
          </a:prstGeom>
          <a:solidFill>
            <a:schemeClr val="bg1">
              <a:alpha val="30000"/>
            </a:schemeClr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Toxicity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28876" y="2376796"/>
            <a:ext cx="2819400" cy="2667000"/>
            <a:chOff x="4447866" y="2376796"/>
            <a:chExt cx="2819400" cy="2667000"/>
          </a:xfrm>
        </p:grpSpPr>
        <p:sp>
          <p:nvSpPr>
            <p:cNvPr id="36" name="Freeform 35"/>
            <p:cNvSpPr/>
            <p:nvPr/>
          </p:nvSpPr>
          <p:spPr>
            <a:xfrm>
              <a:off x="4447866" y="2376796"/>
              <a:ext cx="2819400" cy="2667000"/>
            </a:xfrm>
            <a:custGeom>
              <a:avLst/>
              <a:gdLst>
                <a:gd name="connsiteX0" fmla="*/ 0 w 1778000"/>
                <a:gd name="connsiteY0" fmla="*/ 1938867 h 1938867"/>
                <a:gd name="connsiteX1" fmla="*/ 465667 w 1778000"/>
                <a:gd name="connsiteY1" fmla="*/ 1422400 h 1938867"/>
                <a:gd name="connsiteX2" fmla="*/ 1007534 w 1778000"/>
                <a:gd name="connsiteY2" fmla="*/ 262467 h 1938867"/>
                <a:gd name="connsiteX3" fmla="*/ 1778000 w 1778000"/>
                <a:gd name="connsiteY3" fmla="*/ 0 h 193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8000" h="1938867">
                  <a:moveTo>
                    <a:pt x="0" y="1938867"/>
                  </a:moveTo>
                  <a:cubicBezTo>
                    <a:pt x="148872" y="1820333"/>
                    <a:pt x="297745" y="1701800"/>
                    <a:pt x="465667" y="1422400"/>
                  </a:cubicBezTo>
                  <a:cubicBezTo>
                    <a:pt x="633589" y="1143000"/>
                    <a:pt x="788812" y="499534"/>
                    <a:pt x="1007534" y="262467"/>
                  </a:cubicBezTo>
                  <a:cubicBezTo>
                    <a:pt x="1226256" y="25400"/>
                    <a:pt x="1778000" y="0"/>
                    <a:pt x="1778000" y="0"/>
                  </a:cubicBezTo>
                </a:path>
              </a:pathLst>
            </a:custGeom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n w="28575" cmpd="sng">
                  <a:solidFill>
                    <a:srgbClr val="000000"/>
                  </a:solidFill>
                </a:ln>
                <a:solidFill>
                  <a:srgbClr val="000000"/>
                </a:solidFill>
              </a:endParaRPr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 flipH="1">
              <a:off x="4986973" y="3710881"/>
              <a:ext cx="10638" cy="800737"/>
            </a:xfrm>
            <a:prstGeom prst="straightConnector1">
              <a:avLst/>
            </a:prstGeom>
            <a:ln>
              <a:solidFill>
                <a:srgbClr val="000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Left Arrow Callout 52"/>
          <p:cNvSpPr/>
          <p:nvPr/>
        </p:nvSpPr>
        <p:spPr bwMode="auto">
          <a:xfrm>
            <a:off x="5361697" y="2958957"/>
            <a:ext cx="3564992" cy="966169"/>
          </a:xfrm>
          <a:prstGeom prst="leftArrowCallout">
            <a:avLst>
              <a:gd name="adj1" fmla="val 39130"/>
              <a:gd name="adj2" fmla="val 34891"/>
              <a:gd name="adj3" fmla="val 60325"/>
              <a:gd name="adj4" fmla="val 79187"/>
            </a:avLst>
          </a:prstGeom>
          <a:solidFill>
            <a:schemeClr val="accent5">
              <a:lumMod val="50000"/>
            </a:schemeClr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en-US" b="1" dirty="0">
                <a:solidFill>
                  <a:srgbClr val="FFFFFF"/>
                </a:solidFill>
              </a:rPr>
              <a:t>No </a:t>
            </a:r>
            <a:r>
              <a:rPr lang="en-US" b="1" dirty="0" smtClean="0">
                <a:solidFill>
                  <a:srgbClr val="FFFFFF"/>
                </a:solidFill>
              </a:rPr>
              <a:t>“obvious” </a:t>
            </a:r>
            <a:r>
              <a:rPr lang="en-US" b="1" dirty="0" smtClean="0">
                <a:solidFill>
                  <a:srgbClr val="FFFFFF"/>
                </a:solidFill>
              </a:rPr>
              <a:t>pleiotropic </a:t>
            </a:r>
            <a:r>
              <a:rPr lang="en-US" b="1" dirty="0">
                <a:solidFill>
                  <a:srgbClr val="FFFFFF"/>
                </a:solidFill>
              </a:rPr>
              <a:t>effects that could be </a:t>
            </a:r>
            <a:r>
              <a:rPr lang="en-US" b="1" dirty="0" smtClean="0">
                <a:solidFill>
                  <a:srgbClr val="FFFFFF"/>
                </a:solidFill>
              </a:rPr>
              <a:t>ADEs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54" name="Down Arrow Callout 53"/>
          <p:cNvSpPr/>
          <p:nvPr/>
        </p:nvSpPr>
        <p:spPr bwMode="auto">
          <a:xfrm>
            <a:off x="818700" y="961107"/>
            <a:ext cx="2146005" cy="1628745"/>
          </a:xfrm>
          <a:prstGeom prst="downArrowCallout">
            <a:avLst>
              <a:gd name="adj1" fmla="val 25000"/>
              <a:gd name="adj2" fmla="val 27611"/>
              <a:gd name="adj3" fmla="val 25000"/>
              <a:gd name="adj4" fmla="val 62366"/>
            </a:avLst>
          </a:prstGeom>
          <a:solidFill>
            <a:schemeClr val="accent5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Pick a human phenotype for drug efficacy</a:t>
            </a:r>
          </a:p>
          <a:p>
            <a:pPr algn="ctr" eaLnBrk="0" hangingPunct="0"/>
            <a:endParaRPr 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99702" y="198894"/>
            <a:ext cx="8271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u="sng" dirty="0" smtClean="0">
                <a:solidFill>
                  <a:srgbClr val="000000"/>
                </a:solidFill>
              </a:rPr>
              <a:t>RANK-RANKL </a:t>
            </a:r>
            <a:r>
              <a:rPr lang="en-US" sz="3600" b="1" u="sng" dirty="0" smtClean="0">
                <a:solidFill>
                  <a:srgbClr val="000000"/>
                </a:solidFill>
              </a:rPr>
              <a:t>and </a:t>
            </a:r>
            <a:r>
              <a:rPr lang="en-US" sz="3600" b="1" u="sng" dirty="0" err="1" smtClean="0">
                <a:solidFill>
                  <a:srgbClr val="000000"/>
                </a:solidFill>
              </a:rPr>
              <a:t>denosumab</a:t>
            </a:r>
            <a:endParaRPr lang="en-US" sz="3600" b="1" u="sng" dirty="0">
              <a:solidFill>
                <a:srgbClr val="00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975497" y="4028877"/>
            <a:ext cx="2434199" cy="1077218"/>
          </a:xfrm>
          <a:prstGeom prst="rect">
            <a:avLst/>
          </a:prstGeom>
          <a:solidFill>
            <a:srgbClr val="FFFF00"/>
          </a:solidFill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This provides evidence for the therapeutic window at the time of target </a:t>
            </a:r>
            <a:r>
              <a:rPr lang="en-US" sz="1600" dirty="0" smtClean="0">
                <a:solidFill>
                  <a:srgbClr val="000000"/>
                </a:solidFill>
              </a:rPr>
              <a:t>ID &amp; validation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endParaRPr lang="en-US" sz="1600" i="1" dirty="0">
              <a:solidFill>
                <a:srgbClr val="00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70454" y="3971092"/>
            <a:ext cx="4018909" cy="2824578"/>
            <a:chOff x="270454" y="3971092"/>
            <a:chExt cx="4018909" cy="2824578"/>
          </a:xfrm>
        </p:grpSpPr>
        <p:sp>
          <p:nvSpPr>
            <p:cNvPr id="3" name="Oval 2"/>
            <p:cNvSpPr/>
            <p:nvPr/>
          </p:nvSpPr>
          <p:spPr bwMode="auto">
            <a:xfrm rot="18186809">
              <a:off x="3412569" y="4162993"/>
              <a:ext cx="1068695" cy="684893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70454" y="5780007"/>
              <a:ext cx="3715807" cy="1015663"/>
            </a:xfrm>
            <a:prstGeom prst="rect">
              <a:avLst/>
            </a:prstGeom>
            <a:noFill/>
            <a:ln w="38100" cmpd="sng">
              <a:solidFill>
                <a:srgbClr val="7F7F7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Rare RANK variants &amp; Paget’s disease (no known </a:t>
              </a:r>
              <a:r>
                <a:rPr lang="en-US" i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GoF</a:t>
              </a:r>
              <a:r>
                <a:rPr lang="en-US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mutations in RANKL)</a:t>
              </a:r>
              <a:endParaRPr lang="en-US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cxnSp>
          <p:nvCxnSpPr>
            <p:cNvPr id="6" name="Straight Connector 5"/>
            <p:cNvCxnSpPr>
              <a:stCxn id="3" idx="2"/>
              <a:endCxn id="2" idx="0"/>
            </p:cNvCxnSpPr>
            <p:nvPr/>
          </p:nvCxnSpPr>
          <p:spPr bwMode="auto">
            <a:xfrm flipH="1">
              <a:off x="2128358" y="4953004"/>
              <a:ext cx="1526645" cy="827003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5" name="Group 44"/>
          <p:cNvGrpSpPr/>
          <p:nvPr/>
        </p:nvGrpSpPr>
        <p:grpSpPr>
          <a:xfrm>
            <a:off x="3480167" y="1175366"/>
            <a:ext cx="3704509" cy="1710547"/>
            <a:chOff x="517394" y="5984948"/>
            <a:chExt cx="3704509" cy="1710547"/>
          </a:xfrm>
        </p:grpSpPr>
        <p:sp>
          <p:nvSpPr>
            <p:cNvPr id="46" name="TextBox 45"/>
            <p:cNvSpPr txBox="1"/>
            <p:nvPr/>
          </p:nvSpPr>
          <p:spPr>
            <a:xfrm>
              <a:off x="517394" y="5984948"/>
              <a:ext cx="3704509" cy="400110"/>
            </a:xfrm>
            <a:prstGeom prst="rect">
              <a:avLst/>
            </a:prstGeom>
            <a:noFill/>
            <a:ln w="38100" cmpd="sng">
              <a:solidFill>
                <a:srgbClr val="7F7F7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Rare variants &amp; </a:t>
              </a:r>
              <a:r>
                <a:rPr lang="en-US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osteopetrosis</a:t>
              </a:r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7" name="Oval 46"/>
            <p:cNvSpPr/>
            <p:nvPr/>
          </p:nvSpPr>
          <p:spPr bwMode="auto">
            <a:xfrm rot="20953680">
              <a:off x="1967066" y="7010602"/>
              <a:ext cx="1255129" cy="684893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cxnSp>
          <p:nvCxnSpPr>
            <p:cNvPr id="48" name="Straight Connector 47"/>
            <p:cNvCxnSpPr>
              <a:endCxn id="47" idx="0"/>
            </p:cNvCxnSpPr>
            <p:nvPr/>
          </p:nvCxnSpPr>
          <p:spPr bwMode="auto">
            <a:xfrm>
              <a:off x="2175858" y="6396946"/>
              <a:ext cx="354769" cy="61969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8" name="Group 57"/>
          <p:cNvGrpSpPr/>
          <p:nvPr/>
        </p:nvGrpSpPr>
        <p:grpSpPr>
          <a:xfrm>
            <a:off x="2826529" y="1981598"/>
            <a:ext cx="2030706" cy="2093059"/>
            <a:chOff x="-240264" y="5804225"/>
            <a:chExt cx="2030706" cy="2093059"/>
          </a:xfrm>
        </p:grpSpPr>
        <p:sp>
          <p:nvSpPr>
            <p:cNvPr id="59" name="TextBox 58"/>
            <p:cNvSpPr txBox="1"/>
            <p:nvPr/>
          </p:nvSpPr>
          <p:spPr>
            <a:xfrm>
              <a:off x="-240264" y="5804225"/>
              <a:ext cx="1957381" cy="1015663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rgbClr val="7F7F7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</a:t>
              </a:r>
              <a:r>
                <a:rPr lang="en-US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ommon variants &amp; BMD</a:t>
              </a:r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fracture risk</a:t>
              </a:r>
              <a:endParaRPr lang="en-US" i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0" name="Oval 59"/>
            <p:cNvSpPr/>
            <p:nvPr/>
          </p:nvSpPr>
          <p:spPr bwMode="auto">
            <a:xfrm rot="17780651">
              <a:off x="924027" y="7030868"/>
              <a:ext cx="1047938" cy="684893"/>
            </a:xfrm>
            <a:prstGeom prst="ellipse">
              <a:avLst/>
            </a:prstGeom>
            <a:noFill/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cxnSp>
          <p:nvCxnSpPr>
            <p:cNvPr id="61" name="Straight Connector 60"/>
            <p:cNvCxnSpPr>
              <a:stCxn id="59" idx="2"/>
              <a:endCxn id="60" idx="0"/>
            </p:cNvCxnSpPr>
            <p:nvPr/>
          </p:nvCxnSpPr>
          <p:spPr bwMode="auto">
            <a:xfrm>
              <a:off x="738427" y="6819888"/>
              <a:ext cx="402687" cy="401462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92105697"/>
      </p:ext>
    </p:extLst>
  </p:cSld>
  <p:clrMapOvr>
    <a:masterClrMapping/>
  </p:clrMapOvr>
  <p:transition xmlns:p14="http://schemas.microsoft.com/office/powerpoint/2010/main" advClick="0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>
            <a:spLocks noGrp="1"/>
          </p:cNvSpPr>
          <p:nvPr>
            <p:ph type="title"/>
          </p:nvPr>
        </p:nvSpPr>
        <p:spPr>
          <a:xfrm>
            <a:off x="245554" y="-1"/>
            <a:ext cx="7500938" cy="1104901"/>
          </a:xfrm>
          <a:prstGeom prst="rect">
            <a:avLst/>
          </a:prstGeom>
        </p:spPr>
        <p:txBody>
          <a:bodyPr/>
          <a:lstStyle/>
          <a:p>
            <a:r>
              <a:rPr lang="en-US" sz="4000" b="0" dirty="0" smtClean="0">
                <a:latin typeface="Optima"/>
                <a:cs typeface="Optima"/>
              </a:rPr>
              <a:t>Our two fundamental challenges</a:t>
            </a:r>
            <a:endParaRPr lang="en-US" sz="4000" b="0" dirty="0">
              <a:latin typeface="Optima"/>
              <a:cs typeface="Optima"/>
            </a:endParaRPr>
          </a:p>
        </p:txBody>
      </p:sp>
      <p:pic>
        <p:nvPicPr>
          <p:cNvPr id="6" name="Picture 5" descr="depressing.tif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98" t="16290" r="18390"/>
          <a:stretch/>
        </p:blipFill>
        <p:spPr>
          <a:xfrm>
            <a:off x="4970361" y="1682870"/>
            <a:ext cx="3868839" cy="3097060"/>
          </a:xfrm>
          <a:prstGeom prst="rect">
            <a:avLst/>
          </a:prstGeom>
        </p:spPr>
      </p:pic>
      <p:pic>
        <p:nvPicPr>
          <p:cNvPr id="7" name="Picture 6" descr="depressing.tif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7" r="70255"/>
          <a:stretch/>
        </p:blipFill>
        <p:spPr>
          <a:xfrm>
            <a:off x="474562" y="1590258"/>
            <a:ext cx="3886200" cy="31896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4780406"/>
            <a:ext cx="3886200" cy="15081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Optima"/>
                <a:cs typeface="Optima"/>
              </a:rPr>
              <a:t>Cost</a:t>
            </a:r>
            <a:r>
              <a:rPr lang="en-US" sz="2800" dirty="0" smtClean="0">
                <a:latin typeface="Optima"/>
                <a:cs typeface="Optima"/>
              </a:rPr>
              <a:t> to develop an asset has increased by </a:t>
            </a:r>
            <a:r>
              <a:rPr lang="en-US" sz="3200" b="1" dirty="0" smtClean="0">
                <a:latin typeface="Optima"/>
                <a:cs typeface="Optima"/>
              </a:rPr>
              <a:t>1/3</a:t>
            </a:r>
            <a:r>
              <a:rPr lang="en-US" sz="3200" b="1" baseline="30000" dirty="0" smtClean="0">
                <a:latin typeface="Optima"/>
                <a:cs typeface="Optima"/>
              </a:rPr>
              <a:t>rd</a:t>
            </a:r>
            <a:r>
              <a:rPr lang="en-US" sz="3200" b="1" dirty="0" smtClean="0">
                <a:latin typeface="Optima"/>
                <a:cs typeface="Optima"/>
              </a:rPr>
              <a:t> since 2010</a:t>
            </a:r>
            <a:endParaRPr lang="en-US" sz="3200" b="1" dirty="0">
              <a:latin typeface="Optima"/>
              <a:cs typeface="Optim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4780406"/>
            <a:ext cx="38100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Optima"/>
                <a:cs typeface="Optima"/>
              </a:rPr>
              <a:t>Average peak </a:t>
            </a:r>
            <a:r>
              <a:rPr lang="en-US" sz="3200" b="1" dirty="0" smtClean="0">
                <a:latin typeface="Optima"/>
                <a:cs typeface="Optima"/>
              </a:rPr>
              <a:t>sales</a:t>
            </a:r>
            <a:r>
              <a:rPr lang="en-US" sz="2800" dirty="0" smtClean="0">
                <a:latin typeface="Optima"/>
                <a:cs typeface="Optima"/>
              </a:rPr>
              <a:t> per asset has </a:t>
            </a:r>
            <a:r>
              <a:rPr lang="en-US" sz="3200" b="1" dirty="0" smtClean="0">
                <a:latin typeface="Optima"/>
                <a:cs typeface="Optima"/>
              </a:rPr>
              <a:t>halved since 2010</a:t>
            </a:r>
            <a:endParaRPr lang="en-US" sz="3200" b="1" dirty="0">
              <a:latin typeface="Optima"/>
              <a:cs typeface="Optima"/>
            </a:endParaRPr>
          </a:p>
        </p:txBody>
      </p:sp>
    </p:spTree>
    <p:extLst>
      <p:ext uri="{BB962C8B-B14F-4D97-AF65-F5344CB8AC3E}">
        <p14:creationId xmlns:p14="http://schemas.microsoft.com/office/powerpoint/2010/main" val="42021334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5168" y="1142090"/>
            <a:ext cx="8767411" cy="4678363"/>
          </a:xfrm>
        </p:spPr>
        <p:txBody>
          <a:bodyPr/>
          <a:lstStyle/>
          <a:p>
            <a:r>
              <a:rPr lang="en-US" dirty="0" smtClean="0">
                <a:latin typeface="Optima"/>
                <a:cs typeface="Optima"/>
              </a:rPr>
              <a:t>Therapeutic modulation</a:t>
            </a:r>
          </a:p>
          <a:p>
            <a:pPr lvl="1"/>
            <a:r>
              <a:rPr lang="en-US" dirty="0" err="1" smtClean="0">
                <a:latin typeface="Optima"/>
                <a:cs typeface="Optima"/>
              </a:rPr>
              <a:t>mAb</a:t>
            </a:r>
            <a:r>
              <a:rPr lang="en-US" dirty="0" smtClean="0">
                <a:latin typeface="Optima"/>
                <a:cs typeface="Optima"/>
              </a:rPr>
              <a:t> mimics human mutation </a:t>
            </a:r>
          </a:p>
          <a:p>
            <a:r>
              <a:rPr lang="en-US" dirty="0" smtClean="0">
                <a:latin typeface="Optima"/>
                <a:cs typeface="Optima"/>
              </a:rPr>
              <a:t>Biomarkers of bone turnover</a:t>
            </a:r>
          </a:p>
          <a:p>
            <a:pPr lvl="1"/>
            <a:r>
              <a:rPr lang="en-US" dirty="0" smtClean="0">
                <a:latin typeface="Optima"/>
                <a:cs typeface="Optima"/>
              </a:rPr>
              <a:t>Urinary&amp; serum NTX </a:t>
            </a:r>
          </a:p>
          <a:p>
            <a:pPr lvl="1"/>
            <a:r>
              <a:rPr lang="en-US" dirty="0">
                <a:latin typeface="Optima"/>
                <a:cs typeface="Optima"/>
              </a:rPr>
              <a:t>S</a:t>
            </a:r>
            <a:r>
              <a:rPr lang="en-US" dirty="0" smtClean="0">
                <a:latin typeface="Optima"/>
                <a:cs typeface="Optima"/>
              </a:rPr>
              <a:t>erum </a:t>
            </a:r>
            <a:r>
              <a:rPr lang="en-US" dirty="0">
                <a:latin typeface="Optima"/>
                <a:cs typeface="Optima"/>
              </a:rPr>
              <a:t>bone-specific alkaline </a:t>
            </a:r>
            <a:r>
              <a:rPr lang="en-US" dirty="0" smtClean="0">
                <a:latin typeface="Optima"/>
                <a:cs typeface="Optima"/>
              </a:rPr>
              <a:t>phosphatase</a:t>
            </a:r>
          </a:p>
          <a:p>
            <a:r>
              <a:rPr lang="en-US" dirty="0" smtClean="0">
                <a:latin typeface="Optima"/>
                <a:cs typeface="Optima"/>
              </a:rPr>
              <a:t>Small (n=49) clinical </a:t>
            </a:r>
            <a:r>
              <a:rPr lang="en-US" dirty="0" err="1" smtClean="0">
                <a:latin typeface="Optima"/>
                <a:cs typeface="Optima"/>
              </a:rPr>
              <a:t>PoB</a:t>
            </a:r>
            <a:r>
              <a:rPr lang="en-US" dirty="0" smtClean="0">
                <a:latin typeface="Optima"/>
                <a:cs typeface="Optima"/>
              </a:rPr>
              <a:t> experiment</a:t>
            </a:r>
          </a:p>
          <a:p>
            <a:pPr lvl="1"/>
            <a:r>
              <a:rPr lang="en-US" dirty="0" smtClean="0">
                <a:latin typeface="Optima"/>
                <a:cs typeface="Optima"/>
              </a:rPr>
              <a:t>Primary outcome change in bone turnover markers</a:t>
            </a:r>
          </a:p>
          <a:p>
            <a:r>
              <a:rPr lang="en-US" dirty="0" smtClean="0">
                <a:latin typeface="Optima"/>
                <a:cs typeface="Optima"/>
              </a:rPr>
              <a:t>Large (n=7,808) RCT for fracture risk reduction</a:t>
            </a:r>
          </a:p>
          <a:p>
            <a:pPr lvl="1"/>
            <a:r>
              <a:rPr lang="en-US" dirty="0" smtClean="0">
                <a:latin typeface="Optima"/>
                <a:cs typeface="Optima"/>
              </a:rPr>
              <a:t>Reduced risk </a:t>
            </a:r>
            <a:r>
              <a:rPr lang="en-US" dirty="0">
                <a:latin typeface="Optima"/>
                <a:cs typeface="Optima"/>
              </a:rPr>
              <a:t>of new vertebral fracture by 68% </a:t>
            </a:r>
            <a:r>
              <a:rPr lang="en-US" dirty="0" smtClean="0">
                <a:latin typeface="Optima"/>
                <a:cs typeface="Optima"/>
              </a:rPr>
              <a:t>vs. placebo </a:t>
            </a:r>
            <a:r>
              <a:rPr lang="en-US" dirty="0">
                <a:latin typeface="Optima"/>
                <a:cs typeface="Optima"/>
              </a:rPr>
              <a:t>(P &lt; 0.001)</a:t>
            </a:r>
            <a:endParaRPr lang="en-US" dirty="0" smtClean="0">
              <a:latin typeface="Optima"/>
              <a:cs typeface="Optim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 smtClean="0">
                <a:latin typeface="Optima"/>
                <a:cs typeface="Optima"/>
              </a:rPr>
              <a:t>Clinical development of </a:t>
            </a:r>
            <a:r>
              <a:rPr lang="en-US" sz="3600" dirty="0" err="1" smtClean="0">
                <a:latin typeface="Optima"/>
                <a:cs typeface="Optima"/>
              </a:rPr>
              <a:t>denosumab</a:t>
            </a:r>
            <a:endParaRPr lang="en-US" sz="3600" dirty="0">
              <a:latin typeface="Optima"/>
              <a:cs typeface="Optim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1340" y="6340308"/>
            <a:ext cx="45425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Goessl</a:t>
            </a:r>
            <a:r>
              <a:rPr lang="en-US" dirty="0" smtClean="0"/>
              <a:t> et al </a:t>
            </a:r>
            <a:r>
              <a:rPr lang="en-US" i="1" dirty="0"/>
              <a:t>Ann. N.Y. Acad. Sci. </a:t>
            </a:r>
            <a:r>
              <a:rPr lang="en-US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69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24170" y="2779788"/>
            <a:ext cx="8131175" cy="677108"/>
          </a:xfrm>
        </p:spPr>
        <p:txBody>
          <a:bodyPr/>
          <a:lstStyle/>
          <a:p>
            <a:r>
              <a:rPr lang="en-US" dirty="0" smtClean="0">
                <a:latin typeface="Optima"/>
                <a:cs typeface="Optima"/>
              </a:rPr>
              <a:t>But (and there is always a but</a:t>
            </a:r>
            <a:r>
              <a:rPr lang="is-IS" dirty="0" smtClean="0">
                <a:latin typeface="Optima"/>
                <a:cs typeface="Optima"/>
              </a:rPr>
              <a:t>…)</a:t>
            </a:r>
            <a:endParaRPr lang="en-US" dirty="0">
              <a:latin typeface="Optima"/>
              <a:cs typeface="Optima"/>
            </a:endParaRPr>
          </a:p>
        </p:txBody>
      </p:sp>
    </p:spTree>
    <p:extLst>
      <p:ext uri="{BB962C8B-B14F-4D97-AF65-F5344CB8AC3E}">
        <p14:creationId xmlns:p14="http://schemas.microsoft.com/office/powerpoint/2010/main" val="250434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5169" y="1447800"/>
            <a:ext cx="8614544" cy="4678363"/>
          </a:xfrm>
        </p:spPr>
        <p:txBody>
          <a:bodyPr/>
          <a:lstStyle/>
          <a:p>
            <a:r>
              <a:rPr lang="en-US" dirty="0" smtClean="0">
                <a:latin typeface="Optima"/>
                <a:cs typeface="Optima"/>
              </a:rPr>
              <a:t>Not all successful drugs will have genetic support</a:t>
            </a:r>
          </a:p>
          <a:p>
            <a:pPr lvl="1"/>
            <a:r>
              <a:rPr lang="en-US" i="1" dirty="0" smtClean="0">
                <a:latin typeface="Optima"/>
                <a:cs typeface="Optima"/>
              </a:rPr>
              <a:t>Other approaches to causal human biology &amp; drug discovery</a:t>
            </a:r>
          </a:p>
          <a:p>
            <a:pPr marL="457200" lvl="1" indent="0">
              <a:buNone/>
            </a:pPr>
            <a:endParaRPr lang="en-US" i="1" dirty="0" smtClean="0">
              <a:latin typeface="Optima"/>
              <a:cs typeface="Optima"/>
            </a:endParaRPr>
          </a:p>
          <a:p>
            <a:r>
              <a:rPr lang="en-US" dirty="0" smtClean="0">
                <a:latin typeface="Optima"/>
                <a:cs typeface="Optima"/>
              </a:rPr>
              <a:t>Even those targets with genetic support may fail in clinical development</a:t>
            </a:r>
          </a:p>
          <a:p>
            <a:pPr lvl="1"/>
            <a:r>
              <a:rPr lang="en-US" dirty="0" err="1" smtClean="0">
                <a:latin typeface="Optima"/>
                <a:cs typeface="Optima"/>
              </a:rPr>
              <a:t>Cathepsin</a:t>
            </a:r>
            <a:r>
              <a:rPr lang="en-US" dirty="0">
                <a:latin typeface="Optima"/>
                <a:cs typeface="Optima"/>
              </a:rPr>
              <a:t> </a:t>
            </a:r>
            <a:r>
              <a:rPr lang="en-US" dirty="0" smtClean="0">
                <a:latin typeface="Optima"/>
                <a:cs typeface="Optima"/>
              </a:rPr>
              <a:t>K</a:t>
            </a:r>
            <a:r>
              <a:rPr lang="en-US" i="1" dirty="0" smtClean="0">
                <a:latin typeface="Optima"/>
                <a:cs typeface="Optima"/>
              </a:rPr>
              <a:t> (</a:t>
            </a:r>
            <a:r>
              <a:rPr lang="en-US" dirty="0" smtClean="0">
                <a:latin typeface="Optima"/>
                <a:cs typeface="Optima"/>
              </a:rPr>
              <a:t>CTSK</a:t>
            </a:r>
            <a:r>
              <a:rPr lang="en-US" i="1" dirty="0" smtClean="0">
                <a:latin typeface="Optima"/>
                <a:cs typeface="Optima"/>
              </a:rPr>
              <a:t>) mutations cause </a:t>
            </a:r>
            <a:r>
              <a:rPr lang="en-US" i="1" dirty="0" err="1" smtClean="0">
                <a:latin typeface="Optima"/>
                <a:cs typeface="Optima"/>
              </a:rPr>
              <a:t>pycnodysostosis</a:t>
            </a:r>
            <a:endParaRPr lang="en-US" i="1" dirty="0" smtClean="0">
              <a:latin typeface="Optima"/>
              <a:cs typeface="Optima"/>
            </a:endParaRPr>
          </a:p>
          <a:p>
            <a:pPr lvl="1"/>
            <a:r>
              <a:rPr lang="en-US" i="1" dirty="0" err="1" smtClean="0">
                <a:latin typeface="Optima"/>
                <a:cs typeface="Optima"/>
              </a:rPr>
              <a:t>Odanacatib</a:t>
            </a:r>
            <a:r>
              <a:rPr lang="en-US" i="1" dirty="0" smtClean="0">
                <a:latin typeface="Optima"/>
                <a:cs typeface="Optima"/>
              </a:rPr>
              <a:t> failed in Phase III due to safety	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 smtClean="0">
                <a:latin typeface="Optima"/>
                <a:cs typeface="Optima"/>
              </a:rPr>
              <a:t>Limitations of the approach</a:t>
            </a:r>
            <a:endParaRPr lang="en-US" sz="3600" dirty="0">
              <a:latin typeface="Optima"/>
              <a:cs typeface="Optima"/>
            </a:endParaRPr>
          </a:p>
        </p:txBody>
      </p:sp>
    </p:spTree>
    <p:extLst>
      <p:ext uri="{BB962C8B-B14F-4D97-AF65-F5344CB8AC3E}">
        <p14:creationId xmlns:p14="http://schemas.microsoft.com/office/powerpoint/2010/main" val="101031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tm2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" r="254" b="15264"/>
          <a:stretch/>
        </p:blipFill>
        <p:spPr>
          <a:xfrm>
            <a:off x="15490" y="1473098"/>
            <a:ext cx="9066558" cy="3852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97197" y="197211"/>
            <a:ext cx="85570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Optima"/>
                <a:cs typeface="Optima"/>
              </a:rPr>
              <a:t>Introducing novel therapies is an important component of our future health care system</a:t>
            </a:r>
            <a:r>
              <a:rPr lang="is-IS" sz="3200" dirty="0" smtClean="0">
                <a:latin typeface="Optima"/>
                <a:cs typeface="Optima"/>
              </a:rPr>
              <a:t>…</a:t>
            </a:r>
            <a:endParaRPr lang="en-US" sz="3200" dirty="0">
              <a:latin typeface="Optima"/>
              <a:cs typeface="Optim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524" y="5587526"/>
            <a:ext cx="79262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s-IS" sz="3200" dirty="0" smtClean="0">
                <a:latin typeface="Optima"/>
                <a:cs typeface="Optima"/>
              </a:rPr>
              <a:t>…b</a:t>
            </a:r>
            <a:r>
              <a:rPr lang="en-US" sz="3200" dirty="0" err="1" smtClean="0">
                <a:latin typeface="Optima"/>
                <a:cs typeface="Optima"/>
              </a:rPr>
              <a:t>ut</a:t>
            </a:r>
            <a:r>
              <a:rPr lang="en-US" sz="3200" dirty="0" smtClean="0">
                <a:latin typeface="Optima"/>
                <a:cs typeface="Optima"/>
              </a:rPr>
              <a:t> we need to do more to deliver affordable medicines that matter </a:t>
            </a:r>
            <a:endParaRPr lang="en-US" sz="3200" dirty="0">
              <a:latin typeface="Optima"/>
              <a:cs typeface="Optima"/>
            </a:endParaRPr>
          </a:p>
        </p:txBody>
      </p:sp>
    </p:spTree>
    <p:extLst>
      <p:ext uri="{BB962C8B-B14F-4D97-AF65-F5344CB8AC3E}">
        <p14:creationId xmlns:p14="http://schemas.microsoft.com/office/powerpoint/2010/main" val="31015829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76617" y="511955"/>
            <a:ext cx="8131175" cy="615553"/>
          </a:xfrm>
        </p:spPr>
        <p:txBody>
          <a:bodyPr/>
          <a:lstStyle/>
          <a:p>
            <a:pPr algn="l"/>
            <a:r>
              <a:rPr lang="en-US" sz="4000" dirty="0" smtClean="0">
                <a:latin typeface="Optima"/>
                <a:cs typeface="Optima"/>
              </a:rPr>
              <a:t>Questions?</a:t>
            </a:r>
            <a:endParaRPr lang="en-US" sz="4000" dirty="0">
              <a:latin typeface="Optima"/>
              <a:cs typeface="Optim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17" y="1635812"/>
            <a:ext cx="8377517" cy="47589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61217" y="575187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@</a:t>
            </a:r>
            <a:r>
              <a:rPr lang="en-US" sz="3200" b="1" dirty="0" err="1" smtClean="0">
                <a:solidFill>
                  <a:schemeClr val="bg1"/>
                </a:solidFill>
              </a:rPr>
              <a:t>rplenge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405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5"/>
          <p:cNvSpPr>
            <a:spLocks noGrp="1"/>
          </p:cNvSpPr>
          <p:nvPr>
            <p:ph type="title"/>
          </p:nvPr>
        </p:nvSpPr>
        <p:spPr>
          <a:xfrm>
            <a:off x="85799" y="-1"/>
            <a:ext cx="8674568" cy="1104901"/>
          </a:xfrm>
        </p:spPr>
        <p:txBody>
          <a:bodyPr/>
          <a:lstStyle/>
          <a:p>
            <a:pPr algn="l" eaLnBrk="1" hangingPunct="1"/>
            <a:r>
              <a:rPr lang="en-GB" sz="3600" smtClean="0">
                <a:latin typeface="Optima"/>
                <a:cs typeface="Optima"/>
              </a:rPr>
              <a:t>Where things go wrong &amp; what that costs</a:t>
            </a:r>
            <a:endParaRPr lang="en-US" sz="3600" b="0" dirty="0">
              <a:latin typeface="Optima"/>
              <a:cs typeface="Optima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397325" y="5508708"/>
            <a:ext cx="3403863" cy="1346437"/>
            <a:chOff x="2135193" y="6135691"/>
            <a:chExt cx="5595938" cy="730771"/>
          </a:xfrm>
        </p:grpSpPr>
        <p:sp>
          <p:nvSpPr>
            <p:cNvPr id="2" name="Curved Up Arrow 1"/>
            <p:cNvSpPr/>
            <p:nvPr/>
          </p:nvSpPr>
          <p:spPr bwMode="auto">
            <a:xfrm>
              <a:off x="2135193" y="6135691"/>
              <a:ext cx="5595938" cy="635000"/>
            </a:xfrm>
            <a:prstGeom prst="curved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938474" y="6158576"/>
              <a:ext cx="37952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Optima"/>
                  <a:cs typeface="Optima"/>
                </a:rPr>
                <a:t>About 1 out of 10 programs make it to Phase III</a:t>
              </a:r>
              <a:endParaRPr lang="en-US" dirty="0">
                <a:latin typeface="Optima"/>
                <a:cs typeface="Optima"/>
              </a:endParaRPr>
            </a:p>
          </p:txBody>
        </p:sp>
      </p:grpSp>
      <p:pic>
        <p:nvPicPr>
          <p:cNvPr id="5" name="Picture 4" descr="pipeline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" t="4431" r="1495" b="1225"/>
          <a:stretch/>
        </p:blipFill>
        <p:spPr>
          <a:xfrm>
            <a:off x="141106" y="1599122"/>
            <a:ext cx="8866197" cy="37626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5177" y="6349455"/>
            <a:ext cx="2708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Paul et al </a:t>
            </a:r>
            <a:r>
              <a:rPr lang="en-US" i="1" dirty="0" smtClean="0"/>
              <a:t>NRDD</a:t>
            </a:r>
            <a:r>
              <a:rPr lang="en-US" dirty="0" smtClean="0"/>
              <a:t> 2010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775590" y="1340441"/>
            <a:ext cx="3998021" cy="4966951"/>
            <a:chOff x="1775590" y="1340441"/>
            <a:chExt cx="3998021" cy="4966951"/>
          </a:xfrm>
        </p:grpSpPr>
        <p:sp>
          <p:nvSpPr>
            <p:cNvPr id="15" name="TextBox 14"/>
            <p:cNvSpPr txBox="1"/>
            <p:nvPr/>
          </p:nvSpPr>
          <p:spPr>
            <a:xfrm>
              <a:off x="1775590" y="5291729"/>
              <a:ext cx="33395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rgbClr val="FF0000"/>
                  </a:solidFill>
                  <a:latin typeface="Optima"/>
                  <a:cs typeface="Optima"/>
                </a:rPr>
                <a:t>But critical phase is choice of target and early development</a:t>
              </a:r>
              <a:endParaRPr lang="en-US" b="1" i="1" dirty="0">
                <a:solidFill>
                  <a:srgbClr val="FF0000"/>
                </a:solidFill>
                <a:latin typeface="Optima"/>
                <a:cs typeface="Optim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775591" y="1340441"/>
              <a:ext cx="3998020" cy="3868464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773628" y="1339987"/>
            <a:ext cx="1834374" cy="3868464"/>
            <a:chOff x="5773628" y="1339987"/>
            <a:chExt cx="1834374" cy="3868464"/>
          </a:xfrm>
        </p:grpSpPr>
        <p:sp>
          <p:nvSpPr>
            <p:cNvPr id="12" name="Rectangle 11"/>
            <p:cNvSpPr/>
            <p:nvPr/>
          </p:nvSpPr>
          <p:spPr bwMode="auto">
            <a:xfrm>
              <a:off x="5773628" y="1339987"/>
              <a:ext cx="1775574" cy="3868464"/>
            </a:xfrm>
            <a:prstGeom prst="rect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220454" y="1399232"/>
              <a:ext cx="13875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0000FF"/>
                  </a:solidFill>
                </a:rPr>
                <a:t>$$$</a:t>
              </a:r>
              <a:endParaRPr lang="en-US" sz="3600" dirty="0">
                <a:solidFill>
                  <a:srgbClr val="0000FF"/>
                </a:solidFill>
              </a:endParaRPr>
            </a:p>
            <a:p>
              <a:endParaRPr lang="en-US" sz="3600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651011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ctrTitle"/>
          </p:nvPr>
        </p:nvSpPr>
        <p:spPr>
          <a:xfrm>
            <a:off x="173943" y="452593"/>
            <a:ext cx="8817189" cy="1094928"/>
          </a:xfrm>
        </p:spPr>
        <p:txBody>
          <a:bodyPr/>
          <a:lstStyle/>
          <a:p>
            <a:r>
              <a:rPr lang="en-US" sz="2800" b="0" dirty="0" smtClean="0">
                <a:latin typeface="Optima"/>
                <a:cs typeface="Optima"/>
              </a:rPr>
              <a:t>We relied on preclinical models to pick targets and estimate efficacy in heterogeneous human populations</a:t>
            </a:r>
            <a:endParaRPr lang="en-US" sz="2800" b="0" dirty="0">
              <a:latin typeface="Optima"/>
              <a:cs typeface="Optima"/>
            </a:endParaRPr>
          </a:p>
        </p:txBody>
      </p:sp>
      <p:pic>
        <p:nvPicPr>
          <p:cNvPr id="6" name="Picture 5" descr="models_ag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981" y="2093813"/>
            <a:ext cx="3681405" cy="3030182"/>
          </a:xfrm>
          <a:prstGeom prst="rect">
            <a:avLst/>
          </a:prstGeom>
        </p:spPr>
      </p:pic>
      <p:sp>
        <p:nvSpPr>
          <p:cNvPr id="24" name="Chevron 23"/>
          <p:cNvSpPr/>
          <p:nvPr/>
        </p:nvSpPr>
        <p:spPr>
          <a:xfrm>
            <a:off x="357567" y="5792442"/>
            <a:ext cx="2926080" cy="548640"/>
          </a:xfrm>
          <a:prstGeom prst="chevron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Discovery </a:t>
            </a:r>
          </a:p>
          <a:p>
            <a:pPr>
              <a:buNone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targets)</a:t>
            </a:r>
          </a:p>
        </p:txBody>
      </p:sp>
      <p:sp>
        <p:nvSpPr>
          <p:cNvPr id="25" name="Chevron 24"/>
          <p:cNvSpPr/>
          <p:nvPr/>
        </p:nvSpPr>
        <p:spPr>
          <a:xfrm>
            <a:off x="3135254" y="5792442"/>
            <a:ext cx="2926080" cy="548640"/>
          </a:xfrm>
          <a:prstGeom prst="chevron">
            <a:avLst/>
          </a:prstGeom>
          <a:solidFill>
            <a:srgbClr val="92929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Optimization</a:t>
            </a:r>
          </a:p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(pre-clinical)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Chevron 26"/>
          <p:cNvSpPr/>
          <p:nvPr/>
        </p:nvSpPr>
        <p:spPr>
          <a:xfrm>
            <a:off x="5912941" y="5792442"/>
            <a:ext cx="2926080" cy="548640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 Development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448" y="1380040"/>
            <a:ext cx="15608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None/>
            </a:pPr>
            <a:r>
              <a:rPr lang="en-US" sz="2800" b="1" i="1" dirty="0" smtClean="0">
                <a:solidFill>
                  <a:schemeClr val="accent1">
                    <a:lumMod val="50000"/>
                  </a:schemeClr>
                </a:solidFill>
                <a:latin typeface="Optima"/>
                <a:cs typeface="Optima"/>
              </a:rPr>
              <a:t>It was…</a:t>
            </a:r>
            <a:endParaRPr lang="en-US" sz="2800" b="1" i="1" dirty="0">
              <a:solidFill>
                <a:schemeClr val="accent1">
                  <a:lumMod val="50000"/>
                </a:schemeClr>
              </a:solidFill>
              <a:latin typeface="Optima"/>
              <a:cs typeface="Optima"/>
            </a:endParaRPr>
          </a:p>
        </p:txBody>
      </p:sp>
      <p:pic>
        <p:nvPicPr>
          <p:cNvPr id="7" name="Picture 6" descr="biochips_personalisierte_medizin_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778" y="2364817"/>
            <a:ext cx="3421240" cy="248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8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ctrTitle"/>
          </p:nvPr>
        </p:nvSpPr>
        <p:spPr>
          <a:xfrm>
            <a:off x="326811" y="350400"/>
            <a:ext cx="8131175" cy="861774"/>
          </a:xfrm>
        </p:spPr>
        <p:txBody>
          <a:bodyPr/>
          <a:lstStyle/>
          <a:p>
            <a:r>
              <a:rPr lang="en-US" sz="2800" b="0" dirty="0" smtClean="0">
                <a:latin typeface="Optima"/>
                <a:cs typeface="Optima"/>
              </a:rPr>
              <a:t>Today, </a:t>
            </a:r>
            <a:r>
              <a:rPr lang="en-US" sz="2800" i="1" dirty="0" smtClean="0">
                <a:latin typeface="Optima"/>
                <a:cs typeface="Optima"/>
              </a:rPr>
              <a:t>humans are the model organism </a:t>
            </a:r>
            <a:r>
              <a:rPr lang="en-US" sz="2800" b="0" dirty="0" smtClean="0">
                <a:latin typeface="Optima"/>
                <a:cs typeface="Optima"/>
              </a:rPr>
              <a:t>of choice for new targets and precision medicine</a:t>
            </a:r>
            <a:endParaRPr lang="en-US" sz="2800" b="0" dirty="0">
              <a:latin typeface="Optima"/>
              <a:cs typeface="Optima"/>
            </a:endParaRPr>
          </a:p>
        </p:txBody>
      </p:sp>
      <p:pic>
        <p:nvPicPr>
          <p:cNvPr id="6" name="Picture 5" descr="models_ag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980" y="2868560"/>
            <a:ext cx="1888842" cy="1554715"/>
          </a:xfrm>
          <a:prstGeom prst="rect">
            <a:avLst/>
          </a:prstGeom>
        </p:spPr>
      </p:pic>
      <p:pic>
        <p:nvPicPr>
          <p:cNvPr id="8" name="Picture 7" descr="IRB_Photo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3" r="12488"/>
          <a:stretch/>
        </p:blipFill>
        <p:spPr>
          <a:xfrm>
            <a:off x="240844" y="2046524"/>
            <a:ext cx="3120072" cy="3207974"/>
          </a:xfrm>
          <a:prstGeom prst="rect">
            <a:avLst/>
          </a:prstGeom>
        </p:spPr>
      </p:pic>
      <p:pic>
        <p:nvPicPr>
          <p:cNvPr id="3" name="Picture 2" descr="6a00e5520572bb88340147e07042db970b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8" r="2286"/>
          <a:stretch/>
        </p:blipFill>
        <p:spPr>
          <a:xfrm>
            <a:off x="5727647" y="2047121"/>
            <a:ext cx="3200012" cy="3207670"/>
          </a:xfrm>
          <a:prstGeom prst="rect">
            <a:avLst/>
          </a:prstGeom>
        </p:spPr>
      </p:pic>
      <p:sp>
        <p:nvSpPr>
          <p:cNvPr id="9" name="Chevron 8"/>
          <p:cNvSpPr/>
          <p:nvPr/>
        </p:nvSpPr>
        <p:spPr>
          <a:xfrm>
            <a:off x="357567" y="5792442"/>
            <a:ext cx="2926080" cy="548640"/>
          </a:xfrm>
          <a:prstGeom prst="chevron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Discovery </a:t>
            </a:r>
          </a:p>
          <a:p>
            <a:pPr>
              <a:buNone/>
            </a:pPr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targets)</a:t>
            </a:r>
          </a:p>
        </p:txBody>
      </p:sp>
      <p:sp>
        <p:nvSpPr>
          <p:cNvPr id="10" name="Chevron 9"/>
          <p:cNvSpPr/>
          <p:nvPr/>
        </p:nvSpPr>
        <p:spPr>
          <a:xfrm>
            <a:off x="3135254" y="5792442"/>
            <a:ext cx="2926080" cy="548640"/>
          </a:xfrm>
          <a:prstGeom prst="chevron">
            <a:avLst/>
          </a:prstGeom>
          <a:solidFill>
            <a:srgbClr val="92929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Optimization</a:t>
            </a:r>
          </a:p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(pre-clinical)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5912941" y="5792442"/>
            <a:ext cx="2926080" cy="548640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1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 Development</a:t>
            </a:r>
            <a:endParaRPr lang="en-US" sz="16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451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m1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3" b="43408"/>
          <a:stretch/>
        </p:blipFill>
        <p:spPr>
          <a:xfrm>
            <a:off x="121079" y="154876"/>
            <a:ext cx="3696827" cy="1184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stm2.tif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" r="254" b="15264"/>
          <a:stretch/>
        </p:blipFill>
        <p:spPr>
          <a:xfrm>
            <a:off x="15490" y="1583524"/>
            <a:ext cx="9066558" cy="3852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555576" y="6262759"/>
            <a:ext cx="42196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Optima"/>
                <a:cs typeface="Optima"/>
              </a:rPr>
              <a:t>Science Translational Medicine</a:t>
            </a:r>
            <a:r>
              <a:rPr lang="en-US" sz="1600" dirty="0" smtClean="0">
                <a:latin typeface="Optima"/>
                <a:cs typeface="Optima"/>
              </a:rPr>
              <a:t>, July 27, 2016</a:t>
            </a:r>
            <a:endParaRPr lang="en-US" sz="1600" dirty="0">
              <a:latin typeface="Optima"/>
              <a:cs typeface="Optima"/>
            </a:endParaRPr>
          </a:p>
        </p:txBody>
      </p:sp>
    </p:spTree>
    <p:extLst>
      <p:ext uri="{BB962C8B-B14F-4D97-AF65-F5344CB8AC3E}">
        <p14:creationId xmlns:p14="http://schemas.microsoft.com/office/powerpoint/2010/main" val="300953639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24170" y="2690579"/>
            <a:ext cx="8131175" cy="1354217"/>
          </a:xfrm>
        </p:spPr>
        <p:txBody>
          <a:bodyPr/>
          <a:lstStyle/>
          <a:p>
            <a:r>
              <a:rPr lang="en-US" dirty="0" smtClean="0">
                <a:latin typeface="Optima"/>
                <a:cs typeface="Optima"/>
              </a:rPr>
              <a:t>First, an example from cardiovascular disease</a:t>
            </a:r>
            <a:endParaRPr lang="en-US" dirty="0">
              <a:latin typeface="Optima"/>
              <a:cs typeface="Optima"/>
            </a:endParaRPr>
          </a:p>
        </p:txBody>
      </p:sp>
    </p:spTree>
    <p:extLst>
      <p:ext uri="{BB962C8B-B14F-4D97-AF65-F5344CB8AC3E}">
        <p14:creationId xmlns:p14="http://schemas.microsoft.com/office/powerpoint/2010/main" val="64512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181429" y="0"/>
            <a:ext cx="73658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Optima"/>
                <a:ea typeface="ＭＳ Ｐゴシック"/>
                <a:cs typeface="Optima"/>
              </a:rPr>
              <a:t>T</a:t>
            </a:r>
            <a:r>
              <a:rPr lang="en-US" sz="2800" dirty="0" smtClean="0">
                <a:solidFill>
                  <a:srgbClr val="000000"/>
                </a:solidFill>
                <a:latin typeface="Optima"/>
                <a:ea typeface="ＭＳ Ｐゴシック"/>
                <a:cs typeface="Optima"/>
              </a:rPr>
              <a:t>here are examples of human genetics leading to new drug targets (</a:t>
            </a:r>
            <a:r>
              <a:rPr lang="en-US" sz="2800" i="1" dirty="0" smtClean="0">
                <a:solidFill>
                  <a:srgbClr val="000000"/>
                </a:solidFill>
                <a:latin typeface="Optima"/>
                <a:ea typeface="ＭＳ Ｐゴシック"/>
                <a:cs typeface="Optima"/>
              </a:rPr>
              <a:t>PCSK9</a:t>
            </a:r>
            <a:r>
              <a:rPr lang="en-US" sz="2800" dirty="0" smtClean="0">
                <a:solidFill>
                  <a:srgbClr val="000000"/>
                </a:solidFill>
                <a:latin typeface="Optima"/>
                <a:ea typeface="ＭＳ Ｐゴシック"/>
                <a:cs typeface="Optima"/>
              </a:rPr>
              <a:t>)</a:t>
            </a:r>
            <a:endParaRPr lang="en-US" sz="2800" dirty="0">
              <a:solidFill>
                <a:srgbClr val="000000"/>
              </a:solidFill>
              <a:latin typeface="Optima"/>
              <a:ea typeface="ＭＳ Ｐゴシック"/>
              <a:cs typeface="Optima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75879" y="3702444"/>
            <a:ext cx="8526392" cy="2894706"/>
            <a:chOff x="275879" y="3412164"/>
            <a:chExt cx="8526392" cy="2894706"/>
          </a:xfrm>
        </p:grpSpPr>
        <p:sp>
          <p:nvSpPr>
            <p:cNvPr id="15" name="TextBox 14"/>
            <p:cNvSpPr txBox="1"/>
            <p:nvPr/>
          </p:nvSpPr>
          <p:spPr>
            <a:xfrm>
              <a:off x="275879" y="3412164"/>
              <a:ext cx="84722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400" b="1" dirty="0" smtClean="0"/>
                <a:t>…and design studies to find drugs that fix the underlying molecular defects – for example, blocking PCSK9 lowers LDL (or “bad”) cholesterol in the blood.</a:t>
              </a:r>
              <a:endParaRPr lang="en-US" sz="1400" b="1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986108" y="3926382"/>
              <a:ext cx="3493181" cy="2324012"/>
              <a:chOff x="986108" y="3926382"/>
              <a:chExt cx="3493181" cy="2324012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6108" y="4158026"/>
                <a:ext cx="3334519" cy="1993396"/>
              </a:xfrm>
              <a:prstGeom prst="rect">
                <a:avLst/>
              </a:prstGeom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1364297" y="5984501"/>
                <a:ext cx="901143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Lysosome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371947" y="4192275"/>
                <a:ext cx="571178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LDLR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786374" y="3926382"/>
                <a:ext cx="668117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PCSK9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858871" y="4162218"/>
                <a:ext cx="620418" cy="265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LDL-C</a:t>
                </a: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5423327" y="4158026"/>
              <a:ext cx="3378944" cy="2148844"/>
              <a:chOff x="5423327" y="4158026"/>
              <a:chExt cx="3378944" cy="2148844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67752" y="4158026"/>
                <a:ext cx="3334519" cy="2148844"/>
              </a:xfrm>
              <a:prstGeom prst="rect">
                <a:avLst/>
              </a:prstGeom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6964960" y="4192275"/>
                <a:ext cx="52610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200" b="1" dirty="0" smtClean="0">
                    <a:solidFill>
                      <a:srgbClr val="000000"/>
                    </a:solidFill>
                    <a:latin typeface="Arial" charset="0"/>
                  </a:rPr>
                  <a:t>mAb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423327" y="5592088"/>
                <a:ext cx="874308" cy="443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LDLR</a:t>
                </a:r>
              </a:p>
              <a:p>
                <a:pPr>
                  <a:buFontTx/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charset="0"/>
                  </a:rPr>
                  <a:t>Recycling</a:t>
                </a:r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5116599"/>
              <a:ext cx="323758" cy="751649"/>
            </a:xfrm>
            <a:prstGeom prst="rect">
              <a:avLst/>
            </a:prstGeom>
          </p:spPr>
        </p:pic>
        <p:cxnSp>
          <p:nvCxnSpPr>
            <p:cNvPr id="19" name="Straight Arrow Connector 18"/>
            <p:cNvCxnSpPr/>
            <p:nvPr/>
          </p:nvCxnSpPr>
          <p:spPr bwMode="auto">
            <a:xfrm>
              <a:off x="870061" y="5492424"/>
              <a:ext cx="348009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grpSp>
          <p:nvGrpSpPr>
            <p:cNvPr id="20" name="Group 19"/>
            <p:cNvGrpSpPr/>
            <p:nvPr/>
          </p:nvGrpSpPr>
          <p:grpSpPr>
            <a:xfrm>
              <a:off x="4600435" y="4747434"/>
              <a:ext cx="678542" cy="984354"/>
              <a:chOff x="4600435" y="4747434"/>
              <a:chExt cx="678542" cy="984354"/>
            </a:xfrm>
          </p:grpSpPr>
          <p:pic>
            <p:nvPicPr>
              <p:cNvPr id="21" name="Picture 20" descr="igg_2.png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00435" y="4747434"/>
                <a:ext cx="678542" cy="558799"/>
              </a:xfrm>
              <a:prstGeom prst="rect">
                <a:avLst/>
              </a:prstGeom>
            </p:spPr>
          </p:pic>
          <p:sp>
            <p:nvSpPr>
              <p:cNvPr id="22" name="Right Arrow 21"/>
              <p:cNvSpPr/>
              <p:nvPr/>
            </p:nvSpPr>
            <p:spPr bwMode="auto">
              <a:xfrm>
                <a:off x="4691512" y="5452389"/>
                <a:ext cx="457200" cy="279399"/>
              </a:xfrm>
              <a:prstGeom prst="rightArrow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</a:pP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152400" y="1263275"/>
            <a:ext cx="4191000" cy="2089525"/>
            <a:chOff x="152400" y="1097578"/>
            <a:chExt cx="4191000" cy="2089525"/>
          </a:xfrm>
        </p:grpSpPr>
        <p:sp>
          <p:nvSpPr>
            <p:cNvPr id="33" name="TextBox 32"/>
            <p:cNvSpPr txBox="1"/>
            <p:nvPr/>
          </p:nvSpPr>
          <p:spPr>
            <a:xfrm>
              <a:off x="152400" y="1097578"/>
              <a:ext cx="419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400" b="1" dirty="0" smtClean="0"/>
                <a:t>Many genes influence cholesterol levels and risk of heart disease</a:t>
              </a:r>
              <a:endParaRPr lang="en-US" sz="1400" b="1" dirty="0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285" y="1620798"/>
              <a:ext cx="2950645" cy="1297447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536992" y="2756216"/>
              <a:ext cx="121860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100" b="1" dirty="0" smtClean="0"/>
                <a:t>Atherosclerotic</a:t>
              </a:r>
              <a:br>
                <a:rPr lang="en-US" sz="1100" b="1" dirty="0" smtClean="0"/>
              </a:br>
              <a:r>
                <a:rPr lang="en-US" sz="1100" b="1" dirty="0" smtClean="0"/>
                <a:t>Plaque</a:t>
              </a:r>
              <a:endParaRPr lang="en-US" sz="1100" b="1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677727" y="2894270"/>
              <a:ext cx="94448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1100" b="1" dirty="0" smtClean="0"/>
                <a:t>Blood Flow</a:t>
              </a:r>
              <a:endParaRPr lang="en-US" sz="1100" b="1" dirty="0"/>
            </a:p>
          </p:txBody>
        </p:sp>
        <p:cxnSp>
          <p:nvCxnSpPr>
            <p:cNvPr id="41" name="Straight Connector 40"/>
            <p:cNvCxnSpPr>
              <a:stCxn id="38" idx="1"/>
              <a:endCxn id="34" idx="2"/>
            </p:cNvCxnSpPr>
            <p:nvPr/>
          </p:nvCxnSpPr>
          <p:spPr bwMode="auto">
            <a:xfrm flipH="1" flipV="1">
              <a:off x="2481608" y="2918245"/>
              <a:ext cx="196119" cy="10683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>
              <a:stCxn id="38" idx="3"/>
            </p:cNvCxnSpPr>
            <p:nvPr/>
          </p:nvCxnSpPr>
          <p:spPr bwMode="auto">
            <a:xfrm flipV="1">
              <a:off x="3622216" y="2851809"/>
              <a:ext cx="159200" cy="17326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Arrow Connector 42"/>
            <p:cNvCxnSpPr/>
            <p:nvPr/>
          </p:nvCxnSpPr>
          <p:spPr bwMode="auto">
            <a:xfrm flipV="1">
              <a:off x="1462356" y="2579653"/>
              <a:ext cx="354182" cy="17656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</p:grpSp>
      <p:grpSp>
        <p:nvGrpSpPr>
          <p:cNvPr id="2" name="Group 1"/>
          <p:cNvGrpSpPr/>
          <p:nvPr/>
        </p:nvGrpSpPr>
        <p:grpSpPr>
          <a:xfrm>
            <a:off x="4548911" y="1263275"/>
            <a:ext cx="4291442" cy="2236824"/>
            <a:chOff x="4548911" y="1263275"/>
            <a:chExt cx="4291442" cy="2236824"/>
          </a:xfrm>
        </p:grpSpPr>
        <p:sp>
          <p:nvSpPr>
            <p:cNvPr id="8" name="TextBox 7"/>
            <p:cNvSpPr txBox="1"/>
            <p:nvPr/>
          </p:nvSpPr>
          <p:spPr>
            <a:xfrm>
              <a:off x="4548911" y="1263275"/>
              <a:ext cx="42914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sz="1400" b="1" i="1" dirty="0"/>
                <a:t>PCSK9</a:t>
              </a:r>
              <a:r>
                <a:rPr lang="en-US" sz="1400" b="1" dirty="0"/>
                <a:t> </a:t>
              </a:r>
              <a:r>
                <a:rPr lang="en-US" sz="1400" b="1" dirty="0" smtClean="0"/>
                <a:t>mutations </a:t>
              </a:r>
              <a:r>
                <a:rPr lang="en-US" sz="1400" b="1" dirty="0"/>
                <a:t>associated with </a:t>
              </a:r>
              <a:r>
                <a:rPr lang="en-US" sz="1400" b="1" dirty="0" smtClean="0"/>
                <a:t>high and low LDL cholesterol levels (and heart disease risk)</a:t>
              </a:r>
              <a:endParaRPr lang="en-US" sz="1400" b="1" dirty="0"/>
            </a:p>
          </p:txBody>
        </p:sp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5309" y="1794166"/>
              <a:ext cx="4098647" cy="1705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39"/>
          <p:cNvSpPr/>
          <p:nvPr/>
        </p:nvSpPr>
        <p:spPr>
          <a:xfrm>
            <a:off x="6674427" y="111991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95674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24170" y="2690579"/>
            <a:ext cx="8131175" cy="1354217"/>
          </a:xfrm>
        </p:spPr>
        <p:txBody>
          <a:bodyPr/>
          <a:lstStyle/>
          <a:p>
            <a:r>
              <a:rPr lang="en-US" dirty="0" smtClean="0">
                <a:latin typeface="Optima"/>
                <a:cs typeface="Optima"/>
              </a:rPr>
              <a:t>Now, examples from osteoporosis and fracture risk</a:t>
            </a:r>
            <a:endParaRPr lang="en-US" dirty="0">
              <a:latin typeface="Optima"/>
              <a:cs typeface="Optima"/>
            </a:endParaRPr>
          </a:p>
        </p:txBody>
      </p:sp>
    </p:spTree>
    <p:extLst>
      <p:ext uri="{BB962C8B-B14F-4D97-AF65-F5344CB8AC3E}">
        <p14:creationId xmlns:p14="http://schemas.microsoft.com/office/powerpoint/2010/main" val="367319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51882</TotalTime>
  <Words>896</Words>
  <Application>Microsoft Macintosh PowerPoint</Application>
  <PresentationFormat>On-screen Show (4:3)</PresentationFormat>
  <Paragraphs>231</Paragraphs>
  <Slides>24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Blank Presentation</vt:lpstr>
      <vt:lpstr>Changing the trajectory of drug R&amp;D</vt:lpstr>
      <vt:lpstr>Our two fundamental challenges</vt:lpstr>
      <vt:lpstr>Where things go wrong &amp; what that costs</vt:lpstr>
      <vt:lpstr>We relied on preclinical models to pick targets and estimate efficacy in heterogeneous human populations</vt:lpstr>
      <vt:lpstr>Today, humans are the model organism of choice for new targets and precision medicine</vt:lpstr>
      <vt:lpstr>PowerPoint Presentation</vt:lpstr>
      <vt:lpstr>First, an example from cardiovascular disease</vt:lpstr>
      <vt:lpstr>PowerPoint Presentation</vt:lpstr>
      <vt:lpstr>Now, examples from osteoporosis and fracture risk</vt:lpstr>
      <vt:lpstr>A quick primer on genetics of osteoporosis and related traits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Clinical development of denosumab</vt:lpstr>
      <vt:lpstr>But (and there is always a but…)</vt:lpstr>
      <vt:lpstr>Limitations of the approach</vt:lpstr>
      <vt:lpstr>PowerPoint Presentation</vt:lpstr>
      <vt:lpstr>Questions?</vt:lpstr>
    </vt:vector>
  </TitlesOfParts>
  <Company>The Broad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Autoimmunity: relative risks</dc:title>
  <dc:creator>Systems Group</dc:creator>
  <cp:lastModifiedBy>Robert Plenge</cp:lastModifiedBy>
  <cp:revision>2447</cp:revision>
  <cp:lastPrinted>2016-03-14T21:36:21Z</cp:lastPrinted>
  <dcterms:created xsi:type="dcterms:W3CDTF">2012-11-30T13:09:59Z</dcterms:created>
  <dcterms:modified xsi:type="dcterms:W3CDTF">2016-09-15T14:54:57Z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-1628224873</vt:i4>
  </property>
  <property fmtid="{D5CDD505-2E9C-101B-9397-08002B2CF9AE}" pid="3" name="_NewReviewCycle">
    <vt:lpwstr/>
  </property>
  <property fmtid="{D5CDD505-2E9C-101B-9397-08002B2CF9AE}" pid="4" name="_EmailSubject">
    <vt:lpwstr>Slides for tech symposium next week</vt:lpwstr>
  </property>
  <property fmtid="{D5CDD505-2E9C-101B-9397-08002B2CF9AE}" pid="5" name="_AuthorEmail">
    <vt:lpwstr>jeffrey_i_campbell@merck.com</vt:lpwstr>
  </property>
  <property fmtid="{D5CDD505-2E9C-101B-9397-08002B2CF9AE}" pid="6" name="_AuthorEmailDisplayName">
    <vt:lpwstr>Campbell, Jeffrey I.</vt:lpwstr>
  </property>
  <property fmtid="{D5CDD505-2E9C-101B-9397-08002B2CF9AE}" pid="7" name="_PreviousAdHocReviewCycleID">
    <vt:i4>1955174193</vt:i4>
  </property>
</Properties>
</file>