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tags/tag18.xml" ContentType="application/vnd.openxmlformats-officedocument.presentationml.tags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5" Type="http://schemas.openxmlformats.org/officeDocument/2006/relationships/custom-properties" Target="docProps/custom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  <p:sldMasterId id="2147483673" r:id="rId7"/>
  </p:sldMasterIdLst>
  <p:notesMasterIdLst>
    <p:notesMasterId r:id="rId10"/>
  </p:notesMasterIdLst>
  <p:handoutMasterIdLst>
    <p:handoutMasterId r:id="rId11"/>
  </p:handoutMasterIdLst>
  <p:sldIdLst>
    <p:sldId id="401" r:id="rId8"/>
    <p:sldId id="404" r:id="rId9"/>
  </p:sldIdLst>
  <p:sldSz cx="9144000" cy="6858000" type="screen4x3"/>
  <p:notesSz cx="7010400" cy="9296400"/>
  <p:custDataLst>
    <p:tags r:id="rId13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D97C1E"/>
    <a:srgbClr val="00877C"/>
    <a:srgbClr val="37424A"/>
    <a:srgbClr val="8CC7BA"/>
    <a:srgbClr val="000000"/>
    <a:srgbClr val="F2F2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925" autoAdjust="0"/>
    <p:restoredTop sz="99628" autoAdjust="0"/>
  </p:normalViewPr>
  <p:slideViewPr>
    <p:cSldViewPr>
      <p:cViewPr varScale="1">
        <p:scale>
          <a:sx n="118" d="100"/>
          <a:sy n="118" d="100"/>
        </p:scale>
        <p:origin x="-1456" y="-10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6" d="100"/>
          <a:sy n="66" d="100"/>
        </p:scale>
        <p:origin x="-2790" y="-96"/>
      </p:cViewPr>
      <p:guideLst>
        <p:guide orient="horz" pos="2928"/>
        <p:guide pos="220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handoutMaster" Target="handoutMasters/handoutMaster1.xml"/><Relationship Id="rId12" Type="http://schemas.openxmlformats.org/officeDocument/2006/relationships/printerSettings" Target="printerSettings/printerSettings1.bin"/><Relationship Id="rId13" Type="http://schemas.openxmlformats.org/officeDocument/2006/relationships/tags" Target="tags/tag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Relationship Id="rId1" Type="http://schemas.openxmlformats.org/officeDocument/2006/relationships/customXml" Target="../customXml/item1.xml"/><Relationship Id="rId2" Type="http://schemas.openxmlformats.org/officeDocument/2006/relationships/customXml" Target="../customXml/item2.xml"/><Relationship Id="rId3" Type="http://schemas.openxmlformats.org/officeDocument/2006/relationships/customXml" Target="../customXml/item3.xml"/><Relationship Id="rId4" Type="http://schemas.openxmlformats.org/officeDocument/2006/relationships/customXml" Target="../customXml/item4.xml"/><Relationship Id="rId5" Type="http://schemas.openxmlformats.org/officeDocument/2006/relationships/customXml" Target="../customXml/item5.xml"/><Relationship Id="rId6" Type="http://schemas.openxmlformats.org/officeDocument/2006/relationships/slideMaster" Target="slideMasters/slideMaster1.xml"/><Relationship Id="rId7" Type="http://schemas.openxmlformats.org/officeDocument/2006/relationships/slideMaster" Target="slideMasters/slideMaster2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1184" y="0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/>
          <a:lstStyle>
            <a:lvl1pPr algn="r">
              <a:defRPr sz="1200"/>
            </a:lvl1pPr>
          </a:lstStyle>
          <a:p>
            <a:fld id="{B8863AD3-6DB6-4CDC-8B2C-7AD0927FC194}" type="datetimeFigureOut">
              <a:rPr lang="en-US" smtClean="0"/>
              <a:t>8/21/15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30627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1184" y="8830627"/>
            <a:ext cx="3037628" cy="464184"/>
          </a:xfrm>
          <a:prstGeom prst="rect">
            <a:avLst/>
          </a:prstGeom>
        </p:spPr>
        <p:txBody>
          <a:bodyPr vert="horz" lIns="91567" tIns="45785" rIns="91567" bIns="45785" rtlCol="0" anchor="b"/>
          <a:lstStyle>
            <a:lvl1pPr algn="r">
              <a:defRPr sz="1200"/>
            </a:lvl1pPr>
          </a:lstStyle>
          <a:p>
            <a:fld id="{0D97CD63-B474-43DF-9848-871B6104589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72937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2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2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/>
          <a:lstStyle>
            <a:lvl1pPr algn="r">
              <a:defRPr sz="1200"/>
            </a:lvl1pPr>
          </a:lstStyle>
          <a:p>
            <a:fld id="{9161E0BD-EC76-4895-9D1F-06079AE65C9A}" type="datetimeFigureOut">
              <a:rPr lang="en-US" smtClean="0"/>
              <a:t>8/21/15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8500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2" tIns="46581" rIns="93162" bIns="46581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1"/>
            <a:ext cx="5608320" cy="4183380"/>
          </a:xfrm>
          <a:prstGeom prst="rect">
            <a:avLst/>
          </a:prstGeom>
        </p:spPr>
        <p:txBody>
          <a:bodyPr vert="horz" lIns="93162" tIns="46581" rIns="93162" bIns="46581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62" tIns="46581" rIns="93162" bIns="46581" rtlCol="0" anchor="b"/>
          <a:lstStyle>
            <a:lvl1pPr algn="r">
              <a:defRPr sz="1200"/>
            </a:lvl1pPr>
          </a:lstStyle>
          <a:p>
            <a:fld id="{FF6CD213-7506-4534-B8B7-0D957BD911A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45390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964C0576-F5C6-B347-895E-C00FD5B2A5B3}" type="slidenum">
              <a:rPr lang="en-US"/>
              <a:pPr/>
              <a:t>1</a:t>
            </a:fld>
            <a:endParaRPr lang="en-US"/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2688" y="696913"/>
            <a:ext cx="4646612" cy="3484562"/>
          </a:xfrm>
          <a:solidFill>
            <a:srgbClr val="FFFFFF"/>
          </a:solidFill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01040" y="4415790"/>
            <a:ext cx="5608320" cy="4183380"/>
          </a:xfrm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88136" tIns="44069" rIns="88136" bIns="44069"/>
          <a:lstStyle/>
          <a:p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png"/><Relationship Id="rId3" Type="http://schemas.openxmlformats.org/officeDocument/2006/relationships/image" Target="../media/image2.jpe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5.jpeg"/><Relationship Id="rId3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Relationship Id="rId3" Type="http://schemas.openxmlformats.org/officeDocument/2006/relationships/image" Target="../media/image7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638300"/>
            <a:ext cx="5643563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6215063"/>
            <a:ext cx="14351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253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867400" y="2130425"/>
            <a:ext cx="2590800" cy="1470025"/>
          </a:xfrm>
        </p:spPr>
        <p:txBody>
          <a:bodyPr/>
          <a:lstStyle>
            <a:lvl1pPr>
              <a:defRPr>
                <a:solidFill>
                  <a:srgbClr val="37424A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22531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867400" y="3733800"/>
            <a:ext cx="2590800" cy="1447800"/>
          </a:xfrm>
        </p:spPr>
        <p:txBody>
          <a:bodyPr/>
          <a:lstStyle>
            <a:lvl1pPr marL="0" indent="0">
              <a:buFontTx/>
              <a:buNone/>
              <a:defRPr>
                <a:latin typeface="Arial Narrow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3976552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D05E11-4145-42C9-BF2C-3C7A88406D80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105159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0"/>
            <a:ext cx="20955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34100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22E81B-F2ED-4626-BADD-714DF70DE3F3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99842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6250" y="274638"/>
            <a:ext cx="8229600" cy="52387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47675" y="1001713"/>
            <a:ext cx="4038600" cy="5419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38675" y="1001713"/>
            <a:ext cx="4038600" cy="5419725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F744554-118C-4D06-B58F-DE949C522B09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0913431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 smtClean="0"/>
            </a:lvl1pPr>
          </a:lstStyle>
          <a:p>
            <a:pPr>
              <a:defRPr/>
            </a:pPr>
            <a:fld id="{99CE0A49-C313-49CC-8C24-64C56DD2E03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" name="9E56EC0D-8B7A-4FAE-B781-045529123393" descr="9E56EC0D-8B7A-4FAE-B781-045529123393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3013" y="6430518"/>
            <a:ext cx="7900987" cy="3937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7"/>
          <p:cNvSpPr>
            <a:spLocks noChangeArrowheads="1"/>
          </p:cNvSpPr>
          <p:nvPr userDrawn="1"/>
        </p:nvSpPr>
        <p:spPr bwMode="auto">
          <a:xfrm>
            <a:off x="1998663" y="6430518"/>
            <a:ext cx="7145337" cy="392112"/>
          </a:xfrm>
          <a:prstGeom prst="rect">
            <a:avLst/>
          </a:prstGeom>
          <a:gradFill rotWithShape="1">
            <a:gsLst>
              <a:gs pos="0">
                <a:schemeClr val="bg1">
                  <a:alpha val="0"/>
                </a:schemeClr>
              </a:gs>
              <a:gs pos="100000">
                <a:schemeClr val="tx1"/>
              </a:gs>
            </a:gsLst>
            <a:lin ang="0" scaled="1"/>
          </a:gra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" name="Text Box 10"/>
          <p:cNvSpPr txBox="1">
            <a:spLocks noChangeArrowheads="1"/>
          </p:cNvSpPr>
          <p:nvPr userDrawn="1"/>
        </p:nvSpPr>
        <p:spPr bwMode="auto">
          <a:xfrm>
            <a:off x="1749425" y="6422580"/>
            <a:ext cx="6247564" cy="409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buNone/>
              <a:defRPr/>
            </a:pP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Merck Genetics &amp; Pharmacogenomics (</a:t>
            </a:r>
            <a:r>
              <a:rPr lang="en-US" sz="2000" dirty="0" err="1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GpGx</a:t>
            </a:r>
            <a:r>
              <a:rPr lang="en-US" sz="2000" dirty="0" smtClean="0">
                <a:solidFill>
                  <a:schemeClr val="bg1"/>
                </a:solidFill>
                <a:latin typeface="Franklin Gothic Demi Cond" panose="020B0706030402020204" pitchFamily="34" charset="0"/>
                <a:ea typeface="Gulim" pitchFamily="34" charset="-127"/>
              </a:rPr>
              <a:t>)</a:t>
            </a:r>
            <a:endParaRPr lang="en-US" sz="2400" dirty="0" smtClean="0">
              <a:solidFill>
                <a:srgbClr val="00CC99"/>
              </a:solidFill>
              <a:latin typeface="Franklin Gothic Demi Cond" panose="020B0706030402020204" pitchFamily="34" charset="0"/>
              <a:sym typeface="Wingdings" pitchFamily="2" charset="2"/>
            </a:endParaRPr>
          </a:p>
        </p:txBody>
      </p:sp>
      <p:sp>
        <p:nvSpPr>
          <p:cNvPr id="7" name="Rectangle 7"/>
          <p:cNvSpPr>
            <a:spLocks noChangeArrowheads="1"/>
          </p:cNvSpPr>
          <p:nvPr userDrawn="1"/>
        </p:nvSpPr>
        <p:spPr bwMode="auto">
          <a:xfrm>
            <a:off x="1231900" y="6428930"/>
            <a:ext cx="862013" cy="412750"/>
          </a:xfrm>
          <a:prstGeom prst="rect">
            <a:avLst/>
          </a:prstGeom>
          <a:gradFill rotWithShape="1">
            <a:gsLst>
              <a:gs pos="0">
                <a:schemeClr val="bg1"/>
              </a:gs>
              <a:gs pos="37000">
                <a:srgbClr val="FFFFFF">
                  <a:alpha val="38000"/>
                </a:srgbClr>
              </a:gs>
              <a:gs pos="98000">
                <a:schemeClr val="bg1">
                  <a:alpha val="0"/>
                </a:schemeClr>
              </a:gs>
            </a:gsLst>
            <a:lin ang="0" scaled="1"/>
          </a:gradFill>
          <a:ln>
            <a:noFill/>
          </a:ln>
          <a:effectLst/>
        </p:spPr>
        <p:txBody>
          <a:bodyPr wrap="none" anchor="ctr"/>
          <a:lstStyle/>
          <a:p>
            <a:pPr>
              <a:defRPr/>
            </a:pPr>
            <a:endParaRPr lang="en-US"/>
          </a:p>
        </p:txBody>
      </p:sp>
      <p:pic>
        <p:nvPicPr>
          <p:cNvPr id="8" name="Picture 1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5535"/>
          <a:stretch>
            <a:fillRect/>
          </a:stretch>
        </p:blipFill>
        <p:spPr bwMode="auto">
          <a:xfrm>
            <a:off x="55563" y="6244780"/>
            <a:ext cx="1296987" cy="592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8"/>
          <p:cNvSpPr txBox="1"/>
          <p:nvPr userDrawn="1"/>
        </p:nvSpPr>
        <p:spPr>
          <a:xfrm>
            <a:off x="-349564" y="5895346"/>
            <a:ext cx="184666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807408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0638" y="1638300"/>
            <a:ext cx="5643563" cy="2705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6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299200"/>
            <a:ext cx="12192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715000" y="2133600"/>
            <a:ext cx="2971800" cy="1371600"/>
          </a:xfrm>
        </p:spPr>
        <p:txBody>
          <a:bodyPr/>
          <a:lstStyle>
            <a:lvl1pPr>
              <a:defRPr sz="3200">
                <a:solidFill>
                  <a:srgbClr val="36424A"/>
                </a:solidFill>
              </a:defRPr>
            </a:lvl1pPr>
          </a:lstStyle>
          <a:p>
            <a:pPr lvl="0"/>
            <a:r>
              <a:rPr lang="en-US" noProof="0" smtClean="0"/>
              <a:t>Click to edit Master title style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715000" y="3581400"/>
            <a:ext cx="2971800" cy="381000"/>
          </a:xfrm>
        </p:spPr>
        <p:txBody>
          <a:bodyPr/>
          <a:lstStyle>
            <a:lvl1pPr marL="0" indent="0">
              <a:buFontTx/>
              <a:buNone/>
              <a:defRPr>
                <a:solidFill>
                  <a:srgbClr val="36424A"/>
                </a:solidFill>
                <a:latin typeface="Arial Narrow" pitchFamily="34" charset="0"/>
              </a:defRPr>
            </a:lvl1pPr>
          </a:lstStyle>
          <a:p>
            <a:pPr lvl="0"/>
            <a:r>
              <a:rPr lang="en-US" noProof="0" smtClean="0"/>
              <a:t>Click to edit Master subtitle style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 userDrawn="1"/>
        </p:nvSpPr>
        <p:spPr>
          <a:xfrm>
            <a:off x="1616499" y="4648200"/>
            <a:ext cx="2369288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900" b="1" i="1" dirty="0">
                <a:solidFill>
                  <a:srgbClr val="FF0000"/>
                </a:solidFill>
              </a:rPr>
              <a:t>DRAFT 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charset="0"/>
              <a:buNone/>
            </a:pPr>
            <a:r>
              <a:rPr lang="en-US" sz="900" b="1" i="1" dirty="0">
                <a:solidFill>
                  <a:srgbClr val="FF0000"/>
                </a:solidFill>
              </a:rPr>
              <a:t>Not  for Distribution</a:t>
            </a:r>
          </a:p>
        </p:txBody>
      </p:sp>
    </p:spTree>
    <p:extLst>
      <p:ext uri="{BB962C8B-B14F-4D97-AF65-F5344CB8AC3E}">
        <p14:creationId xmlns:p14="http://schemas.microsoft.com/office/powerpoint/2010/main" val="40350900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7216030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582770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600200"/>
            <a:ext cx="411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0257169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02696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221431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A2357ED-CE12-4D55-A6B4-7819CA636B85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1444851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237981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9651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580579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9935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91300" y="0"/>
            <a:ext cx="2095500" cy="612616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0"/>
            <a:ext cx="6134100" cy="612616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264439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607775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382000" cy="7493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143000"/>
            <a:ext cx="8229600" cy="4724400"/>
          </a:xfrm>
        </p:spPr>
        <p:txBody>
          <a:bodyPr/>
          <a:lstStyle/>
          <a:p>
            <a:pPr lvl="0"/>
            <a:r>
              <a:rPr lang="en-US" noProof="0" smtClean="0"/>
              <a:t>Click icon to add table</a:t>
            </a:r>
            <a:endParaRPr lang="en-US" noProof="0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C512DB-09C5-4B8B-BD99-D6271188EACC}" type="slidenum">
              <a:rPr lang="en-US"/>
              <a:pPr>
                <a:defRPr/>
              </a:pPr>
              <a:t>‹#›</a:t>
            </a:fld>
            <a:endParaRPr lang="en-US" sz="1100"/>
          </a:p>
        </p:txBody>
      </p:sp>
    </p:spTree>
    <p:extLst>
      <p:ext uri="{BB962C8B-B14F-4D97-AF65-F5344CB8AC3E}">
        <p14:creationId xmlns:p14="http://schemas.microsoft.com/office/powerpoint/2010/main" val="38320680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8C9A8BD-84D3-426A-923F-33571DD0BEAF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6958304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0B0EB6B-E96B-4882-8A31-1488730A2AF7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91860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371600"/>
            <a:ext cx="411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0" y="1371600"/>
            <a:ext cx="4114800" cy="47545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E661E1-7CFF-49A8-94E6-C7474C6C7863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23292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488A26-8186-49EB-972A-D3D0D9AF28D4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7439209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A594DF5-4B13-4251-AF5B-1B589F02C9FF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699391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6E15176-B7B4-427E-A8C3-B08DB6A0E78F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4300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2C9B51-5B0E-42FB-A13B-4A5E22856286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1807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CAA346A-8D90-4DA1-B43E-7CCB2C8EB67B}" type="slidenum">
              <a:rPr lang="en-US">
                <a:solidFill>
                  <a:srgbClr val="808080"/>
                </a:solidFill>
              </a:rPr>
              <a:pPr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514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0" Type="http://schemas.openxmlformats.org/officeDocument/2006/relationships/tags" Target="../tags/tag7.xml"/><Relationship Id="rId21" Type="http://schemas.openxmlformats.org/officeDocument/2006/relationships/tags" Target="../tags/tag8.xml"/><Relationship Id="rId22" Type="http://schemas.openxmlformats.org/officeDocument/2006/relationships/tags" Target="../tags/tag9.xml"/><Relationship Id="rId23" Type="http://schemas.openxmlformats.org/officeDocument/2006/relationships/tags" Target="../tags/tag10.xml"/><Relationship Id="rId24" Type="http://schemas.openxmlformats.org/officeDocument/2006/relationships/tags" Target="../tags/tag11.xml"/><Relationship Id="rId25" Type="http://schemas.openxmlformats.org/officeDocument/2006/relationships/tags" Target="../tags/tag12.xml"/><Relationship Id="rId26" Type="http://schemas.openxmlformats.org/officeDocument/2006/relationships/tags" Target="../tags/tag13.xml"/><Relationship Id="rId27" Type="http://schemas.openxmlformats.org/officeDocument/2006/relationships/tags" Target="../tags/tag14.xml"/><Relationship Id="rId28" Type="http://schemas.openxmlformats.org/officeDocument/2006/relationships/tags" Target="../tags/tag15.xml"/><Relationship Id="rId29" Type="http://schemas.openxmlformats.org/officeDocument/2006/relationships/tags" Target="../tags/tag16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30" Type="http://schemas.openxmlformats.org/officeDocument/2006/relationships/tags" Target="../tags/tag17.xml"/><Relationship Id="rId31" Type="http://schemas.openxmlformats.org/officeDocument/2006/relationships/image" Target="../media/image1.png"/><Relationship Id="rId32" Type="http://schemas.openxmlformats.org/officeDocument/2006/relationships/image" Target="../media/image2.jpeg"/><Relationship Id="rId9" Type="http://schemas.openxmlformats.org/officeDocument/2006/relationships/slideLayout" Target="../slideLayouts/slideLayout9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33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theme" Target="../theme/theme1.xml"/><Relationship Id="rId15" Type="http://schemas.openxmlformats.org/officeDocument/2006/relationships/tags" Target="../tags/tag2.xml"/><Relationship Id="rId16" Type="http://schemas.openxmlformats.org/officeDocument/2006/relationships/tags" Target="../tags/tag3.xml"/><Relationship Id="rId17" Type="http://schemas.openxmlformats.org/officeDocument/2006/relationships/tags" Target="../tags/tag4.xml"/><Relationship Id="rId18" Type="http://schemas.openxmlformats.org/officeDocument/2006/relationships/tags" Target="../tags/tag5.xml"/><Relationship Id="rId19" Type="http://schemas.openxmlformats.org/officeDocument/2006/relationships/tags" Target="../tags/tag6.xml"/></Relationships>
</file>

<file path=ppt/slideMasters/_rels/slideMaster2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27.xml"/><Relationship Id="rId15" Type="http://schemas.openxmlformats.org/officeDocument/2006/relationships/theme" Target="../theme/theme2.xml"/><Relationship Id="rId16" Type="http://schemas.openxmlformats.org/officeDocument/2006/relationships/tags" Target="../tags/tag18.xml"/><Relationship Id="rId17" Type="http://schemas.openxmlformats.org/officeDocument/2006/relationships/image" Target="../media/image1.png"/><Relationship Id="rId18" Type="http://schemas.openxmlformats.org/officeDocument/2006/relationships/image" Target="../media/image7.png"/><Relationship Id="rId19" Type="http://schemas.openxmlformats.org/officeDocument/2006/relationships/image" Target="../media/image3.png"/><Relationship Id="rId1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0.xml"/><Relationship Id="rId8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3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762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371600"/>
            <a:ext cx="8382000" cy="47545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152400" y="6473825"/>
            <a:ext cx="685800" cy="2317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buFontTx/>
              <a:buNone/>
              <a:defRPr sz="1000">
                <a:solidFill>
                  <a:schemeClr val="bg2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DD141F53-CFF3-4BF9-95B7-0BB8CC887DF6}" type="slidenum">
              <a:rPr lang="en-US">
                <a:solidFill>
                  <a:srgbClr val="80808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en-US" dirty="0">
              <a:solidFill>
                <a:srgbClr val="808080"/>
              </a:solidFill>
            </a:endParaRPr>
          </a:p>
        </p:txBody>
      </p:sp>
      <p:pic>
        <p:nvPicPr>
          <p:cNvPr id="2" name="Picture 6"/>
          <p:cNvPicPr>
            <a:picLocks noChangeAspect="1"/>
          </p:cNvPicPr>
          <p:nvPr/>
        </p:nvPicPr>
        <p:blipFill>
          <a:blip r:embed="rId3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4450" y="6215063"/>
            <a:ext cx="1435100" cy="5667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82" name="Picture 34"/>
          <p:cNvPicPr>
            <a:picLocks noChangeAspect="1" noChangeArrowheads="1"/>
          </p:cNvPicPr>
          <p:nvPr userDrawn="1">
            <p:custDataLst>
              <p:tags r:id="rId15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3" name="Picture 35"/>
          <p:cNvPicPr>
            <a:picLocks noChangeAspect="1" noChangeArrowheads="1"/>
          </p:cNvPicPr>
          <p:nvPr userDrawn="1">
            <p:custDataLst>
              <p:tags r:id="rId16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4" name="Picture 36"/>
          <p:cNvPicPr>
            <a:picLocks noChangeAspect="1" noChangeArrowheads="1"/>
          </p:cNvPicPr>
          <p:nvPr userDrawn="1">
            <p:custDataLst>
              <p:tags r:id="rId17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5" name="Picture 37"/>
          <p:cNvPicPr>
            <a:picLocks noChangeAspect="1" noChangeArrowheads="1"/>
          </p:cNvPicPr>
          <p:nvPr userDrawn="1">
            <p:custDataLst>
              <p:tags r:id="rId18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6" name="Picture 38"/>
          <p:cNvPicPr>
            <a:picLocks noChangeAspect="1" noChangeArrowheads="1"/>
          </p:cNvPicPr>
          <p:nvPr userDrawn="1">
            <p:custDataLst>
              <p:tags r:id="rId19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7" name="Picture 39"/>
          <p:cNvPicPr>
            <a:picLocks noChangeAspect="1" noChangeArrowheads="1"/>
          </p:cNvPicPr>
          <p:nvPr userDrawn="1">
            <p:custDataLst>
              <p:tags r:id="rId20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8" name="Picture 40"/>
          <p:cNvPicPr>
            <a:picLocks noChangeAspect="1" noChangeArrowheads="1"/>
          </p:cNvPicPr>
          <p:nvPr userDrawn="1">
            <p:custDataLst>
              <p:tags r:id="rId21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89" name="Picture 41"/>
          <p:cNvPicPr>
            <a:picLocks noChangeAspect="1" noChangeArrowheads="1"/>
          </p:cNvPicPr>
          <p:nvPr userDrawn="1">
            <p:custDataLst>
              <p:tags r:id="rId22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0" name="Picture 42"/>
          <p:cNvPicPr>
            <a:picLocks noChangeAspect="1" noChangeArrowheads="1"/>
          </p:cNvPicPr>
          <p:nvPr userDrawn="1">
            <p:custDataLst>
              <p:tags r:id="rId23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1" name="Picture 43"/>
          <p:cNvPicPr>
            <a:picLocks noChangeAspect="1" noChangeArrowheads="1"/>
          </p:cNvPicPr>
          <p:nvPr userDrawn="1">
            <p:custDataLst>
              <p:tags r:id="rId24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2" name="Picture 44"/>
          <p:cNvPicPr>
            <a:picLocks noChangeAspect="1" noChangeArrowheads="1"/>
          </p:cNvPicPr>
          <p:nvPr userDrawn="1">
            <p:custDataLst>
              <p:tags r:id="rId25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3" name="Picture 45"/>
          <p:cNvPicPr>
            <a:picLocks noChangeAspect="1" noChangeArrowheads="1"/>
          </p:cNvPicPr>
          <p:nvPr userDrawn="1">
            <p:custDataLst>
              <p:tags r:id="rId26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4" name="Picture 46"/>
          <p:cNvPicPr>
            <a:picLocks noChangeAspect="1" noChangeArrowheads="1"/>
          </p:cNvPicPr>
          <p:nvPr userDrawn="1">
            <p:custDataLst>
              <p:tags r:id="rId27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5" name="Picture 47"/>
          <p:cNvPicPr>
            <a:picLocks noChangeAspect="1" noChangeArrowheads="1"/>
          </p:cNvPicPr>
          <p:nvPr userDrawn="1">
            <p:custDataLst>
              <p:tags r:id="rId28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6" name="Picture 48"/>
          <p:cNvPicPr>
            <a:picLocks noChangeAspect="1" noChangeArrowheads="1"/>
          </p:cNvPicPr>
          <p:nvPr userDrawn="1">
            <p:custDataLst>
              <p:tags r:id="rId29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97" name="Picture 49"/>
          <p:cNvPicPr>
            <a:picLocks noChangeAspect="1" noChangeArrowheads="1"/>
          </p:cNvPicPr>
          <p:nvPr userDrawn="1">
            <p:custDataLst>
              <p:tags r:id="rId30"/>
            </p:custDataLst>
          </p:nvPr>
        </p:nvPicPr>
        <p:blipFill>
          <a:blip r:embed="rId3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837767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89" r:id="rId13"/>
  </p:sldLayoutIdLst>
  <p:hf hdr="0" ftr="0" dt="0"/>
  <p:txStyles>
    <p:titleStyle>
      <a:lvl1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3200" b="1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228600" indent="-228600" algn="l" rtl="0" eaLnBrk="0" fontAlgn="base" hangingPunct="0">
        <a:lnSpc>
          <a:spcPct val="95000"/>
        </a:lnSpc>
        <a:spcBef>
          <a:spcPct val="40000"/>
        </a:spcBef>
        <a:spcAft>
          <a:spcPct val="10000"/>
        </a:spcAft>
        <a:buClr>
          <a:schemeClr val="accent1"/>
        </a:buClr>
        <a:buChar char="•"/>
        <a:tabLst>
          <a:tab pos="114300" algn="l"/>
        </a:tabLst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71500" indent="-22860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lr>
          <a:srgbClr val="B3A79F"/>
        </a:buClr>
        <a:buFont typeface="Arial" charset="0"/>
        <a:buChar char="–"/>
        <a:tabLst>
          <a:tab pos="114300" algn="l"/>
        </a:tabLst>
        <a:defRPr sz="2400">
          <a:solidFill>
            <a:schemeClr val="tx1"/>
          </a:solidFill>
          <a:latin typeface="+mn-lt"/>
          <a:cs typeface="+mn-cs"/>
        </a:defRPr>
      </a:lvl2pPr>
      <a:lvl3pPr marL="857250" indent="-17145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lr>
          <a:srgbClr val="8CC7BA"/>
        </a:buClr>
        <a:buChar char="•"/>
        <a:tabLst>
          <a:tab pos="114300" algn="l"/>
        </a:tabLst>
        <a:defRPr sz="2400">
          <a:solidFill>
            <a:schemeClr val="tx1"/>
          </a:solidFill>
          <a:latin typeface="+mn-lt"/>
          <a:cs typeface="+mn-cs"/>
        </a:defRPr>
      </a:lvl3pPr>
      <a:lvl4pPr marL="1200150" indent="-228600" algn="l" rtl="0" eaLnBrk="0" fontAlgn="base" hangingPunct="0">
        <a:lnSpc>
          <a:spcPct val="95000"/>
        </a:lnSpc>
        <a:spcBef>
          <a:spcPct val="10000"/>
        </a:spcBef>
        <a:spcAft>
          <a:spcPct val="25000"/>
        </a:spcAft>
        <a:buChar char="–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tabLst>
          <a:tab pos="114300" algn="l"/>
        </a:tabLst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8610600" cy="110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04800" y="0"/>
            <a:ext cx="7620000" cy="1066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04800" y="1600200"/>
            <a:ext cx="83820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</p:txBody>
      </p:sp>
      <p:pic>
        <p:nvPicPr>
          <p:cNvPr id="2" name="Picture 6"/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2400" y="6299200"/>
            <a:ext cx="1219200" cy="406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" y="6553200"/>
            <a:ext cx="515938" cy="236537"/>
          </a:xfrm>
          <a:prstGeom prst="rect">
            <a:avLst/>
          </a:prstGeom>
        </p:spPr>
        <p:txBody>
          <a:bodyPr/>
          <a:lstStyle>
            <a:lvl1pPr algn="l" fontAlgn="auto">
              <a:spcBef>
                <a:spcPts val="0"/>
              </a:spcBef>
              <a:spcAft>
                <a:spcPts val="0"/>
              </a:spcAft>
              <a:buFontTx/>
              <a:buNone/>
              <a:defRPr sz="1200">
                <a:solidFill>
                  <a:srgbClr val="FFFFFF">
                    <a:lumMod val="50000"/>
                  </a:srgbClr>
                </a:solidFill>
                <a:latin typeface="Arial"/>
                <a:cs typeface="+mn-cs"/>
              </a:defRPr>
            </a:lvl1pPr>
          </a:lstStyle>
          <a:p>
            <a:pPr>
              <a:defRPr/>
            </a:pPr>
            <a:fld id="{78C9A8BD-84D3-426A-923F-33571DD0BEA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 userDrawn="1">
            <p:custDataLst>
              <p:tags r:id="rId16"/>
            </p:custDataLst>
          </p:nvPr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71925" y="6327775"/>
            <a:ext cx="1200150" cy="466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5057525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  <p:sldLayoutId id="2147483684" r:id="rId11"/>
    <p:sldLayoutId id="2147483685" r:id="rId12"/>
    <p:sldLayoutId id="2147483686" r:id="rId13"/>
    <p:sldLayoutId id="2147483687" r:id="rId14"/>
  </p:sldLayoutIdLst>
  <p:timing>
    <p:tnLst>
      <p:par>
        <p:cTn xmlns:p14="http://schemas.microsoft.com/office/powerpoint/2010/main" id="1" dur="indefinite" restart="never" nodeType="tmRoot"/>
      </p:par>
    </p:tnLst>
  </p:timing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600" b="1">
          <a:solidFill>
            <a:schemeClr val="bg1"/>
          </a:solidFill>
          <a:latin typeface="Arial Narrow" pitchFamily="34" charset="0"/>
          <a:cs typeface="Arial" charset="0"/>
        </a:defRPr>
      </a:lvl9pPr>
    </p:titleStyle>
    <p:bodyStyle>
      <a:lvl1pPr marL="234950" indent="-234950" algn="l" rtl="0" eaLnBrk="1" fontAlgn="base" hangingPunct="1">
        <a:spcBef>
          <a:spcPct val="20000"/>
        </a:spcBef>
        <a:spcAft>
          <a:spcPct val="0"/>
        </a:spcAft>
        <a:buClr>
          <a:srgbClr val="F79646"/>
        </a:buClr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68325" indent="-219075" algn="l" rtl="0" eaLnBrk="1" fontAlgn="base" hangingPunct="1">
        <a:spcBef>
          <a:spcPct val="20000"/>
        </a:spcBef>
        <a:spcAft>
          <a:spcPct val="0"/>
        </a:spcAft>
        <a:buClr>
          <a:srgbClr val="BFBFBF"/>
        </a:buClr>
        <a:buFont typeface="Arial" charset="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858838" indent="-176213" algn="l" rtl="0" eaLnBrk="1" fontAlgn="base" hangingPunct="1">
        <a:spcBef>
          <a:spcPct val="20000"/>
        </a:spcBef>
        <a:spcAft>
          <a:spcPct val="0"/>
        </a:spcAft>
        <a:buClr>
          <a:srgbClr val="8CC7BA"/>
        </a:buClr>
        <a:buSzPct val="90000"/>
        <a:buChar char="•"/>
        <a:defRPr sz="2400">
          <a:solidFill>
            <a:schemeClr val="tx1"/>
          </a:solidFill>
          <a:latin typeface="+mn-lt"/>
          <a:cs typeface="+mn-cs"/>
        </a:defRPr>
      </a:lvl3pPr>
      <a:lvl4pPr marL="1204913" indent="-231775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jpeg"/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4" Type="http://schemas.openxmlformats.org/officeDocument/2006/relationships/image" Target="../media/image8.png"/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" name="Picture 29" descr="Fig5_0514.pn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" t="3049" r="70185" b="63757"/>
          <a:stretch/>
        </p:blipFill>
        <p:spPr>
          <a:xfrm>
            <a:off x="990600" y="3124200"/>
            <a:ext cx="2615690" cy="2209800"/>
          </a:xfrm>
          <a:prstGeom prst="rect">
            <a:avLst/>
          </a:prstGeom>
        </p:spPr>
      </p:pic>
      <p:sp>
        <p:nvSpPr>
          <p:cNvPr id="23556" name="Content Placeholder 6"/>
          <p:cNvSpPr>
            <a:spLocks noGrp="1"/>
          </p:cNvSpPr>
          <p:nvPr>
            <p:ph idx="4294967295"/>
          </p:nvPr>
        </p:nvSpPr>
        <p:spPr>
          <a:xfrm>
            <a:off x="0" y="436563"/>
            <a:ext cx="8229600" cy="4114800"/>
          </a:xfrm>
        </p:spPr>
        <p:txBody>
          <a:bodyPr/>
          <a:lstStyle/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914400" lvl="1" indent="-514350">
              <a:buNone/>
            </a:pPr>
            <a:endParaRPr lang="en-US" dirty="0" smtClean="0">
              <a:latin typeface="Arial"/>
              <a:ea typeface="Trebuchet MS" charset="0"/>
              <a:cs typeface="Arial"/>
            </a:endParaRPr>
          </a:p>
          <a:p>
            <a:pPr marL="514350" indent="-514350">
              <a:buNone/>
            </a:pPr>
            <a:endParaRPr lang="en-US" dirty="0" smtClean="0">
              <a:latin typeface="Trebuchet MS" charset="0"/>
              <a:ea typeface="Trebuchet MS" charset="0"/>
              <a:cs typeface="Trebuchet MS" charset="0"/>
            </a:endParaRPr>
          </a:p>
          <a:p>
            <a:pPr marL="514350" indent="-514350">
              <a:buFont typeface="+mj-lt"/>
              <a:buAutoNum type="arabicPeriod"/>
            </a:pPr>
            <a:endParaRPr lang="en-US" dirty="0" smtClean="0">
              <a:latin typeface="Trebuchet MS" charset="0"/>
              <a:ea typeface="Trebuchet MS" charset="0"/>
              <a:cs typeface="Trebuchet MS" charset="0"/>
            </a:endParaRPr>
          </a:p>
        </p:txBody>
      </p:sp>
      <p:cxnSp>
        <p:nvCxnSpPr>
          <p:cNvPr id="29" name="Straight Connector 28"/>
          <p:cNvCxnSpPr/>
          <p:nvPr/>
        </p:nvCxnSpPr>
        <p:spPr bwMode="auto">
          <a:xfrm>
            <a:off x="990600" y="2950160"/>
            <a:ext cx="7315200" cy="1588"/>
          </a:xfrm>
          <a:prstGeom prst="line">
            <a:avLst/>
          </a:prstGeom>
          <a:solidFill>
            <a:schemeClr val="accent1"/>
          </a:solidFill>
          <a:ln w="22225" cap="flat" cmpd="sng" algn="ctr">
            <a:solidFill>
              <a:schemeClr val="bg1">
                <a:lumMod val="65000"/>
              </a:schemeClr>
            </a:solidFill>
            <a:prstDash val="dash"/>
            <a:round/>
            <a:headEnd type="none" w="med" len="med"/>
            <a:tailEnd type="none" w="med" len="med"/>
          </a:ln>
          <a:effectLst/>
        </p:spPr>
      </p:cxnSp>
      <p:sp>
        <p:nvSpPr>
          <p:cNvPr id="32" name="TextBox 31"/>
          <p:cNvSpPr txBox="1"/>
          <p:nvPr/>
        </p:nvSpPr>
        <p:spPr>
          <a:xfrm rot="16200000">
            <a:off x="-484255" y="1302405"/>
            <a:ext cx="213359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one gene, </a:t>
            </a:r>
          </a:p>
          <a:p>
            <a:pPr algn="ctr"/>
            <a:r>
              <a:rPr lang="en-US" b="1" i="1" u="sng" dirty="0" smtClean="0"/>
              <a:t>one target</a:t>
            </a:r>
            <a:endParaRPr lang="en-US" b="1" i="1" u="sng" dirty="0"/>
          </a:p>
        </p:txBody>
      </p:sp>
      <p:sp>
        <p:nvSpPr>
          <p:cNvPr id="33" name="TextBox 32"/>
          <p:cNvSpPr txBox="1"/>
          <p:nvPr/>
        </p:nvSpPr>
        <p:spPr>
          <a:xfrm rot="16200000">
            <a:off x="-446157" y="4159906"/>
            <a:ext cx="205740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i="1" dirty="0" smtClean="0"/>
              <a:t>multiple genes, </a:t>
            </a:r>
          </a:p>
          <a:p>
            <a:pPr algn="ctr"/>
            <a:r>
              <a:rPr lang="en-US" b="1" i="1" u="sng" dirty="0" smtClean="0"/>
              <a:t>pathways</a:t>
            </a:r>
            <a:endParaRPr lang="en-US" b="1" i="1" u="sng" dirty="0"/>
          </a:p>
        </p:txBody>
      </p:sp>
      <p:sp>
        <p:nvSpPr>
          <p:cNvPr id="17" name="TextBox 16"/>
          <p:cNvSpPr txBox="1"/>
          <p:nvPr/>
        </p:nvSpPr>
        <p:spPr>
          <a:xfrm>
            <a:off x="4648200" y="381000"/>
            <a:ext cx="4191000" cy="2246769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  <a:effectLst>
            <a:outerShdw blurRad="50800" dist="38100" dir="3300000" sx="101000" sy="101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Select relevant phenotypes for drug efficacy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Diverse approaches (from GWAS to sequencing) to Identify a series of alleles associated with trait of interest (from common to rare)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Experimentally validate function of alleles, genes and pathway for (a) effect size, (b) MOA, and (c) assays for target engagement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Test same alleles for association to other traits that may be considered “adverse events”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1219200" y="685800"/>
            <a:ext cx="3173664" cy="1749991"/>
            <a:chOff x="1219200" y="1835874"/>
            <a:chExt cx="3173664" cy="1749991"/>
          </a:xfrm>
        </p:grpSpPr>
        <p:grpSp>
          <p:nvGrpSpPr>
            <p:cNvPr id="3" name="Group 2"/>
            <p:cNvGrpSpPr/>
            <p:nvPr/>
          </p:nvGrpSpPr>
          <p:grpSpPr>
            <a:xfrm>
              <a:off x="1219200" y="1835874"/>
              <a:ext cx="2971800" cy="1135926"/>
              <a:chOff x="1551808" y="2232318"/>
              <a:chExt cx="2971800" cy="1135926"/>
            </a:xfrm>
          </p:grpSpPr>
          <p:cxnSp>
            <p:nvCxnSpPr>
              <p:cNvPr id="7" name="Straight Connector 6"/>
              <p:cNvCxnSpPr/>
              <p:nvPr/>
            </p:nvCxnSpPr>
            <p:spPr bwMode="auto">
              <a:xfrm>
                <a:off x="1551808" y="2664918"/>
                <a:ext cx="2971800" cy="1588"/>
              </a:xfrm>
              <a:prstGeom prst="line">
                <a:avLst/>
              </a:prstGeom>
              <a:solidFill>
                <a:schemeClr val="accent1"/>
              </a:solidFill>
              <a:ln w="3175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9" name="Straight Connector 8"/>
              <p:cNvCxnSpPr/>
              <p:nvPr/>
            </p:nvCxnSpPr>
            <p:spPr bwMode="auto">
              <a:xfrm rot="5400000" flipH="1" flipV="1">
                <a:off x="1848934" y="2383924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11" name="Straight Arrow Connector 10"/>
              <p:cNvCxnSpPr/>
              <p:nvPr/>
            </p:nvCxnSpPr>
            <p:spPr bwMode="auto">
              <a:xfrm>
                <a:off x="1997365" y="2243169"/>
                <a:ext cx="457200" cy="1588"/>
              </a:xfrm>
              <a:prstGeom prst="straightConnector1">
                <a:avLst/>
              </a:prstGeom>
              <a:solidFill>
                <a:schemeClr val="accent1"/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arrow" w="med" len="med"/>
              </a:ln>
              <a:effectLst/>
            </p:spPr>
          </p:cxnSp>
          <p:sp>
            <p:nvSpPr>
              <p:cNvPr id="5" name="Rectangle 4"/>
              <p:cNvSpPr/>
              <p:nvPr/>
            </p:nvSpPr>
            <p:spPr bwMode="auto">
              <a:xfrm>
                <a:off x="2000540" y="2510930"/>
                <a:ext cx="1981200" cy="304800"/>
              </a:xfrm>
              <a:prstGeom prst="rect">
                <a:avLst/>
              </a:prstGeom>
              <a:solidFill>
                <a:schemeClr val="tx1">
                  <a:lumMod val="65000"/>
                  <a:lumOff val="35000"/>
                </a:schemeClr>
              </a:solidFill>
              <a:ln w="38100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  <p:txBody>
              <a:bodyPr vert="horz" wrap="square" lIns="91440" tIns="45720" rIns="91440" bIns="45720" numCol="1" rtlCol="0" anchor="t" anchorCtr="0" compatLnSpc="1">
                <a:prstTxWarp prst="textNoShape">
                  <a:avLst/>
                </a:prstTxWarp>
              </a:bodyPr>
              <a:lstStyle/>
              <a:p>
                <a:pPr marL="0" marR="0" indent="0" algn="l" defTabSz="914400" rtl="0" eaLnBrk="0" fontAlgn="base" latinLnBrk="0" hangingPunct="0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</a:pPr>
                <a:endParaRPr kumimoji="0" lang="en-US" sz="20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latin typeface="Arial" charset="0"/>
                  <a:ea typeface="ＭＳ Ｐゴシック" charset="-128"/>
                  <a:cs typeface="ＭＳ Ｐゴシック" charset="-128"/>
                </a:endParaRPr>
              </a:p>
            </p:txBody>
          </p:sp>
          <p:cxnSp>
            <p:nvCxnSpPr>
              <p:cNvPr id="13" name="Straight Connector 12"/>
              <p:cNvCxnSpPr/>
              <p:nvPr/>
            </p:nvCxnSpPr>
            <p:spPr bwMode="auto">
              <a:xfrm rot="5400000" flipH="1" flipV="1">
                <a:off x="2644578" y="2814936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14" name="TextBox 13"/>
              <p:cNvSpPr txBox="1"/>
              <p:nvPr/>
            </p:nvSpPr>
            <p:spPr>
              <a:xfrm>
                <a:off x="2422942" y="2968130"/>
                <a:ext cx="741407" cy="40011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solidFill>
                      <a:srgbClr val="FF0000"/>
                    </a:solidFill>
                  </a:rPr>
                  <a:t>LOF</a:t>
                </a:r>
                <a:endParaRPr lang="en-US" i="1" dirty="0">
                  <a:solidFill>
                    <a:srgbClr val="FF0000"/>
                  </a:solidFill>
                </a:endParaRPr>
              </a:p>
            </p:txBody>
          </p:sp>
          <p:cxnSp>
            <p:nvCxnSpPr>
              <p:cNvPr id="28" name="Straight Connector 27"/>
              <p:cNvCxnSpPr/>
              <p:nvPr/>
            </p:nvCxnSpPr>
            <p:spPr bwMode="auto">
              <a:xfrm rot="5400000" flipH="1" flipV="1">
                <a:off x="3563268" y="2814940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2B802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1" name="Straight Connector 30"/>
              <p:cNvCxnSpPr/>
              <p:nvPr/>
            </p:nvCxnSpPr>
            <p:spPr bwMode="auto">
              <a:xfrm rot="5400000" flipH="1" flipV="1">
                <a:off x="1934577" y="2814940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5" name="Straight Connector 34"/>
              <p:cNvCxnSpPr/>
              <p:nvPr/>
            </p:nvCxnSpPr>
            <p:spPr bwMode="auto">
              <a:xfrm rot="5400000" flipH="1" flipV="1">
                <a:off x="2132806" y="2814940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cxnSp>
            <p:nvCxnSpPr>
              <p:cNvPr id="38" name="Straight Connector 37"/>
              <p:cNvCxnSpPr/>
              <p:nvPr/>
            </p:nvCxnSpPr>
            <p:spPr bwMode="auto">
              <a:xfrm rot="5400000" flipH="1" flipV="1">
                <a:off x="2228511" y="2814940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FF0000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  <p:sp>
            <p:nvSpPr>
              <p:cNvPr id="34" name="TextBox 33"/>
              <p:cNvSpPr txBox="1"/>
              <p:nvPr/>
            </p:nvSpPr>
            <p:spPr>
              <a:xfrm>
                <a:off x="3316536" y="2968134"/>
                <a:ext cx="798264" cy="400110"/>
              </a:xfrm>
              <a:prstGeom prst="rect">
                <a:avLst/>
              </a:prstGeom>
              <a:noFill/>
              <a:ln>
                <a:solidFill>
                  <a:srgbClr val="2B802C"/>
                </a:solidFill>
              </a:ln>
            </p:spPr>
            <p:txBody>
              <a:bodyPr wrap="none" rtlCol="0">
                <a:spAutoFit/>
              </a:bodyPr>
              <a:lstStyle/>
              <a:p>
                <a:r>
                  <a:rPr lang="en-US" i="1" dirty="0" smtClean="0">
                    <a:solidFill>
                      <a:srgbClr val="008000"/>
                    </a:solidFill>
                  </a:rPr>
                  <a:t>GOF</a:t>
                </a:r>
                <a:endParaRPr lang="en-US" i="1" dirty="0">
                  <a:solidFill>
                    <a:srgbClr val="008000"/>
                  </a:solidFill>
                </a:endParaRPr>
              </a:p>
            </p:txBody>
          </p:sp>
          <p:cxnSp>
            <p:nvCxnSpPr>
              <p:cNvPr id="39" name="Straight Connector 38"/>
              <p:cNvCxnSpPr/>
              <p:nvPr/>
            </p:nvCxnSpPr>
            <p:spPr bwMode="auto">
              <a:xfrm rot="5400000" flipH="1" flipV="1">
                <a:off x="2058194" y="2814940"/>
                <a:ext cx="304800" cy="1588"/>
              </a:xfrm>
              <a:prstGeom prst="line">
                <a:avLst/>
              </a:prstGeom>
              <a:solidFill>
                <a:schemeClr val="accent1"/>
              </a:solidFill>
              <a:ln w="25400" cap="flat" cmpd="sng" algn="ctr">
                <a:solidFill>
                  <a:srgbClr val="2B802C"/>
                </a:solidFill>
                <a:prstDash val="solid"/>
                <a:round/>
                <a:headEnd type="none" w="med" len="med"/>
                <a:tailEnd type="none" w="med" len="med"/>
              </a:ln>
              <a:effectLst/>
            </p:spPr>
          </p:cxnSp>
        </p:grpSp>
        <p:sp>
          <p:nvSpPr>
            <p:cNvPr id="18" name="Bent Arrow 17"/>
            <p:cNvSpPr/>
            <p:nvPr/>
          </p:nvSpPr>
          <p:spPr bwMode="auto">
            <a:xfrm rot="10800000" flipH="1">
              <a:off x="2438401" y="3057359"/>
              <a:ext cx="609600" cy="401052"/>
            </a:xfrm>
            <a:prstGeom prst="bentArrow">
              <a:avLst/>
            </a:prstGeom>
            <a:solidFill>
              <a:schemeClr val="bg1">
                <a:lumMod val="75000"/>
              </a:schemeClr>
            </a:solidFill>
            <a:ln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3097464" y="3124200"/>
              <a:ext cx="1295400" cy="461665"/>
            </a:xfrm>
            <a:prstGeom prst="rect">
              <a:avLst/>
            </a:prstGeom>
            <a:solidFill>
              <a:srgbClr val="BFBFBF"/>
            </a:solidFill>
            <a:ln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r>
                <a:rPr lang="en-US" sz="1200" i="1" dirty="0" smtClean="0"/>
                <a:t>Association with trait of interest</a:t>
              </a:r>
              <a:endParaRPr lang="en-US" sz="1200" i="1" dirty="0"/>
            </a:p>
          </p:txBody>
        </p:sp>
      </p:grpSp>
      <p:grpSp>
        <p:nvGrpSpPr>
          <p:cNvPr id="6" name="Group 5"/>
          <p:cNvGrpSpPr/>
          <p:nvPr/>
        </p:nvGrpSpPr>
        <p:grpSpPr>
          <a:xfrm>
            <a:off x="3733800" y="3581400"/>
            <a:ext cx="1790344" cy="2590800"/>
            <a:chOff x="4144788" y="3429000"/>
            <a:chExt cx="1790344" cy="2590800"/>
          </a:xfrm>
        </p:grpSpPr>
        <p:pic>
          <p:nvPicPr>
            <p:cNvPr id="41" name="Picture 40" descr="Slide1.jpg"/>
            <p:cNvPicPr>
              <a:picLocks noChangeAspect="1"/>
            </p:cNvPicPr>
            <p:nvPr/>
          </p:nvPicPr>
          <p:blipFill>
            <a:blip r:embed="rId4"/>
            <a:srcRect l="6667" t="4423" r="45000" b="2309"/>
            <a:stretch>
              <a:fillRect/>
            </a:stretch>
          </p:blipFill>
          <p:spPr>
            <a:xfrm>
              <a:off x="4144788" y="3429000"/>
              <a:ext cx="1790344" cy="2590800"/>
            </a:xfrm>
            <a:prstGeom prst="rect">
              <a:avLst/>
            </a:prstGeom>
            <a:ln>
              <a:solidFill>
                <a:srgbClr val="7F7F7F"/>
              </a:solidFill>
            </a:ln>
          </p:spPr>
        </p:pic>
        <p:sp>
          <p:nvSpPr>
            <p:cNvPr id="42" name="Explosion 2 41"/>
            <p:cNvSpPr/>
            <p:nvPr/>
          </p:nvSpPr>
          <p:spPr bwMode="auto">
            <a:xfrm>
              <a:off x="5363988" y="5029200"/>
              <a:ext cx="533400" cy="609600"/>
            </a:xfrm>
            <a:prstGeom prst="irregularSeal2">
              <a:avLst/>
            </a:prstGeom>
            <a:solidFill>
              <a:srgbClr val="FFFF00">
                <a:alpha val="49000"/>
              </a:srgbClr>
            </a:solidFill>
            <a:ln w="9525" cap="flat" cmpd="sng" algn="ctr">
              <a:solidFill>
                <a:srgbClr val="7F7F7F"/>
              </a:soli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numCol="1" rtlCol="0" anchor="t" anchorCtr="0" compatLnSpc="1">
              <a:prstTxWarp prst="textNoShape">
                <a:avLst/>
              </a:prstTxWarp>
            </a:bodyPr>
            <a:lstStyle/>
            <a:p>
              <a:pPr marL="0" marR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sz="2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charset="0"/>
                <a:ea typeface="ＭＳ Ｐゴシック" charset="-128"/>
                <a:cs typeface="ＭＳ Ｐゴシック" charset="-128"/>
              </a:endParaRPr>
            </a:p>
          </p:txBody>
        </p:sp>
      </p:grpSp>
      <p:sp>
        <p:nvSpPr>
          <p:cNvPr id="48" name="TextBox 47"/>
          <p:cNvSpPr txBox="1"/>
          <p:nvPr/>
        </p:nvSpPr>
        <p:spPr>
          <a:xfrm>
            <a:off x="5791200" y="3124200"/>
            <a:ext cx="3124200" cy="3108544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solidFill>
              <a:srgbClr val="000000"/>
            </a:solidFill>
          </a:ln>
          <a:effectLst>
            <a:outerShdw blurRad="50800" dist="38100" dir="3300000" sx="101000" sy="101000" algn="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1400" dirty="0" smtClean="0"/>
              <a:t>Start with </a:t>
            </a:r>
            <a:r>
              <a:rPr lang="en-US" sz="1400" dirty="0"/>
              <a:t>h</a:t>
            </a:r>
            <a:r>
              <a:rPr lang="en-US" sz="1400" dirty="0" smtClean="0"/>
              <a:t>uman data that can differentiate cause from consequence (e.g., human genetics, longitudinal clinical data, therapeutic interventions)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Integrate diverse ‘</a:t>
            </a:r>
            <a:r>
              <a:rPr lang="en-US" sz="1400" dirty="0" err="1" smtClean="0"/>
              <a:t>omics</a:t>
            </a:r>
            <a:r>
              <a:rPr lang="en-US" sz="1400" dirty="0" smtClean="0"/>
              <a:t> datasets to build robust biological pathways </a:t>
            </a:r>
          </a:p>
          <a:p>
            <a:pPr marL="342900" indent="-342900">
              <a:buAutoNum type="arabicPeriod"/>
            </a:pPr>
            <a:r>
              <a:rPr lang="en-US" sz="1400" dirty="0" smtClean="0"/>
              <a:t>Make the pathways actionable for drug discovery (e.g., new targets, phenotypic screens) – including experimental perturbation </a:t>
            </a:r>
            <a:r>
              <a:rPr lang="en-US" sz="1400" dirty="0"/>
              <a:t>of </a:t>
            </a:r>
            <a:r>
              <a:rPr lang="en-US" sz="1400" dirty="0" smtClean="0"/>
              <a:t>pathways to recapitulate </a:t>
            </a:r>
            <a:r>
              <a:rPr lang="en-US" sz="1400" dirty="0"/>
              <a:t>human genetic </a:t>
            </a:r>
            <a:r>
              <a:rPr lang="en-US" sz="1400" dirty="0" smtClean="0"/>
              <a:t>data</a:t>
            </a:r>
            <a:endParaRPr lang="en-US" sz="1400" dirty="0"/>
          </a:p>
        </p:txBody>
      </p:sp>
      <p:sp>
        <p:nvSpPr>
          <p:cNvPr id="4" name="Bent Arrow 3"/>
          <p:cNvSpPr/>
          <p:nvPr/>
        </p:nvSpPr>
        <p:spPr bwMode="auto">
          <a:xfrm flipV="1">
            <a:off x="2286000" y="5257800"/>
            <a:ext cx="1143000" cy="457200"/>
          </a:xfrm>
          <a:prstGeom prst="bentArrow">
            <a:avLst/>
          </a:prstGeom>
          <a:solidFill>
            <a:srgbClr val="3B6BC8"/>
          </a:solidFill>
          <a:ln w="9525" cap="flat" cmpd="sng" algn="ctr">
            <a:solidFill>
              <a:srgbClr val="FF9007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79720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ounded Rectangle 7"/>
          <p:cNvSpPr/>
          <p:nvPr/>
        </p:nvSpPr>
        <p:spPr bwMode="auto">
          <a:xfrm>
            <a:off x="3371850" y="2400300"/>
            <a:ext cx="2438400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b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iological p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athways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7010400" y="4112517"/>
            <a:ext cx="1905000" cy="1253544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Develop cellular and molecular assays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 to advance pathway-based screens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3352800" y="1418166"/>
            <a:ext cx="2476500" cy="44026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h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uman data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3371850" y="429249"/>
            <a:ext cx="2438400" cy="457200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2000" b="1" dirty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u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nmet c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linical </a:t>
            </a:r>
            <a:r>
              <a:rPr lang="en-US" sz="2000" b="1" dirty="0" smtClean="0">
                <a:solidFill>
                  <a:schemeClr val="tx1"/>
                </a:solidFill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n</a:t>
            </a:r>
            <a:r>
              <a:rPr kumimoji="0" lang="en-US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eed</a:t>
            </a:r>
            <a:endParaRPr kumimoji="0" lang="en-US" sz="20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16" name="Rounded Rectangle 15"/>
          <p:cNvSpPr/>
          <p:nvPr/>
        </p:nvSpPr>
        <p:spPr bwMode="auto">
          <a:xfrm>
            <a:off x="4749800" y="4094863"/>
            <a:ext cx="1905000" cy="1288852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Identify new targets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 for drug discovery programs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17" name="Rounded Rectangle 16"/>
          <p:cNvSpPr/>
          <p:nvPr/>
        </p:nvSpPr>
        <p:spPr bwMode="auto">
          <a:xfrm>
            <a:off x="2489200" y="4068380"/>
            <a:ext cx="1905000" cy="1341819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Assign 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targets to genetic pathways and assess differentiation from SOC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18" name="Rounded Rectangle 17"/>
          <p:cNvSpPr/>
          <p:nvPr/>
        </p:nvSpPr>
        <p:spPr bwMode="auto">
          <a:xfrm>
            <a:off x="228600" y="4068379"/>
            <a:ext cx="1905000" cy="1341821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chemeClr val="tx1">
                <a:lumMod val="50000"/>
                <a:lumOff val="50000"/>
              </a:schemeClr>
            </a:solidFill>
            <a:headEnd type="none" w="med" len="med"/>
            <a:tailEnd type="none" w="med" len="med"/>
          </a:ln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Validate clinical</a:t>
            </a:r>
            <a:r>
              <a:rPr kumimoji="0" lang="en-US" sz="1600" b="1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anose="020F0502020204030204" pitchFamily="34" charset="0"/>
                <a:ea typeface="ＭＳ Ｐゴシック" charset="-128"/>
                <a:cs typeface="Calibri" panose="020F0502020204030204" pitchFamily="34" charset="0"/>
              </a:rPr>
              <a:t> phenotypes for drug discovery and assign SOC to genetic pathways</a:t>
            </a:r>
            <a:endParaRPr kumimoji="0" lang="en-US" sz="1600" b="1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alibri" panose="020F0502020204030204" pitchFamily="34" charset="0"/>
              <a:ea typeface="ＭＳ Ｐゴシック" charset="-128"/>
              <a:cs typeface="Calibri" panose="020F0502020204030204" pitchFamily="34" charset="0"/>
            </a:endParaRPr>
          </a:p>
        </p:txBody>
      </p:sp>
      <p:sp>
        <p:nvSpPr>
          <p:cNvPr id="20" name="Down Arrow 19"/>
          <p:cNvSpPr/>
          <p:nvPr/>
        </p:nvSpPr>
        <p:spPr bwMode="auto">
          <a:xfrm>
            <a:off x="4438650" y="956357"/>
            <a:ext cx="3048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438650" y="1971756"/>
            <a:ext cx="3048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7" name="Bent Arrow 26"/>
          <p:cNvSpPr/>
          <p:nvPr/>
        </p:nvSpPr>
        <p:spPr bwMode="auto">
          <a:xfrm rot="5400000">
            <a:off x="6659588" y="2661260"/>
            <a:ext cx="514437" cy="2320787"/>
          </a:xfrm>
          <a:prstGeom prst="bentArrow">
            <a:avLst>
              <a:gd name="adj1" fmla="val 17090"/>
              <a:gd name="adj2" fmla="val 25000"/>
              <a:gd name="adj3" fmla="val 25000"/>
              <a:gd name="adj4" fmla="val 4375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8" name="Bent Arrow 27"/>
          <p:cNvSpPr/>
          <p:nvPr/>
        </p:nvSpPr>
        <p:spPr bwMode="auto">
          <a:xfrm rot="5400000">
            <a:off x="4915227" y="3154904"/>
            <a:ext cx="514437" cy="1333499"/>
          </a:xfrm>
          <a:prstGeom prst="bentArrow">
            <a:avLst>
              <a:gd name="adj1" fmla="val 17090"/>
              <a:gd name="adj2" fmla="val 25000"/>
              <a:gd name="adj3" fmla="val 25000"/>
              <a:gd name="adj4" fmla="val 338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1" name="Bent Arrow 30"/>
          <p:cNvSpPr/>
          <p:nvPr/>
        </p:nvSpPr>
        <p:spPr bwMode="auto">
          <a:xfrm rot="16200000" flipH="1">
            <a:off x="1957535" y="2658638"/>
            <a:ext cx="509192" cy="2320787"/>
          </a:xfrm>
          <a:prstGeom prst="bentArrow">
            <a:avLst>
              <a:gd name="adj1" fmla="val 17090"/>
              <a:gd name="adj2" fmla="val 25000"/>
              <a:gd name="adj3" fmla="val 25000"/>
              <a:gd name="adj4" fmla="val 43750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2" name="Bent Arrow 31"/>
          <p:cNvSpPr/>
          <p:nvPr/>
        </p:nvSpPr>
        <p:spPr bwMode="auto">
          <a:xfrm rot="16200000" flipH="1">
            <a:off x="3670870" y="3172497"/>
            <a:ext cx="509192" cy="1293068"/>
          </a:xfrm>
          <a:prstGeom prst="bentArrow">
            <a:avLst>
              <a:gd name="adj1" fmla="val 17090"/>
              <a:gd name="adj2" fmla="val 25000"/>
              <a:gd name="adj3" fmla="val 25000"/>
              <a:gd name="adj4" fmla="val 33875"/>
            </a:avLst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6" name="Down Arrow 35"/>
          <p:cNvSpPr/>
          <p:nvPr/>
        </p:nvSpPr>
        <p:spPr bwMode="auto">
          <a:xfrm>
            <a:off x="4438650" y="2971800"/>
            <a:ext cx="304800" cy="45720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dk1"/>
          </a:lnRef>
          <a:fillRef idx="3">
            <a:schemeClr val="dk1"/>
          </a:fillRef>
          <a:effectRef idx="2">
            <a:schemeClr val="dk1"/>
          </a:effectRef>
          <a:fontRef idx="minor">
            <a:schemeClr val="lt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pic>
        <p:nvPicPr>
          <p:cNvPr id="3" name="Picture 2" descr="url.jpeg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20" b="29861"/>
          <a:stretch/>
        </p:blipFill>
        <p:spPr>
          <a:xfrm>
            <a:off x="589148" y="248898"/>
            <a:ext cx="2209800" cy="817902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Picture 5" descr="url-2.jpe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388" b="16217"/>
          <a:stretch/>
        </p:blipFill>
        <p:spPr>
          <a:xfrm>
            <a:off x="576448" y="1219200"/>
            <a:ext cx="2235200" cy="838199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7" name="Picture 36" descr="Fig5_0514.png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92" t="14228" r="70185" b="70869"/>
          <a:stretch/>
        </p:blipFill>
        <p:spPr>
          <a:xfrm>
            <a:off x="589148" y="2209800"/>
            <a:ext cx="2209800" cy="838200"/>
          </a:xfrm>
          <a:prstGeom prst="rect">
            <a:avLst/>
          </a:prstGeom>
          <a:ln>
            <a:solidFill>
              <a:srgbClr val="00000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Rectangular Callout 37"/>
          <p:cNvSpPr/>
          <p:nvPr/>
        </p:nvSpPr>
        <p:spPr bwMode="auto">
          <a:xfrm>
            <a:off x="6553200" y="152400"/>
            <a:ext cx="2438400" cy="1295400"/>
          </a:xfrm>
          <a:prstGeom prst="wedgeRectCallout">
            <a:avLst>
              <a:gd name="adj1" fmla="val -77392"/>
              <a:gd name="adj2" fmla="val 46387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buNone/>
            </a:pPr>
            <a:r>
              <a:rPr lang="en-US" sz="2000" dirty="0" smtClean="0"/>
              <a:t>Human genetics, longitudinal clinical data, therapeutic perturbations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9" name="Rectangular Callout 38"/>
          <p:cNvSpPr/>
          <p:nvPr/>
        </p:nvSpPr>
        <p:spPr bwMode="auto">
          <a:xfrm>
            <a:off x="6553200" y="1981200"/>
            <a:ext cx="2438400" cy="1295400"/>
          </a:xfrm>
          <a:prstGeom prst="wedgeRectCallout">
            <a:avLst>
              <a:gd name="adj1" fmla="val -76630"/>
              <a:gd name="adj2" fmla="val 9002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buNone/>
            </a:pPr>
            <a:r>
              <a:rPr lang="en-US" sz="2000" dirty="0" smtClean="0"/>
              <a:t>Gene expression, protein-protein interactions, model organisms, etc.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  <p:sp>
        <p:nvSpPr>
          <p:cNvPr id="30" name="Rectangle 29"/>
          <p:cNvSpPr/>
          <p:nvPr/>
        </p:nvSpPr>
        <p:spPr bwMode="auto">
          <a:xfrm>
            <a:off x="1371600" y="3565698"/>
            <a:ext cx="6455476" cy="83408"/>
          </a:xfrm>
          <a:prstGeom prst="rect">
            <a:avLst/>
          </a:prstGeom>
          <a:solidFill>
            <a:schemeClr val="tx1"/>
          </a:solidFill>
          <a:ln w="9525" cap="flat" cmpd="sng" algn="ctr">
            <a:solidFill>
              <a:srgbClr val="000000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none" lIns="91440" tIns="45720" rIns="91440" bIns="45720" numCol="1" rtlCol="0" anchor="ctr" anchorCtr="0" compatLnSpc="1">
            <a:prstTxWarp prst="textNoShape">
              <a:avLst/>
            </a:prstTxWarp>
          </a:bodyPr>
          <a:lstStyle/>
          <a:p>
            <a:pPr marL="0" marR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charset="0"/>
              <a:buChar char="•"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charset="0"/>
              <a:cs typeface="Arial" charset="0"/>
            </a:endParaRPr>
          </a:p>
        </p:txBody>
      </p:sp>
      <p:sp>
        <p:nvSpPr>
          <p:cNvPr id="45" name="Rectangular Callout 44"/>
          <p:cNvSpPr/>
          <p:nvPr/>
        </p:nvSpPr>
        <p:spPr bwMode="auto">
          <a:xfrm>
            <a:off x="447304" y="5681848"/>
            <a:ext cx="8229600" cy="493730"/>
          </a:xfrm>
          <a:prstGeom prst="wedgeRectCallout">
            <a:avLst>
              <a:gd name="adj1" fmla="val -706"/>
              <a:gd name="adj2" fmla="val -93022"/>
            </a:avLst>
          </a:prstGeom>
          <a:solidFill>
            <a:schemeClr val="accent5"/>
          </a:solidFill>
          <a:ln w="2857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 eaLnBrk="0" hangingPunct="0">
              <a:buNone/>
            </a:pPr>
            <a:r>
              <a:rPr lang="en-US" sz="2000" dirty="0" smtClean="0"/>
              <a:t>Make complex pathways actionable for drug discovery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6668411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MERCKTAG" val="MerckDocSensitivityFooter"/>
</p:tagLst>
</file>

<file path=ppt/theme/theme1.xml><?xml version="1.0" encoding="utf-8"?>
<a:theme xmlns:a="http://schemas.openxmlformats.org/drawingml/2006/main" name="Custom Design">
  <a:themeElements>
    <a:clrScheme name="Custom 8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877C"/>
      </a:accent1>
      <a:accent2>
        <a:srgbClr val="BDBDBD"/>
      </a:accent2>
      <a:accent3>
        <a:srgbClr val="FFFFFF"/>
      </a:accent3>
      <a:accent4>
        <a:srgbClr val="000000"/>
      </a:accent4>
      <a:accent5>
        <a:srgbClr val="AAC3BF"/>
      </a:accent5>
      <a:accent6>
        <a:srgbClr val="ABABAB"/>
      </a:accent6>
      <a:hlink>
        <a:srgbClr val="D97C1E"/>
      </a:hlink>
      <a:folHlink>
        <a:srgbClr val="D97C1E"/>
      </a:folHlink>
    </a:clrScheme>
    <a:fontScheme name="Custom Design">
      <a:majorFont>
        <a:latin typeface="Arial Narrow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>
          <a:noFill/>
        </a:ln>
        <a:effectLst/>
        <a:extLst>
          <a:ext uri="{91240B29-F687-4f45-9708-019B960494DF}">
            <a14:hiddenLine xmlns:a14="http://schemas.microsoft.com/office/drawing/2010/main" w="9525" cap="flat" cmpd="sng" algn="ctr">
              <a:solidFill>
                <a:srgbClr val="000000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none" lIns="91440" tIns="45720" rIns="91440" bIns="45720" numCol="1" anchor="ctr" anchorCtr="0" compatLnSpc="1">
        <a:prstTxWarp prst="textNoShape">
          <a:avLst/>
        </a:prstTxWarp>
      </a:bodyPr>
      <a:lstStyle>
        <a:defPPr marL="0" marR="0" indent="0" algn="ctr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lnDef>
  </a:objectDefaults>
  <a:extraClrSchemeLst>
    <a:extraClrScheme>
      <a:clrScheme name="Custom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877C"/>
        </a:accent1>
        <a:accent2>
          <a:srgbClr val="BDBDBD"/>
        </a:accent2>
        <a:accent3>
          <a:srgbClr val="FFFFFF"/>
        </a:accent3>
        <a:accent4>
          <a:srgbClr val="000000"/>
        </a:accent4>
        <a:accent5>
          <a:srgbClr val="AAC3BF"/>
        </a:accent5>
        <a:accent6>
          <a:srgbClr val="ABABAB"/>
        </a:accent6>
        <a:hlink>
          <a:srgbClr val="8CC7BA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3_2013 Talent Planning  v_2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 Narrow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 vert="horz" wrap="square" lIns="91440" tIns="45720" rIns="91440" bIns="45720" numCol="1" rtlCol="0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 typeface="Arial" charset="0"/>
          <a:buChar char="•"/>
          <a:tabLst/>
          <a:defRPr kumimoji="0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cs typeface="Arial" charset="0"/>
          </a:defRPr>
        </a:defPPr>
      </a:lstStyle>
    </a:spDef>
    <a:lnDef>
      <a:spPr bwMode="auto">
        <a:noFill/>
        <a:ln w="9525" cap="flat" cmpd="sng" algn="ctr">
          <a:solidFill>
            <a:srgbClr val="000000"/>
          </a:solidFill>
          <a:prstDash val="solid"/>
          <a:round/>
          <a:headEnd type="none" w="med" len="med"/>
          <a:tailEnd type="none" w="med" len="med"/>
        </a:ln>
        <a:effectLst/>
        <a:extLst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rgbClr val="808080"/>
                </a:outerShdw>
              </a:effectLst>
            </a14:hiddenEffects>
          </a:ext>
        </a:extLst>
      </a:spPr>
      <a:bodyPr/>
      <a:lstStyle/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d353fcf7-205b-40c5-a3af-4cf3a5e9c355">
      <Value>6</Value>
      <Value>2</Value>
    </TaxCatchAll>
    <Asset_x0020_Classification xmlns="d353fcf7-205b-40c5-a3af-4cf3a5e9c355">Administrative</Asset_x0020_Classification>
    <Sensitivity_x0020_Classification xmlns="d353fcf7-205b-40c5-a3af-4cf3a5e9c355">Public</Sensitivity_x0020_Classification>
    <e6a62444c1f34128b780ba5cabed787d xmlns="d353fcf7-205b-40c5-a3af-4cf3a5e9c355">
      <Terms xmlns="http://schemas.microsoft.com/office/infopath/2007/PartnerControls">
        <TermInfo xmlns="http://schemas.microsoft.com/office/infopath/2007/PartnerControls">
          <TermName xmlns="http://schemas.microsoft.com/office/infopath/2007/PartnerControls">Human Resources</TermName>
          <TermId xmlns="http://schemas.microsoft.com/office/infopath/2007/PartnerControls">c961066a-7084-4ecb-8b11-4ec38e97655f</TermId>
        </TermInfo>
      </Terms>
    </e6a62444c1f34128b780ba5cabed787d>
    <gb4749ced20b4ee0bbf8c7781682d52f xmlns="d353fcf7-205b-40c5-a3af-4cf3a5e9c355">
      <Terms xmlns="http://schemas.microsoft.com/office/infopath/2007/PartnerControls">
        <TermInfo xmlns="http://schemas.microsoft.com/office/infopath/2007/PartnerControls">
          <TermName xmlns="http://schemas.microsoft.com/office/infopath/2007/PartnerControls">Project Document</TermName>
          <TermId xmlns="http://schemas.microsoft.com/office/infopath/2007/PartnerControls">13c9fe1e-cf85-4dfb-b86f-0f647fdf24a6</TermId>
        </TermInfo>
      </Terms>
    </gb4749ced20b4ee0bbf8c7781682d52f>
  </documentManagement>
</p:properties>
</file>

<file path=customXml/item2.xml><?xml version="1.0" encoding="utf-8"?>
<?mso-contentType ?>
<SharedContentType xmlns="Microsoft.SharePoint.Taxonomy.ContentTypeSync" SourceId="58d2a889-b29a-49b5-b5fb-ff07b77a57d2" ContentTypeId="0x010100D8619B0BB6CDE9439384F909891F4AE3" PreviousValue="false"/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Merck Document" ma:contentTypeID="0x010100D8619B0BB6CDE9439384F909891F4AE300C7FA4AEAD2B3764ABC537C79CAF0EA40" ma:contentTypeVersion="6" ma:contentTypeDescription="The basic content type for all documents" ma:contentTypeScope="" ma:versionID="6ad683aa19b5a3c7315b00623cc56f1c">
  <xsd:schema xmlns:xsd="http://www.w3.org/2001/XMLSchema" xmlns:xs="http://www.w3.org/2001/XMLSchema" xmlns:p="http://schemas.microsoft.com/office/2006/metadata/properties" xmlns:ns2="d353fcf7-205b-40c5-a3af-4cf3a5e9c355" targetNamespace="http://schemas.microsoft.com/office/2006/metadata/properties" ma:root="true" ma:fieldsID="a801988645e666fb7a4e1fee30fbd2d8" ns2:_="">
    <xsd:import namespace="d353fcf7-205b-40c5-a3af-4cf3a5e9c355"/>
    <xsd:element name="properties">
      <xsd:complexType>
        <xsd:sequence>
          <xsd:element name="documentManagement">
            <xsd:complexType>
              <xsd:all>
                <xsd:element ref="ns2:_dlc_DocId" minOccurs="0"/>
                <xsd:element ref="ns2:_dlc_DocIdUrl" minOccurs="0"/>
                <xsd:element ref="ns2:_dlc_DocIdPersistId" minOccurs="0"/>
                <xsd:element ref="ns2:e6a62444c1f34128b780ba5cabed787d" minOccurs="0"/>
                <xsd:element ref="ns2:TaxCatchAll" minOccurs="0"/>
                <xsd:element ref="ns2:TaxCatchAllLabel" minOccurs="0"/>
                <xsd:element ref="ns2:gb4749ced20b4ee0bbf8c7781682d52f" minOccurs="0"/>
                <xsd:element ref="ns2:Asset_x0020_Classification"/>
                <xsd:element ref="ns2:Sensitivity_x0020_Classification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353fcf7-205b-40c5-a3af-4cf3a5e9c355" elementFormDefault="qualified">
    <xsd:import namespace="http://schemas.microsoft.com/office/2006/documentManagement/types"/>
    <xsd:import namespace="http://schemas.microsoft.com/office/infopath/2007/PartnerControls"/>
    <xsd:element name="_dlc_DocId" ma:index="8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9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0" nillable="true" ma:displayName="Persist ID" ma:description="Keep ID on add." ma:hidden="true" ma:internalName="_dlc_DocIdPersistId" ma:readOnly="true">
      <xsd:simpleType>
        <xsd:restriction base="dms:Boolean"/>
      </xsd:simpleType>
    </xsd:element>
    <xsd:element name="e6a62444c1f34128b780ba5cabed787d" ma:index="11" ma:taxonomy="true" ma:internalName="e6a62444c1f34128b780ba5cabed787d" ma:taxonomyFieldName="Topic" ma:displayName="Topic" ma:fieldId="{e6a62444-c1f3-4128-b780-ba5cabed787d}" ma:sspId="58d2a889-b29a-49b5-b5fb-ff07b77a57d2" ma:termSetId="bc5f57fc-5285-4564-b447-d9b0b6e5348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2" nillable="true" ma:displayName="Taxonomy Catch All Column" ma:hidden="true" ma:list="{0469c64c-fef0-475f-a3a4-c324489d1c57}" ma:internalName="TaxCatchAll" ma:showField="CatchAllData" ma:web="4d88f53b-ac1a-4b40-a4d9-c041d7595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TaxCatchAllLabel" ma:index="13" nillable="true" ma:displayName="Taxonomy Catch All Column1" ma:hidden="true" ma:list="{0469c64c-fef0-475f-a3a4-c324489d1c57}" ma:internalName="TaxCatchAllLabel" ma:readOnly="true" ma:showField="CatchAllDataLabel" ma:web="4d88f53b-ac1a-4b40-a4d9-c041d75957c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gb4749ced20b4ee0bbf8c7781682d52f" ma:index="15" ma:taxonomy="true" ma:internalName="gb4749ced20b4ee0bbf8c7781682d52f" ma:taxonomyFieldName="Document_x0020_Type" ma:displayName="Document Type" ma:fieldId="{0b4749ce-d20b-4ee0-bbf8-c7781682d52f}" ma:sspId="58d2a889-b29a-49b5-b5fb-ff07b77a57d2" ma:termSetId="1619419b-f3fa-473f-8487-31163384fec4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Asset_x0020_Classification" ma:index="17" ma:displayName="Asset Classification" ma:description="Please select a value to classify this asset per Policy 26" ma:internalName="Asset_x0020_Classification">
      <xsd:simpleType>
        <xsd:restriction base="dms:Choice">
          <xsd:enumeration value="Administrative"/>
          <xsd:enumeration value="Official"/>
        </xsd:restriction>
      </xsd:simpleType>
    </xsd:element>
    <xsd:element name="Sensitivity_x0020_Classification" ma:index="18" ma:displayName="Sensitivity Classification" ma:description="Set the sensitivity of the item per Policy 26" ma:internalName="Sensitivity_x0020_Classification">
      <xsd:simpleType>
        <xsd:restriction base="dms:Choice">
          <xsd:enumeration value="Public"/>
          <xsd:enumeration value="Proprietary"/>
          <xsd:enumeration value="Confidential"/>
          <xsd:enumeration value="Sensitive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?mso-contentType ?>
<spe:Receivers xmlns:spe="http://schemas.microsoft.com/sharepoint/events"/>
</file>

<file path=customXml/itemProps1.xml><?xml version="1.0" encoding="utf-8"?>
<ds:datastoreItem xmlns:ds="http://schemas.openxmlformats.org/officeDocument/2006/customXml" ds:itemID="{EFFCE532-D906-42B4-AE5C-745B35340650}">
  <ds:schemaRefs>
    <ds:schemaRef ds:uri="http://schemas.openxmlformats.org/package/2006/metadata/core-properties"/>
    <ds:schemaRef ds:uri="http://purl.org/dc/terms/"/>
    <ds:schemaRef ds:uri="http://schemas.microsoft.com/office/2006/metadata/properties"/>
    <ds:schemaRef ds:uri="http://www.w3.org/XML/1998/namespace"/>
    <ds:schemaRef ds:uri="http://schemas.microsoft.com/office/infopath/2007/PartnerControls"/>
    <ds:schemaRef ds:uri="http://purl.org/dc/dcmitype/"/>
    <ds:schemaRef ds:uri="http://schemas.microsoft.com/office/2006/documentManagement/types"/>
    <ds:schemaRef ds:uri="d353fcf7-205b-40c5-a3af-4cf3a5e9c355"/>
    <ds:schemaRef ds:uri="http://purl.org/dc/elements/1.1/"/>
  </ds:schemaRefs>
</ds:datastoreItem>
</file>

<file path=customXml/itemProps2.xml><?xml version="1.0" encoding="utf-8"?>
<ds:datastoreItem xmlns:ds="http://schemas.openxmlformats.org/officeDocument/2006/customXml" ds:itemID="{AD77596C-F810-4233-A624-85EC20DC7606}">
  <ds:schemaRefs>
    <ds:schemaRef ds:uri="Microsoft.SharePoint.Taxonomy.ContentTypeSync"/>
  </ds:schemaRefs>
</ds:datastoreItem>
</file>

<file path=customXml/itemProps3.xml><?xml version="1.0" encoding="utf-8"?>
<ds:datastoreItem xmlns:ds="http://schemas.openxmlformats.org/officeDocument/2006/customXml" ds:itemID="{1151F409-B9DE-4A7F-806F-19016DE09788}">
  <ds:schemaRefs>
    <ds:schemaRef ds:uri="http://schemas.microsoft.com/sharepoint/v3/contenttype/forms"/>
  </ds:schemaRefs>
</ds:datastoreItem>
</file>

<file path=customXml/itemProps4.xml><?xml version="1.0" encoding="utf-8"?>
<ds:datastoreItem xmlns:ds="http://schemas.openxmlformats.org/officeDocument/2006/customXml" ds:itemID="{7BC10EF4-E4FF-4091-B4E3-79ED9B1F325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d353fcf7-205b-40c5-a3af-4cf3a5e9c35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5.xml><?xml version="1.0" encoding="utf-8"?>
<ds:datastoreItem xmlns:ds="http://schemas.openxmlformats.org/officeDocument/2006/customXml" ds:itemID="{E42AAEAF-834A-4B66-A566-F3AB1DB9FCF1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9261</TotalTime>
  <Words>231</Words>
  <Application>Microsoft Macintosh PowerPoint</Application>
  <PresentationFormat>On-screen Show (4:3)</PresentationFormat>
  <Paragraphs>32</Paragraphs>
  <Slides>2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2</vt:i4>
      </vt:variant>
    </vt:vector>
  </HeadingPairs>
  <TitlesOfParts>
    <vt:vector size="4" baseType="lpstr">
      <vt:lpstr>Custom Design</vt:lpstr>
      <vt:lpstr>3_2013 Talent Planning  v_2</vt:lpstr>
      <vt:lpstr>PowerPoint Presentation</vt:lpstr>
      <vt:lpstr>PowerPoint Presentation</vt:lpstr>
    </vt:vector>
  </TitlesOfParts>
  <Company>Merck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Gilly, Kathrin S</dc:creator>
  <cp:lastModifiedBy>Robert Plenge</cp:lastModifiedBy>
  <cp:revision>454</cp:revision>
  <cp:lastPrinted>2014-01-24T16:40:24Z</cp:lastPrinted>
  <dcterms:created xsi:type="dcterms:W3CDTF">2013-05-07T19:34:43Z</dcterms:created>
  <dcterms:modified xsi:type="dcterms:W3CDTF">2015-08-21T10:36:12Z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0x010100D8619B0BB6CDE9439384F909891F4AE300C7FA4AEAD2B3764ABC537C79CAF0EA40</vt:lpwstr>
  </property>
  <property fmtid="{D5CDD505-2E9C-101B-9397-08002B2CF9AE}" pid="3" name="MerckDocSensitivity">
    <vt:i4>2</vt:i4>
  </property>
  <property fmtid="{D5CDD505-2E9C-101B-9397-08002B2CF9AE}" pid="4" name="MerckDocSensitivityHeader">
    <vt:bool>false</vt:bool>
  </property>
  <property fmtid="{D5CDD505-2E9C-101B-9397-08002B2CF9AE}" pid="5" name="MerckDocSensitivityFooter">
    <vt:bool>true</vt:bool>
  </property>
  <property fmtid="{D5CDD505-2E9C-101B-9397-08002B2CF9AE}" pid="6" name="_AdHocReviewCycleID">
    <vt:i4>-1945673670</vt:i4>
  </property>
  <property fmtid="{D5CDD505-2E9C-101B-9397-08002B2CF9AE}" pid="7" name="_NewReviewCycle">
    <vt:lpwstr/>
  </property>
  <property fmtid="{D5CDD505-2E9C-101B-9397-08002B2CF9AE}" pid="8" name="_EmailSubject">
    <vt:lpwstr>Revised slides</vt:lpwstr>
  </property>
  <property fmtid="{D5CDD505-2E9C-101B-9397-08002B2CF9AE}" pid="9" name="_AuthorEmail">
    <vt:lpwstr>laurie_borror@merck.com</vt:lpwstr>
  </property>
  <property fmtid="{D5CDD505-2E9C-101B-9397-08002B2CF9AE}" pid="10" name="_AuthorEmailDisplayName">
    <vt:lpwstr>Hampton, Laurie</vt:lpwstr>
  </property>
  <property fmtid="{D5CDD505-2E9C-101B-9397-08002B2CF9AE}" pid="11" name="_PreviousAdHocReviewCycleID">
    <vt:i4>-1399850718</vt:i4>
  </property>
  <property fmtid="{D5CDD505-2E9C-101B-9397-08002B2CF9AE}" pid="12" name="Topic">
    <vt:lpwstr>6;#Human Resources|c961066a-7084-4ecb-8b11-4ec38e97655f</vt:lpwstr>
  </property>
  <property fmtid="{D5CDD505-2E9C-101B-9397-08002B2CF9AE}" pid="13" name="Document Type">
    <vt:lpwstr>2;#Project Document|13c9fe1e-cf85-4dfb-b86f-0f647fdf24a6</vt:lpwstr>
  </property>
</Properties>
</file>