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  <p:sldMasterId id="2147483673" r:id="rId7"/>
  </p:sldMasterIdLst>
  <p:notesMasterIdLst>
    <p:notesMasterId r:id="rId17"/>
  </p:notesMasterIdLst>
  <p:handoutMasterIdLst>
    <p:handoutMasterId r:id="rId18"/>
  </p:handoutMasterIdLst>
  <p:sldIdLst>
    <p:sldId id="422" r:id="rId8"/>
    <p:sldId id="504" r:id="rId9"/>
    <p:sldId id="478" r:id="rId10"/>
    <p:sldId id="459" r:id="rId11"/>
    <p:sldId id="448" r:id="rId12"/>
    <p:sldId id="461" r:id="rId13"/>
    <p:sldId id="482" r:id="rId14"/>
    <p:sldId id="428" r:id="rId15"/>
    <p:sldId id="460" r:id="rId16"/>
  </p:sldIdLst>
  <p:sldSz cx="9144000" cy="6858000" type="screen4x3"/>
  <p:notesSz cx="7010400" cy="92964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523B"/>
    <a:srgbClr val="FFFFFF"/>
    <a:srgbClr val="D97C1E"/>
    <a:srgbClr val="00877C"/>
    <a:srgbClr val="37424A"/>
    <a:srgbClr val="8CC7BA"/>
    <a:srgbClr val="000000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25" autoAdjust="0"/>
    <p:restoredTop sz="77504" autoAdjust="0"/>
  </p:normalViewPr>
  <p:slideViewPr>
    <p:cSldViewPr>
      <p:cViewPr varScale="1">
        <p:scale>
          <a:sx n="89" d="100"/>
          <a:sy n="89" d="100"/>
        </p:scale>
        <p:origin x="-2216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2790" y="-9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20" Type="http://schemas.openxmlformats.org/officeDocument/2006/relationships/tags" Target="tags/tag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customXml" Target="../customXml/item4.xml"/><Relationship Id="rId5" Type="http://schemas.openxmlformats.org/officeDocument/2006/relationships/customXml" Target="../customXml/item5.xml"/><Relationship Id="rId6" Type="http://schemas.openxmlformats.org/officeDocument/2006/relationships/slideMaster" Target="slideMasters/slideMaster1.xml"/><Relationship Id="rId7" Type="http://schemas.openxmlformats.org/officeDocument/2006/relationships/slideMaster" Target="slideMasters/slideMaster2.xml"/><Relationship Id="rId8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628" cy="464184"/>
          </a:xfrm>
          <a:prstGeom prst="rect">
            <a:avLst/>
          </a:prstGeom>
        </p:spPr>
        <p:txBody>
          <a:bodyPr vert="horz" lIns="91567" tIns="45785" rIns="91567" bIns="4578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1184" y="0"/>
            <a:ext cx="3037628" cy="464184"/>
          </a:xfrm>
          <a:prstGeom prst="rect">
            <a:avLst/>
          </a:prstGeom>
        </p:spPr>
        <p:txBody>
          <a:bodyPr vert="horz" lIns="91567" tIns="45785" rIns="91567" bIns="45785" rtlCol="0"/>
          <a:lstStyle>
            <a:lvl1pPr algn="r">
              <a:defRPr sz="1200"/>
            </a:lvl1pPr>
          </a:lstStyle>
          <a:p>
            <a:fld id="{B8863AD3-6DB6-4CDC-8B2C-7AD0927FC194}" type="datetimeFigureOut">
              <a:rPr lang="en-US" smtClean="0"/>
              <a:t>11/12/14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627"/>
            <a:ext cx="3037628" cy="464184"/>
          </a:xfrm>
          <a:prstGeom prst="rect">
            <a:avLst/>
          </a:prstGeom>
        </p:spPr>
        <p:txBody>
          <a:bodyPr vert="horz" lIns="91567" tIns="45785" rIns="91567" bIns="4578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1184" y="8830627"/>
            <a:ext cx="3037628" cy="464184"/>
          </a:xfrm>
          <a:prstGeom prst="rect">
            <a:avLst/>
          </a:prstGeom>
        </p:spPr>
        <p:txBody>
          <a:bodyPr vert="horz" lIns="91567" tIns="45785" rIns="91567" bIns="45785" rtlCol="0" anchor="b"/>
          <a:lstStyle>
            <a:lvl1pPr algn="r">
              <a:defRPr sz="1200"/>
            </a:lvl1pPr>
          </a:lstStyle>
          <a:p>
            <a:fld id="{0D97CD63-B474-43DF-9848-871B61045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2937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37840" cy="464820"/>
          </a:xfrm>
          <a:prstGeom prst="rect">
            <a:avLst/>
          </a:prstGeom>
        </p:spPr>
        <p:txBody>
          <a:bodyPr vert="horz" lIns="93162" tIns="46581" rIns="93162" bIns="465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2"/>
            <a:ext cx="3037840" cy="464820"/>
          </a:xfrm>
          <a:prstGeom prst="rect">
            <a:avLst/>
          </a:prstGeom>
        </p:spPr>
        <p:txBody>
          <a:bodyPr vert="horz" lIns="93162" tIns="46581" rIns="93162" bIns="46581" rtlCol="0"/>
          <a:lstStyle>
            <a:lvl1pPr algn="r">
              <a:defRPr sz="1200"/>
            </a:lvl1pPr>
          </a:lstStyle>
          <a:p>
            <a:fld id="{9161E0BD-EC76-4895-9D1F-06079AE65C9A}" type="datetimeFigureOut">
              <a:rPr lang="en-US" smtClean="0"/>
              <a:t>11/12/14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2" tIns="46581" rIns="93162" bIns="4658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62" tIns="46581" rIns="93162" bIns="4658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29967"/>
            <a:ext cx="3037840" cy="464820"/>
          </a:xfrm>
          <a:prstGeom prst="rect">
            <a:avLst/>
          </a:prstGeom>
        </p:spPr>
        <p:txBody>
          <a:bodyPr vert="horz" lIns="93162" tIns="46581" rIns="93162" bIns="465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62" tIns="46581" rIns="93162" bIns="46581" rtlCol="0" anchor="b"/>
          <a:lstStyle>
            <a:lvl1pPr algn="r">
              <a:defRPr sz="1200"/>
            </a:lvl1pPr>
          </a:lstStyle>
          <a:p>
            <a:fld id="{FF6CD213-7506-4534-B8B7-0D957BD91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390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/>
              <a:pPr/>
              <a:t>5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136" tIns="44069" rIns="88136" bIns="44069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/>
              <a:pPr/>
              <a:t>8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136" tIns="44069" rIns="88136" bIns="44069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1638300"/>
            <a:ext cx="5643563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867400" y="2130425"/>
            <a:ext cx="2590800" cy="1470025"/>
          </a:xfrm>
        </p:spPr>
        <p:txBody>
          <a:bodyPr/>
          <a:lstStyle>
            <a:lvl1pPr>
              <a:defRPr>
                <a:solidFill>
                  <a:srgbClr val="37424A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867400" y="3733800"/>
            <a:ext cx="2590800" cy="1447800"/>
          </a:xfrm>
        </p:spPr>
        <p:txBody>
          <a:bodyPr/>
          <a:lstStyle>
            <a:lvl1pPr marL="0" indent="0">
              <a:buFontTx/>
              <a:buNone/>
              <a:defRPr>
                <a:latin typeface="Arial Narrow" pitchFamily="34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7655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52400" y="6473825"/>
            <a:ext cx="685800" cy="231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05E11-4145-42C9-BF2C-3C7A88406D80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051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0"/>
            <a:ext cx="2095500" cy="6126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0"/>
            <a:ext cx="6134100" cy="6126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52400" y="6473825"/>
            <a:ext cx="685800" cy="231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2E81B-F2ED-4626-BADD-714DF70DE3F3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984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274638"/>
            <a:ext cx="8229600" cy="5238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47675" y="1001713"/>
            <a:ext cx="4038600" cy="5419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675" y="1001713"/>
            <a:ext cx="4038600" cy="5419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52400" y="6473825"/>
            <a:ext cx="685800" cy="231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44554-118C-4D06-B58F-DE949C522B09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1343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740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4815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1638300"/>
            <a:ext cx="5643563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15000" y="2133600"/>
            <a:ext cx="2971800" cy="1371600"/>
          </a:xfrm>
        </p:spPr>
        <p:txBody>
          <a:bodyPr/>
          <a:lstStyle>
            <a:lvl1pPr>
              <a:defRPr sz="3200">
                <a:solidFill>
                  <a:srgbClr val="36424A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715000" y="3581400"/>
            <a:ext cx="2971800" cy="3810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36424A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1616499" y="4648200"/>
            <a:ext cx="23692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sz="900" b="1" i="1" dirty="0">
                <a:solidFill>
                  <a:srgbClr val="FF0000"/>
                </a:solidFill>
              </a:rPr>
              <a:t>DRAFT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sz="900" b="1" i="1" dirty="0">
                <a:solidFill>
                  <a:srgbClr val="FF0000"/>
                </a:solidFill>
              </a:rPr>
              <a:t>Not  for Distribution</a:t>
            </a:r>
          </a:p>
        </p:txBody>
      </p:sp>
    </p:spTree>
    <p:extLst>
      <p:ext uri="{BB962C8B-B14F-4D97-AF65-F5344CB8AC3E}">
        <p14:creationId xmlns:p14="http://schemas.microsoft.com/office/powerpoint/2010/main" val="4035090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200" y="6553200"/>
            <a:ext cx="515938" cy="2365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8C9A8BD-84D3-426A-923F-33571DD0BE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160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200" y="6553200"/>
            <a:ext cx="515938" cy="2365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8C9A8BD-84D3-426A-923F-33571DD0BE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277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1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411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6200" y="6553200"/>
            <a:ext cx="515938" cy="2365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8C9A8BD-84D3-426A-923F-33571DD0BE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71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200" y="6553200"/>
            <a:ext cx="515938" cy="2365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8C9A8BD-84D3-426A-923F-33571DD0BE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269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52400" y="6473825"/>
            <a:ext cx="685800" cy="231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357ED-CE12-4D55-A6B4-7819CA636B85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4485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6200" y="6553200"/>
            <a:ext cx="515938" cy="2365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8C9A8BD-84D3-426A-923F-33571DD0BE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14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6200" y="6553200"/>
            <a:ext cx="515938" cy="2365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8C9A8BD-84D3-426A-923F-33571DD0BE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379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6200" y="6553200"/>
            <a:ext cx="515938" cy="2365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8C9A8BD-84D3-426A-923F-33571DD0BE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651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6200" y="6553200"/>
            <a:ext cx="515938" cy="2365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8C9A8BD-84D3-426A-923F-33571DD0BE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805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200" y="6553200"/>
            <a:ext cx="515938" cy="2365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8C9A8BD-84D3-426A-923F-33571DD0BE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993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0"/>
            <a:ext cx="2095500" cy="6126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0"/>
            <a:ext cx="6134100" cy="6126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200" y="6553200"/>
            <a:ext cx="515938" cy="2365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8C9A8BD-84D3-426A-923F-33571DD0BE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644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200" y="6553200"/>
            <a:ext cx="515938" cy="2365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8C9A8BD-84D3-426A-923F-33571DD0BE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077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82000" cy="749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143000"/>
            <a:ext cx="8229600" cy="472440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6200" y="6553200"/>
            <a:ext cx="515938" cy="23653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512DB-09C5-4B8B-BD99-D6271188EACC}" type="slidenum">
              <a:rPr lang="en-US"/>
              <a:pPr>
                <a:defRPr/>
              </a:pPr>
              <a:t>‹#›</a:t>
            </a:fld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3832068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6200" y="6553200"/>
            <a:ext cx="515938" cy="2365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8C9A8BD-84D3-426A-923F-33571DD0BE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583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52400" y="6473825"/>
            <a:ext cx="685800" cy="231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0EB6B-E96B-4882-8A31-1488730A2AF7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186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71600"/>
            <a:ext cx="4114800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371600"/>
            <a:ext cx="4114800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52400" y="6473825"/>
            <a:ext cx="685800" cy="231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E661E1-7CFF-49A8-94E6-C7474C6C7863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329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52400" y="6473825"/>
            <a:ext cx="685800" cy="231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88A26-8186-49EB-972A-D3D0D9AF28D4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392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52400" y="6473825"/>
            <a:ext cx="685800" cy="231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594DF5-4B13-4251-AF5B-1B589F02C9FF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939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52400" y="6473825"/>
            <a:ext cx="685800" cy="231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E15176-B7B4-427E-A8C3-B08DB6A0E78F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300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52400" y="6473825"/>
            <a:ext cx="685800" cy="231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2C9B51-5B0E-42FB-A13B-4A5E22856286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180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52400" y="6473825"/>
            <a:ext cx="685800" cy="231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AA346A-8D90-4DA1-B43E-7CCB2C8EB67B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14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28.xml"/><Relationship Id="rId15" Type="http://schemas.openxmlformats.org/officeDocument/2006/relationships/theme" Target="../theme/theme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10600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0"/>
            <a:ext cx="7620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371600"/>
            <a:ext cx="8382000" cy="475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83776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9" r:id="rId13"/>
    <p:sldLayoutId id="2147483690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 Narrow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 Narrow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 Narrow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 Narrow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 Narrow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 Narrow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 Narrow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 Narrow" pitchFamily="34" charset="0"/>
          <a:cs typeface="Arial" charset="0"/>
        </a:defRPr>
      </a:lvl9pPr>
    </p:titleStyle>
    <p:bodyStyle>
      <a:lvl1pPr marL="228600" indent="-228600" algn="l" rtl="0" eaLnBrk="0" fontAlgn="base" hangingPunct="0">
        <a:lnSpc>
          <a:spcPct val="95000"/>
        </a:lnSpc>
        <a:spcBef>
          <a:spcPct val="40000"/>
        </a:spcBef>
        <a:spcAft>
          <a:spcPct val="10000"/>
        </a:spcAft>
        <a:buClr>
          <a:schemeClr val="accent1"/>
        </a:buClr>
        <a:buChar char="•"/>
        <a:tabLst>
          <a:tab pos="114300" algn="l"/>
        </a:tabLs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lnSpc>
          <a:spcPct val="95000"/>
        </a:lnSpc>
        <a:spcBef>
          <a:spcPct val="10000"/>
        </a:spcBef>
        <a:spcAft>
          <a:spcPct val="25000"/>
        </a:spcAft>
        <a:buClr>
          <a:srgbClr val="B3A79F"/>
        </a:buClr>
        <a:buFont typeface="Arial" charset="0"/>
        <a:buChar char="–"/>
        <a:tabLst>
          <a:tab pos="114300" algn="l"/>
        </a:tabLst>
        <a:defRPr sz="2400">
          <a:solidFill>
            <a:schemeClr val="tx1"/>
          </a:solidFill>
          <a:latin typeface="+mn-lt"/>
          <a:cs typeface="+mn-cs"/>
        </a:defRPr>
      </a:lvl2pPr>
      <a:lvl3pPr marL="857250" indent="-171450" algn="l" rtl="0" eaLnBrk="0" fontAlgn="base" hangingPunct="0">
        <a:lnSpc>
          <a:spcPct val="95000"/>
        </a:lnSpc>
        <a:spcBef>
          <a:spcPct val="10000"/>
        </a:spcBef>
        <a:spcAft>
          <a:spcPct val="25000"/>
        </a:spcAft>
        <a:buClr>
          <a:srgbClr val="8CC7BA"/>
        </a:buClr>
        <a:buChar char="•"/>
        <a:tabLst>
          <a:tab pos="114300" algn="l"/>
        </a:tabLst>
        <a:defRPr sz="2400">
          <a:solidFill>
            <a:schemeClr val="tx1"/>
          </a:solidFill>
          <a:latin typeface="+mn-lt"/>
          <a:cs typeface="+mn-cs"/>
        </a:defRPr>
      </a:lvl3pPr>
      <a:lvl4pPr marL="1200150" indent="-228600" algn="l" rtl="0" eaLnBrk="0" fontAlgn="base" hangingPunct="0">
        <a:lnSpc>
          <a:spcPct val="95000"/>
        </a:lnSpc>
        <a:spcBef>
          <a:spcPct val="10000"/>
        </a:spcBef>
        <a:spcAft>
          <a:spcPct val="25000"/>
        </a:spcAft>
        <a:buChar char="–"/>
        <a:tabLst>
          <a:tab pos="114300" algn="l"/>
        </a:tabLst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tabLst>
          <a:tab pos="114300" algn="l"/>
        </a:tabLst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tabLst>
          <a:tab pos="114300" algn="l"/>
        </a:tabLst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tabLst>
          <a:tab pos="114300" algn="l"/>
        </a:tabLst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tabLst>
          <a:tab pos="114300" algn="l"/>
        </a:tabLst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tabLst>
          <a:tab pos="114300" algn="l"/>
        </a:tabLst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10600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0"/>
            <a:ext cx="7620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600200"/>
            <a:ext cx="83820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550575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 Narrow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 Narrow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 Narrow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 Narrow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 Narrow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 Narrow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 Narrow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 Narrow" pitchFamily="34" charset="0"/>
          <a:cs typeface="Arial" charset="0"/>
        </a:defRPr>
      </a:lvl9pPr>
    </p:titleStyle>
    <p:bodyStyle>
      <a:lvl1pPr marL="234950" indent="-234950" algn="l" rtl="0" eaLnBrk="1" fontAlgn="base" hangingPunct="1">
        <a:spcBef>
          <a:spcPct val="20000"/>
        </a:spcBef>
        <a:spcAft>
          <a:spcPct val="0"/>
        </a:spcAft>
        <a:buClr>
          <a:srgbClr val="F79646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68325" indent="-219075" algn="l" rtl="0" eaLnBrk="1" fontAlgn="base" hangingPunct="1">
        <a:spcBef>
          <a:spcPct val="20000"/>
        </a:spcBef>
        <a:spcAft>
          <a:spcPct val="0"/>
        </a:spcAft>
        <a:buClr>
          <a:srgbClr val="BFBFBF"/>
        </a:buClr>
        <a:buFont typeface="Arial" charset="0"/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858838" indent="-176213" algn="l" rtl="0" eaLnBrk="1" fontAlgn="base" hangingPunct="1">
        <a:spcBef>
          <a:spcPct val="20000"/>
        </a:spcBef>
        <a:spcAft>
          <a:spcPct val="0"/>
        </a:spcAft>
        <a:buClr>
          <a:srgbClr val="8CC7BA"/>
        </a:buClr>
        <a:buSzPct val="9000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204913" indent="-231775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jpeg"/><Relationship Id="rId9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4" Type="http://schemas.openxmlformats.org/officeDocument/2006/relationships/image" Target="../media/image17.tiff"/><Relationship Id="rId5" Type="http://schemas.openxmlformats.org/officeDocument/2006/relationships/image" Target="../media/image18.tif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5.jp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+mn-lt"/>
              </a:rPr>
              <a:t>Problem statement and opportunity</a:t>
            </a:r>
            <a:endParaRPr lang="en-US" dirty="0">
              <a:latin typeface="+mn-l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382000" cy="4754563"/>
          </a:xfrm>
        </p:spPr>
        <p:txBody>
          <a:bodyPr/>
          <a:lstStyle/>
          <a:p>
            <a:pPr marL="0" indent="0">
              <a:buNone/>
            </a:pPr>
            <a:r>
              <a:rPr lang="en-US" sz="2800" b="1" u="sng" dirty="0" smtClean="0"/>
              <a:t>Headwinds</a:t>
            </a:r>
            <a:r>
              <a:rPr lang="en-US" sz="2800" dirty="0" smtClean="0"/>
              <a:t>: Increasingly difficult to develop therapies with an increased probability of success to differentiate from standard of care in real world clinics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b="1" u="sng" dirty="0" smtClean="0"/>
              <a:t>Tailwinds</a:t>
            </a:r>
            <a:r>
              <a:rPr lang="en-US" sz="2800" dirty="0" smtClean="0"/>
              <a:t>: Advances in </a:t>
            </a:r>
            <a:r>
              <a:rPr lang="en-US" sz="2800" i="1" dirty="0" smtClean="0"/>
              <a:t>genetics </a:t>
            </a:r>
            <a:r>
              <a:rPr lang="en-US" sz="2800" dirty="0" smtClean="0"/>
              <a:t>and</a:t>
            </a:r>
            <a:r>
              <a:rPr lang="en-US" sz="2800" i="1" dirty="0" smtClean="0"/>
              <a:t> genomics </a:t>
            </a:r>
            <a:r>
              <a:rPr lang="en-US" sz="2800" dirty="0" smtClean="0"/>
              <a:t>have reached an inflection point where data from </a:t>
            </a:r>
            <a:r>
              <a:rPr lang="en-US" sz="2800" i="1" dirty="0" smtClean="0"/>
              <a:t>humans</a:t>
            </a:r>
            <a:r>
              <a:rPr lang="en-US" sz="2800" dirty="0" smtClean="0"/>
              <a:t> can serve as “experiments of nature” to guide discoveries and implementation of novel therapies across all stages of pipeline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2069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28800"/>
            <a:ext cx="9144000" cy="25853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5400" dirty="0" smtClean="0"/>
          </a:p>
          <a:p>
            <a:pPr algn="ctr"/>
            <a:r>
              <a:rPr lang="en-US" sz="5400" dirty="0" smtClean="0"/>
              <a:t>Why do drugs fails?</a:t>
            </a:r>
          </a:p>
          <a:p>
            <a:pPr algn="ctr"/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389929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0" t="4094" r="9286" b="15853"/>
          <a:stretch/>
        </p:blipFill>
        <p:spPr bwMode="auto">
          <a:xfrm>
            <a:off x="434108" y="372096"/>
            <a:ext cx="6500092" cy="2586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9" t="3289" r="10839" b="32831"/>
          <a:stretch/>
        </p:blipFill>
        <p:spPr bwMode="auto">
          <a:xfrm>
            <a:off x="107036" y="3216558"/>
            <a:ext cx="8884564" cy="31842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71475" dist="35941" dir="2700000" sx="102000" sy="102000" algn="tl" rotWithShape="0">
              <a:schemeClr val="tx1">
                <a:lumMod val="65000"/>
                <a:lumOff val="3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28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 genetics helps to identify potential drug targets to start drug discovery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232468" y="1600200"/>
            <a:ext cx="1036332" cy="2295012"/>
            <a:chOff x="434659" y="1371600"/>
            <a:chExt cx="1036332" cy="2295012"/>
          </a:xfrm>
        </p:grpSpPr>
        <p:pic>
          <p:nvPicPr>
            <p:cNvPr id="2" name="Picture 1" descr="human-body-outline.jp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1371600"/>
              <a:ext cx="1013791" cy="1828800"/>
            </a:xfrm>
            <a:prstGeom prst="rect">
              <a:avLst/>
            </a:prstGeom>
          </p:spPr>
        </p:pic>
        <p:sp>
          <p:nvSpPr>
            <p:cNvPr id="6" name="Oval 5"/>
            <p:cNvSpPr/>
            <p:nvPr/>
          </p:nvSpPr>
          <p:spPr bwMode="auto">
            <a:xfrm flipH="1">
              <a:off x="1011420" y="18009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4659" y="3297280"/>
              <a:ext cx="10182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 smtClean="0"/>
                <a:t>Disease</a:t>
              </a:r>
              <a:endParaRPr lang="en-US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327487" y="1600200"/>
            <a:ext cx="1765147" cy="2295012"/>
            <a:chOff x="1327487" y="1371600"/>
            <a:chExt cx="1765147" cy="2295012"/>
          </a:xfrm>
        </p:grpSpPr>
        <p:sp>
          <p:nvSpPr>
            <p:cNvPr id="65" name="TextBox 64"/>
            <p:cNvSpPr txBox="1"/>
            <p:nvPr/>
          </p:nvSpPr>
          <p:spPr>
            <a:xfrm>
              <a:off x="2122202" y="3297280"/>
              <a:ext cx="9669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 smtClean="0"/>
                <a:t>Healthy</a:t>
              </a:r>
              <a:endParaRPr lang="en-US" dirty="0"/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1327487" y="1371600"/>
              <a:ext cx="1765147" cy="1828800"/>
              <a:chOff x="1529678" y="1371600"/>
              <a:chExt cx="1765147" cy="1828800"/>
            </a:xfrm>
          </p:grpSpPr>
          <p:pic>
            <p:nvPicPr>
              <p:cNvPr id="63" name="Picture 62" descr="human-body-outline.jp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81034" y="1371600"/>
                <a:ext cx="1013791" cy="1828800"/>
              </a:xfrm>
              <a:prstGeom prst="rect">
                <a:avLst/>
              </a:prstGeom>
            </p:spPr>
          </p:pic>
          <p:sp>
            <p:nvSpPr>
              <p:cNvPr id="21" name="Right Arrow 20"/>
              <p:cNvSpPr/>
              <p:nvPr/>
            </p:nvSpPr>
            <p:spPr bwMode="auto">
              <a:xfrm>
                <a:off x="1529678" y="2479900"/>
                <a:ext cx="609600" cy="228600"/>
              </a:xfrm>
              <a:prstGeom prst="rightArrow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ex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tabLst/>
                </a:pP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endParaRPr>
              </a:p>
            </p:txBody>
          </p:sp>
        </p:grpSp>
      </p:grpSp>
      <p:sp>
        <p:nvSpPr>
          <p:cNvPr id="198" name="TextBox 197"/>
          <p:cNvSpPr txBox="1"/>
          <p:nvPr/>
        </p:nvSpPr>
        <p:spPr>
          <a:xfrm>
            <a:off x="4890540" y="4024909"/>
            <a:ext cx="4005612" cy="23083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3366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US" b="1" dirty="0" smtClean="0"/>
              <a:t>The key steps are:</a:t>
            </a:r>
            <a:endParaRPr lang="en-US" u="sng" dirty="0" smtClean="0"/>
          </a:p>
          <a:p>
            <a:pPr marL="342900" indent="-342900" algn="l">
              <a:buFont typeface="+mj-lt"/>
              <a:buAutoNum type="arabicPeriod"/>
            </a:pPr>
            <a:r>
              <a:rPr lang="en-US" dirty="0"/>
              <a:t>M</a:t>
            </a:r>
            <a:r>
              <a:rPr lang="en-US" dirty="0" smtClean="0"/>
              <a:t>ap genetic differences in those with disease vs healthy;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dirty="0" smtClean="0"/>
              <a:t>Understand how these genetic differences lead to disease;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dirty="0"/>
              <a:t>D</a:t>
            </a:r>
            <a:r>
              <a:rPr lang="en-US" dirty="0" smtClean="0"/>
              <a:t>evelop drugs against these targets that reverse disease processes in the population.</a:t>
            </a:r>
            <a:endParaRPr lang="en-US" dirty="0"/>
          </a:p>
        </p:txBody>
      </p:sp>
      <p:grpSp>
        <p:nvGrpSpPr>
          <p:cNvPr id="28" name="Group 27"/>
          <p:cNvGrpSpPr/>
          <p:nvPr/>
        </p:nvGrpSpPr>
        <p:grpSpPr>
          <a:xfrm>
            <a:off x="4495800" y="1692895"/>
            <a:ext cx="4005612" cy="1947278"/>
            <a:chOff x="4800600" y="1464295"/>
            <a:chExt cx="4005612" cy="1947278"/>
          </a:xfrm>
        </p:grpSpPr>
        <p:pic>
          <p:nvPicPr>
            <p:cNvPr id="66" name="Picture 65" descr="human-body-outline.jp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0600" y="1524000"/>
              <a:ext cx="1013791" cy="1828800"/>
            </a:xfrm>
            <a:prstGeom prst="rect">
              <a:avLst/>
            </a:prstGeom>
          </p:spPr>
        </p:pic>
        <p:sp>
          <p:nvSpPr>
            <p:cNvPr id="67" name="Oval 66"/>
            <p:cNvSpPr/>
            <p:nvPr/>
          </p:nvSpPr>
          <p:spPr bwMode="auto">
            <a:xfrm flipH="1">
              <a:off x="5257800" y="210570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68" name="Oval 67"/>
            <p:cNvSpPr/>
            <p:nvPr/>
          </p:nvSpPr>
          <p:spPr bwMode="auto">
            <a:xfrm flipH="1">
              <a:off x="5257800" y="220980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69" name="Oval 68"/>
            <p:cNvSpPr/>
            <p:nvPr/>
          </p:nvSpPr>
          <p:spPr bwMode="auto">
            <a:xfrm flipH="1">
              <a:off x="5334000" y="225810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70" name="Oval 69"/>
            <p:cNvSpPr/>
            <p:nvPr/>
          </p:nvSpPr>
          <p:spPr bwMode="auto">
            <a:xfrm flipH="1">
              <a:off x="5257800" y="198120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71" name="Oval 70"/>
            <p:cNvSpPr/>
            <p:nvPr/>
          </p:nvSpPr>
          <p:spPr bwMode="auto">
            <a:xfrm flipH="1">
              <a:off x="5410200" y="198120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72" name="Oval 71"/>
            <p:cNvSpPr/>
            <p:nvPr/>
          </p:nvSpPr>
          <p:spPr bwMode="auto">
            <a:xfrm flipH="1">
              <a:off x="5181600" y="225810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73" name="Oval 72"/>
            <p:cNvSpPr/>
            <p:nvPr/>
          </p:nvSpPr>
          <p:spPr bwMode="auto">
            <a:xfrm flipH="1">
              <a:off x="5334000" y="236220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74" name="Oval 73"/>
            <p:cNvSpPr/>
            <p:nvPr/>
          </p:nvSpPr>
          <p:spPr bwMode="auto">
            <a:xfrm flipH="1">
              <a:off x="5133160" y="252154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75" name="Oval 74"/>
            <p:cNvSpPr/>
            <p:nvPr/>
          </p:nvSpPr>
          <p:spPr bwMode="auto">
            <a:xfrm flipH="1">
              <a:off x="5361760" y="266700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76" name="Oval 75"/>
            <p:cNvSpPr/>
            <p:nvPr/>
          </p:nvSpPr>
          <p:spPr bwMode="auto">
            <a:xfrm flipH="1">
              <a:off x="5354820" y="252848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77" name="Oval 76"/>
            <p:cNvSpPr/>
            <p:nvPr/>
          </p:nvSpPr>
          <p:spPr bwMode="auto">
            <a:xfrm flipH="1">
              <a:off x="5126220" y="291628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78" name="Oval 77"/>
            <p:cNvSpPr/>
            <p:nvPr/>
          </p:nvSpPr>
          <p:spPr bwMode="auto">
            <a:xfrm flipH="1">
              <a:off x="5389380" y="297180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79" name="Oval 78"/>
            <p:cNvSpPr/>
            <p:nvPr/>
          </p:nvSpPr>
          <p:spPr bwMode="auto">
            <a:xfrm flipH="1">
              <a:off x="5410200" y="320040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80" name="Oval 79"/>
            <p:cNvSpPr/>
            <p:nvPr/>
          </p:nvSpPr>
          <p:spPr bwMode="auto">
            <a:xfrm flipH="1">
              <a:off x="5382580" y="286090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81" name="Oval 80"/>
            <p:cNvSpPr/>
            <p:nvPr/>
          </p:nvSpPr>
          <p:spPr bwMode="auto">
            <a:xfrm flipH="1">
              <a:off x="5389380" y="307576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82" name="Oval 81"/>
            <p:cNvSpPr/>
            <p:nvPr/>
          </p:nvSpPr>
          <p:spPr bwMode="auto">
            <a:xfrm flipH="1">
              <a:off x="5119280" y="320040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83" name="Oval 82"/>
            <p:cNvSpPr/>
            <p:nvPr/>
          </p:nvSpPr>
          <p:spPr bwMode="auto">
            <a:xfrm flipH="1">
              <a:off x="5133020" y="309644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84" name="Oval 83"/>
            <p:cNvSpPr/>
            <p:nvPr/>
          </p:nvSpPr>
          <p:spPr bwMode="auto">
            <a:xfrm flipH="1">
              <a:off x="5132740" y="301330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85" name="Oval 84"/>
            <p:cNvSpPr/>
            <p:nvPr/>
          </p:nvSpPr>
          <p:spPr bwMode="auto">
            <a:xfrm flipH="1">
              <a:off x="5139960" y="281246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86" name="Oval 85"/>
            <p:cNvSpPr/>
            <p:nvPr/>
          </p:nvSpPr>
          <p:spPr bwMode="auto">
            <a:xfrm flipH="1">
              <a:off x="5153980" y="270864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87" name="Oval 86"/>
            <p:cNvSpPr/>
            <p:nvPr/>
          </p:nvSpPr>
          <p:spPr bwMode="auto">
            <a:xfrm flipH="1">
              <a:off x="5375780" y="277082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88" name="Oval 87"/>
            <p:cNvSpPr/>
            <p:nvPr/>
          </p:nvSpPr>
          <p:spPr bwMode="auto">
            <a:xfrm flipH="1">
              <a:off x="5153840" y="261842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89" name="Oval 88"/>
            <p:cNvSpPr/>
            <p:nvPr/>
          </p:nvSpPr>
          <p:spPr bwMode="auto">
            <a:xfrm flipH="1">
              <a:off x="5368700" y="260454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90" name="Oval 89"/>
            <p:cNvSpPr/>
            <p:nvPr/>
          </p:nvSpPr>
          <p:spPr bwMode="auto">
            <a:xfrm flipH="1">
              <a:off x="5632140" y="242452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91" name="Oval 90"/>
            <p:cNvSpPr/>
            <p:nvPr/>
          </p:nvSpPr>
          <p:spPr bwMode="auto">
            <a:xfrm flipH="1">
              <a:off x="5583420" y="234138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92" name="Oval 91"/>
            <p:cNvSpPr/>
            <p:nvPr/>
          </p:nvSpPr>
          <p:spPr bwMode="auto">
            <a:xfrm flipH="1">
              <a:off x="5528040" y="225144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93" name="Oval 92"/>
            <p:cNvSpPr/>
            <p:nvPr/>
          </p:nvSpPr>
          <p:spPr bwMode="auto">
            <a:xfrm flipH="1">
              <a:off x="5486400" y="215442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94" name="Oval 93"/>
            <p:cNvSpPr/>
            <p:nvPr/>
          </p:nvSpPr>
          <p:spPr bwMode="auto">
            <a:xfrm flipH="1">
              <a:off x="5465580" y="206434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95" name="Oval 94"/>
            <p:cNvSpPr/>
            <p:nvPr/>
          </p:nvSpPr>
          <p:spPr bwMode="auto">
            <a:xfrm flipH="1">
              <a:off x="5334000" y="213360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96" name="Oval 95"/>
            <p:cNvSpPr/>
            <p:nvPr/>
          </p:nvSpPr>
          <p:spPr bwMode="auto">
            <a:xfrm flipH="1">
              <a:off x="5340660" y="203658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97" name="Oval 96"/>
            <p:cNvSpPr/>
            <p:nvPr/>
          </p:nvSpPr>
          <p:spPr bwMode="auto">
            <a:xfrm flipH="1">
              <a:off x="5250860" y="230682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98" name="Oval 97"/>
            <p:cNvSpPr/>
            <p:nvPr/>
          </p:nvSpPr>
          <p:spPr bwMode="auto">
            <a:xfrm flipH="1">
              <a:off x="5250860" y="240370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99" name="Oval 98"/>
            <p:cNvSpPr/>
            <p:nvPr/>
          </p:nvSpPr>
          <p:spPr bwMode="auto">
            <a:xfrm flipH="1">
              <a:off x="5361760" y="244520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00" name="Oval 99"/>
            <p:cNvSpPr/>
            <p:nvPr/>
          </p:nvSpPr>
          <p:spPr bwMode="auto">
            <a:xfrm flipH="1">
              <a:off x="5133160" y="240370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01" name="Oval 100"/>
            <p:cNvSpPr/>
            <p:nvPr/>
          </p:nvSpPr>
          <p:spPr bwMode="auto">
            <a:xfrm flipH="1">
              <a:off x="5188400" y="248004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02" name="Oval 101"/>
            <p:cNvSpPr/>
            <p:nvPr/>
          </p:nvSpPr>
          <p:spPr bwMode="auto">
            <a:xfrm flipH="1">
              <a:off x="5160920" y="236206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03" name="Oval 102"/>
            <p:cNvSpPr/>
            <p:nvPr/>
          </p:nvSpPr>
          <p:spPr bwMode="auto">
            <a:xfrm flipH="1">
              <a:off x="5167860" y="216816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04" name="Oval 103"/>
            <p:cNvSpPr/>
            <p:nvPr/>
          </p:nvSpPr>
          <p:spPr bwMode="auto">
            <a:xfrm flipH="1">
              <a:off x="4890540" y="242466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05" name="Oval 104"/>
            <p:cNvSpPr/>
            <p:nvPr/>
          </p:nvSpPr>
          <p:spPr bwMode="auto">
            <a:xfrm flipH="1">
              <a:off x="4945780" y="233444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06" name="Oval 105"/>
            <p:cNvSpPr/>
            <p:nvPr/>
          </p:nvSpPr>
          <p:spPr bwMode="auto">
            <a:xfrm flipH="1">
              <a:off x="4987560" y="224450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07" name="Oval 106"/>
            <p:cNvSpPr/>
            <p:nvPr/>
          </p:nvSpPr>
          <p:spPr bwMode="auto">
            <a:xfrm flipH="1">
              <a:off x="5022400" y="214748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08" name="Oval 107"/>
            <p:cNvSpPr/>
            <p:nvPr/>
          </p:nvSpPr>
          <p:spPr bwMode="auto">
            <a:xfrm flipH="1">
              <a:off x="5049880" y="205740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09" name="Oval 108"/>
            <p:cNvSpPr/>
            <p:nvPr/>
          </p:nvSpPr>
          <p:spPr bwMode="auto">
            <a:xfrm flipH="1">
              <a:off x="5167580" y="205740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10" name="Oval 109"/>
            <p:cNvSpPr/>
            <p:nvPr/>
          </p:nvSpPr>
          <p:spPr bwMode="auto">
            <a:xfrm flipH="1">
              <a:off x="5133160" y="196732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11" name="Oval 110"/>
            <p:cNvSpPr/>
            <p:nvPr/>
          </p:nvSpPr>
          <p:spPr bwMode="auto">
            <a:xfrm flipH="1">
              <a:off x="5347880" y="189112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12" name="Oval 111"/>
            <p:cNvSpPr/>
            <p:nvPr/>
          </p:nvSpPr>
          <p:spPr bwMode="auto">
            <a:xfrm flipH="1">
              <a:off x="5257800" y="187724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13" name="Oval 112"/>
            <p:cNvSpPr/>
            <p:nvPr/>
          </p:nvSpPr>
          <p:spPr bwMode="auto">
            <a:xfrm flipH="1">
              <a:off x="5167720" y="189112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14" name="Oval 113"/>
            <p:cNvSpPr/>
            <p:nvPr/>
          </p:nvSpPr>
          <p:spPr bwMode="auto">
            <a:xfrm flipH="1">
              <a:off x="5070700" y="192554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15" name="Oval 114"/>
            <p:cNvSpPr/>
            <p:nvPr/>
          </p:nvSpPr>
          <p:spPr bwMode="auto">
            <a:xfrm flipH="1">
              <a:off x="5236980" y="176634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16" name="Oval 115"/>
            <p:cNvSpPr/>
            <p:nvPr/>
          </p:nvSpPr>
          <p:spPr bwMode="auto">
            <a:xfrm flipH="1">
              <a:off x="5202280" y="167626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17" name="Oval 116"/>
            <p:cNvSpPr/>
            <p:nvPr/>
          </p:nvSpPr>
          <p:spPr bwMode="auto">
            <a:xfrm flipH="1">
              <a:off x="5285280" y="167640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18" name="Oval 117"/>
            <p:cNvSpPr/>
            <p:nvPr/>
          </p:nvSpPr>
          <p:spPr bwMode="auto">
            <a:xfrm flipH="1">
              <a:off x="5271680" y="157938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19" name="Oval 118"/>
            <p:cNvSpPr/>
            <p:nvPr/>
          </p:nvSpPr>
          <p:spPr bwMode="auto">
            <a:xfrm flipH="1">
              <a:off x="5216160" y="1599920"/>
              <a:ext cx="76200" cy="762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910612" y="1464295"/>
              <a:ext cx="2895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dirty="0" smtClean="0"/>
                <a:t>But, tens of thousands of potential </a:t>
              </a:r>
              <a:r>
                <a:rPr lang="en-US" dirty="0" smtClean="0">
                  <a:solidFill>
                    <a:srgbClr val="FF0000"/>
                  </a:solidFill>
                </a:rPr>
                <a:t>targets</a:t>
              </a:r>
              <a:r>
                <a:rPr lang="en-US" dirty="0" smtClean="0"/>
                <a:t>…</a:t>
              </a:r>
              <a:endParaRPr lang="en-US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215412" y="2102440"/>
              <a:ext cx="228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dirty="0" smtClean="0"/>
                <a:t>…</a:t>
              </a:r>
              <a:r>
                <a:rPr lang="en-US" i="1" dirty="0" smtClean="0"/>
                <a:t>and which one causes disease?</a:t>
              </a:r>
              <a:endParaRPr lang="en-US" i="1" dirty="0"/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6215412" y="2765242"/>
              <a:ext cx="228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dirty="0" smtClean="0"/>
                <a:t>…</a:t>
              </a:r>
              <a:r>
                <a:rPr lang="en-US" i="1" dirty="0" smtClean="0"/>
                <a:t>and how do you </a:t>
              </a:r>
              <a:r>
                <a:rPr lang="en-US" i="1" dirty="0" smtClean="0">
                  <a:solidFill>
                    <a:srgbClr val="0070C0"/>
                  </a:solidFill>
                </a:rPr>
                <a:t>perturb</a:t>
              </a:r>
              <a:r>
                <a:rPr lang="en-US" i="1" dirty="0" smtClean="0"/>
                <a:t> the target?</a:t>
              </a:r>
              <a:endParaRPr lang="en-US" i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037446" y="1770531"/>
              <a:ext cx="4972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4000" b="1" dirty="0" smtClean="0">
                  <a:solidFill>
                    <a:schemeClr val="accent1">
                      <a:lumMod val="75000"/>
                    </a:schemeClr>
                  </a:solidFill>
                </a:rPr>
                <a:t>?</a:t>
              </a:r>
              <a:endParaRPr lang="en-US" sz="40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8329" y="4181988"/>
            <a:ext cx="2864569" cy="2218812"/>
            <a:chOff x="228329" y="3953388"/>
            <a:chExt cx="2864569" cy="2218812"/>
          </a:xfrm>
        </p:grpSpPr>
        <p:pic>
          <p:nvPicPr>
            <p:cNvPr id="173" name="Picture 172" descr="human-body-outline.jp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1818" y="3953388"/>
              <a:ext cx="1013791" cy="1828800"/>
            </a:xfrm>
            <a:prstGeom prst="rect">
              <a:avLst/>
            </a:prstGeom>
          </p:spPr>
        </p:pic>
        <p:pic>
          <p:nvPicPr>
            <p:cNvPr id="180" name="Picture 179" descr="human-body-outline.jp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9107" y="3953388"/>
              <a:ext cx="1013791" cy="1828800"/>
            </a:xfrm>
            <a:prstGeom prst="rect">
              <a:avLst/>
            </a:prstGeom>
          </p:spPr>
        </p:pic>
        <p:sp>
          <p:nvSpPr>
            <p:cNvPr id="181" name="TextBox 180"/>
            <p:cNvSpPr txBox="1"/>
            <p:nvPr/>
          </p:nvSpPr>
          <p:spPr>
            <a:xfrm>
              <a:off x="228329" y="5802868"/>
              <a:ext cx="10182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 smtClean="0">
                  <a:solidFill>
                    <a:srgbClr val="FF0000"/>
                  </a:solidFill>
                </a:rPr>
                <a:t>Disease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82" name="TextBox 181"/>
            <p:cNvSpPr txBox="1"/>
            <p:nvPr/>
          </p:nvSpPr>
          <p:spPr>
            <a:xfrm>
              <a:off x="2122466" y="5802868"/>
              <a:ext cx="9669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 smtClean="0"/>
                <a:t>Healthy</a:t>
              </a:r>
              <a:endParaRPr lang="en-US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418126" y="4495800"/>
              <a:ext cx="4283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 smtClean="0"/>
                <a:t>vs</a:t>
              </a:r>
              <a:endParaRPr lang="en-US" dirty="0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769" y="4312614"/>
              <a:ext cx="247783" cy="65583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4029" y="4312614"/>
              <a:ext cx="247783" cy="655836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3433387" y="5022400"/>
            <a:ext cx="740863" cy="812507"/>
            <a:chOff x="4080390" y="4793800"/>
            <a:chExt cx="740863" cy="812507"/>
          </a:xfrm>
        </p:grpSpPr>
        <p:cxnSp>
          <p:nvCxnSpPr>
            <p:cNvPr id="189" name="Straight Arrow Connector 188"/>
            <p:cNvCxnSpPr/>
            <p:nvPr/>
          </p:nvCxnSpPr>
          <p:spPr bwMode="auto">
            <a:xfrm flipV="1">
              <a:off x="4447169" y="4938076"/>
              <a:ext cx="259784" cy="263102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193" name="Oval 192"/>
            <p:cNvSpPr/>
            <p:nvPr/>
          </p:nvSpPr>
          <p:spPr bwMode="auto">
            <a:xfrm flipH="1">
              <a:off x="4745053" y="47938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pic>
          <p:nvPicPr>
            <p:cNvPr id="120" name="Picture 11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0390" y="4950471"/>
              <a:ext cx="247783" cy="655836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1127026" y="1415534"/>
            <a:ext cx="838691" cy="565666"/>
            <a:chOff x="1213798" y="1186934"/>
            <a:chExt cx="838691" cy="565666"/>
          </a:xfrm>
        </p:grpSpPr>
        <p:sp>
          <p:nvSpPr>
            <p:cNvPr id="54" name="TextBox 53"/>
            <p:cNvSpPr txBox="1"/>
            <p:nvPr/>
          </p:nvSpPr>
          <p:spPr>
            <a:xfrm>
              <a:off x="1213798" y="1186934"/>
              <a:ext cx="8386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 smtClean="0"/>
                <a:t>“</a:t>
              </a:r>
              <a:r>
                <a:rPr lang="en-US" dirty="0">
                  <a:solidFill>
                    <a:srgbClr val="0070C0"/>
                  </a:solidFill>
                </a:rPr>
                <a:t>D</a:t>
              </a:r>
              <a:r>
                <a:rPr lang="en-US" dirty="0" smtClean="0">
                  <a:solidFill>
                    <a:srgbClr val="0070C0"/>
                  </a:solidFill>
                </a:rPr>
                <a:t>rug</a:t>
              </a:r>
              <a:r>
                <a:rPr lang="en-US" dirty="0" smtClean="0"/>
                <a:t>”</a:t>
              </a:r>
              <a:endParaRPr lang="en-US" dirty="0"/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9673" y="1498594"/>
              <a:ext cx="226940" cy="254006"/>
            </a:xfrm>
            <a:prstGeom prst="rect">
              <a:avLst/>
            </a:prstGeom>
          </p:spPr>
        </p:pic>
      </p:grpSp>
      <p:grpSp>
        <p:nvGrpSpPr>
          <p:cNvPr id="125" name="Group 124"/>
          <p:cNvGrpSpPr/>
          <p:nvPr/>
        </p:nvGrpSpPr>
        <p:grpSpPr>
          <a:xfrm>
            <a:off x="3709756" y="4456734"/>
            <a:ext cx="838691" cy="565666"/>
            <a:chOff x="1213798" y="1186934"/>
            <a:chExt cx="838691" cy="565666"/>
          </a:xfrm>
        </p:grpSpPr>
        <p:sp>
          <p:nvSpPr>
            <p:cNvPr id="126" name="TextBox 125"/>
            <p:cNvSpPr txBox="1"/>
            <p:nvPr/>
          </p:nvSpPr>
          <p:spPr>
            <a:xfrm>
              <a:off x="1213798" y="1186934"/>
              <a:ext cx="8386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 smtClean="0"/>
                <a:t>“</a:t>
              </a:r>
              <a:r>
                <a:rPr lang="en-US" dirty="0">
                  <a:solidFill>
                    <a:srgbClr val="0070C0"/>
                  </a:solidFill>
                </a:rPr>
                <a:t>D</a:t>
              </a:r>
              <a:r>
                <a:rPr lang="en-US" dirty="0" smtClean="0">
                  <a:solidFill>
                    <a:srgbClr val="0070C0"/>
                  </a:solidFill>
                </a:rPr>
                <a:t>rug</a:t>
              </a:r>
              <a:r>
                <a:rPr lang="en-US" dirty="0" smtClean="0"/>
                <a:t>”</a:t>
              </a:r>
              <a:endParaRPr lang="en-US" dirty="0"/>
            </a:p>
          </p:txBody>
        </p:sp>
        <p:pic>
          <p:nvPicPr>
            <p:cNvPr id="127" name="Picture 126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9673" y="1498594"/>
              <a:ext cx="226940" cy="254006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1056462" y="1981200"/>
            <a:ext cx="979820" cy="457200"/>
            <a:chOff x="1329218" y="1752600"/>
            <a:chExt cx="979820" cy="457200"/>
          </a:xfrm>
        </p:grpSpPr>
        <p:sp>
          <p:nvSpPr>
            <p:cNvPr id="52" name="Oval 51"/>
            <p:cNvSpPr/>
            <p:nvPr/>
          </p:nvSpPr>
          <p:spPr bwMode="auto">
            <a:xfrm flipH="1">
              <a:off x="1781028" y="17526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329218" y="1840468"/>
              <a:ext cx="9798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 smtClean="0"/>
                <a:t>“</a:t>
              </a:r>
              <a:r>
                <a:rPr lang="en-US" dirty="0">
                  <a:solidFill>
                    <a:srgbClr val="FF0000"/>
                  </a:solidFill>
                </a:rPr>
                <a:t>T</a:t>
              </a:r>
              <a:r>
                <a:rPr lang="en-US" dirty="0" smtClean="0">
                  <a:solidFill>
                    <a:srgbClr val="FF0000"/>
                  </a:solidFill>
                </a:rPr>
                <a:t>arget</a:t>
              </a:r>
              <a:r>
                <a:rPr lang="en-US" dirty="0" smtClean="0"/>
                <a:t>”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9270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 bwMode="auto">
          <a:xfrm>
            <a:off x="1161121" y="748724"/>
            <a:ext cx="6916079" cy="4585276"/>
          </a:xfrm>
          <a:prstGeom prst="rect">
            <a:avLst/>
          </a:prstGeom>
          <a:solidFill>
            <a:schemeClr val="accent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28121" y="4859058"/>
            <a:ext cx="2117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latin typeface="Arial"/>
                <a:cs typeface="Arial"/>
              </a:rPr>
              <a:t>Gene </a:t>
            </a:r>
            <a:r>
              <a:rPr lang="en-US" sz="2400" dirty="0" smtClean="0">
                <a:latin typeface="Arial"/>
                <a:cs typeface="Arial"/>
              </a:rPr>
              <a:t>function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65994" y="2575290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/>
                <a:cs typeface="Arial"/>
              </a:rPr>
              <a:t>Human phenotype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 rot="19103446">
            <a:off x="1865043" y="1558350"/>
            <a:ext cx="650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high</a:t>
            </a:r>
            <a:endParaRPr lang="en-US" i="1" dirty="0"/>
          </a:p>
        </p:txBody>
      </p:sp>
      <p:sp>
        <p:nvSpPr>
          <p:cNvPr id="14" name="TextBox 13"/>
          <p:cNvSpPr txBox="1"/>
          <p:nvPr/>
        </p:nvSpPr>
        <p:spPr>
          <a:xfrm rot="19103446">
            <a:off x="1929457" y="3618131"/>
            <a:ext cx="576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low</a:t>
            </a:r>
            <a:endParaRPr lang="en-US" i="1" dirty="0"/>
          </a:p>
        </p:txBody>
      </p:sp>
      <p:cxnSp>
        <p:nvCxnSpPr>
          <p:cNvPr id="26" name="Straight Connector 25"/>
          <p:cNvCxnSpPr/>
          <p:nvPr/>
        </p:nvCxnSpPr>
        <p:spPr>
          <a:xfrm flipH="1">
            <a:off x="2874930" y="4420936"/>
            <a:ext cx="4648198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887627" y="1296736"/>
            <a:ext cx="0" cy="312420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 rot="18999135">
            <a:off x="2950658" y="4697467"/>
            <a:ext cx="7982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GOF</a:t>
            </a:r>
            <a:endParaRPr lang="en-US" i="1" dirty="0"/>
          </a:p>
        </p:txBody>
      </p:sp>
      <p:sp>
        <p:nvSpPr>
          <p:cNvPr id="25" name="TextBox 24"/>
          <p:cNvSpPr txBox="1"/>
          <p:nvPr/>
        </p:nvSpPr>
        <p:spPr>
          <a:xfrm rot="18999135">
            <a:off x="6039960" y="4598007"/>
            <a:ext cx="7414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LOF</a:t>
            </a:r>
            <a:endParaRPr lang="en-US" i="1" dirty="0"/>
          </a:p>
        </p:txBody>
      </p:sp>
      <p:sp>
        <p:nvSpPr>
          <p:cNvPr id="29" name="Freeform 28"/>
          <p:cNvSpPr/>
          <p:nvPr/>
        </p:nvSpPr>
        <p:spPr>
          <a:xfrm>
            <a:off x="3980521" y="1525336"/>
            <a:ext cx="2819400" cy="2667000"/>
          </a:xfrm>
          <a:custGeom>
            <a:avLst/>
            <a:gdLst>
              <a:gd name="connsiteX0" fmla="*/ 0 w 1778000"/>
              <a:gd name="connsiteY0" fmla="*/ 1938867 h 1938867"/>
              <a:gd name="connsiteX1" fmla="*/ 465667 w 1778000"/>
              <a:gd name="connsiteY1" fmla="*/ 1422400 h 1938867"/>
              <a:gd name="connsiteX2" fmla="*/ 1007534 w 1778000"/>
              <a:gd name="connsiteY2" fmla="*/ 262467 h 1938867"/>
              <a:gd name="connsiteX3" fmla="*/ 1778000 w 1778000"/>
              <a:gd name="connsiteY3" fmla="*/ 0 h 193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8000" h="1938867">
                <a:moveTo>
                  <a:pt x="0" y="1938867"/>
                </a:moveTo>
                <a:cubicBezTo>
                  <a:pt x="148872" y="1820333"/>
                  <a:pt x="297745" y="1701800"/>
                  <a:pt x="465667" y="1422400"/>
                </a:cubicBezTo>
                <a:cubicBezTo>
                  <a:pt x="633589" y="1143000"/>
                  <a:pt x="788812" y="499534"/>
                  <a:pt x="1007534" y="262467"/>
                </a:cubicBezTo>
                <a:cubicBezTo>
                  <a:pt x="1226256" y="25400"/>
                  <a:pt x="1778000" y="0"/>
                  <a:pt x="1778000" y="0"/>
                </a:cubicBezTo>
              </a:path>
            </a:pathLst>
          </a:custGeom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28575" cmpd="sng">
                <a:solidFill>
                  <a:schemeClr val="tx1"/>
                </a:solidFill>
              </a:ln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4252" y="1941326"/>
            <a:ext cx="1082348" cy="400110"/>
          </a:xfrm>
          <a:prstGeom prst="rect">
            <a:avLst/>
          </a:prstGeom>
          <a:solidFill>
            <a:schemeClr val="accent2">
              <a:lumMod val="20000"/>
              <a:lumOff val="80000"/>
              <a:alpha val="68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Efficacy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360349" y="2419290"/>
            <a:ext cx="1031051" cy="400110"/>
          </a:xfrm>
          <a:prstGeom prst="rect">
            <a:avLst/>
          </a:prstGeom>
          <a:solidFill>
            <a:srgbClr val="FF0000">
              <a:alpha val="30000"/>
            </a:srgb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Toxicity</a:t>
            </a:r>
            <a:endParaRPr lang="en-US" dirty="0"/>
          </a:p>
        </p:txBody>
      </p:sp>
      <p:sp>
        <p:nvSpPr>
          <p:cNvPr id="39" name="Freeform 38"/>
          <p:cNvSpPr/>
          <p:nvPr/>
        </p:nvSpPr>
        <p:spPr>
          <a:xfrm>
            <a:off x="3255929" y="1525336"/>
            <a:ext cx="2819400" cy="2667000"/>
          </a:xfrm>
          <a:custGeom>
            <a:avLst/>
            <a:gdLst>
              <a:gd name="connsiteX0" fmla="*/ 0 w 1778000"/>
              <a:gd name="connsiteY0" fmla="*/ 1938867 h 1938867"/>
              <a:gd name="connsiteX1" fmla="*/ 465667 w 1778000"/>
              <a:gd name="connsiteY1" fmla="*/ 1422400 h 1938867"/>
              <a:gd name="connsiteX2" fmla="*/ 1007534 w 1778000"/>
              <a:gd name="connsiteY2" fmla="*/ 262467 h 1938867"/>
              <a:gd name="connsiteX3" fmla="*/ 1778000 w 1778000"/>
              <a:gd name="connsiteY3" fmla="*/ 0 h 193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8000" h="1938867">
                <a:moveTo>
                  <a:pt x="0" y="1938867"/>
                </a:moveTo>
                <a:cubicBezTo>
                  <a:pt x="148872" y="1820333"/>
                  <a:pt x="297745" y="1701800"/>
                  <a:pt x="465667" y="1422400"/>
                </a:cubicBezTo>
                <a:cubicBezTo>
                  <a:pt x="633589" y="1143000"/>
                  <a:pt x="788812" y="499534"/>
                  <a:pt x="1007534" y="262467"/>
                </a:cubicBezTo>
                <a:cubicBezTo>
                  <a:pt x="1226256" y="25400"/>
                  <a:pt x="1778000" y="0"/>
                  <a:pt x="1778000" y="0"/>
                </a:cubicBezTo>
              </a:path>
            </a:pathLst>
          </a:custGeom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28575" cmpd="sng">
                <a:solidFill>
                  <a:schemeClr val="tx1"/>
                </a:solidFill>
              </a:ln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52121" y="3113782"/>
            <a:ext cx="2514600" cy="10772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2">
                <a:lumMod val="7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This provides evidence for the therapeutic window at the time of target </a:t>
            </a:r>
            <a:r>
              <a:rPr lang="en-US" sz="1600" dirty="0" smtClean="0"/>
              <a:t>ID &amp; validation</a:t>
            </a:r>
            <a:r>
              <a:rPr lang="en-US" sz="1600" dirty="0"/>
              <a:t>. </a:t>
            </a:r>
            <a:endParaRPr lang="en-US" sz="1600" i="1" dirty="0"/>
          </a:p>
        </p:txBody>
      </p:sp>
      <p:sp>
        <p:nvSpPr>
          <p:cNvPr id="3" name="Rectangular Callout 2"/>
          <p:cNvSpPr/>
          <p:nvPr/>
        </p:nvSpPr>
        <p:spPr bwMode="auto">
          <a:xfrm>
            <a:off x="304800" y="152400"/>
            <a:ext cx="2209800" cy="1295400"/>
          </a:xfrm>
          <a:prstGeom prst="wedgeRectCallout">
            <a:avLst>
              <a:gd name="adj1" fmla="val -4246"/>
              <a:gd name="adj2" fmla="val 91249"/>
            </a:avLst>
          </a:prstGeom>
          <a:solidFill>
            <a:schemeClr val="accent5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US" sz="2400" dirty="0"/>
              <a:t>Pick a </a:t>
            </a:r>
            <a:r>
              <a:rPr lang="en-US" sz="2400" dirty="0" smtClean="0"/>
              <a:t>human phenotype for drug efficacy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1" name="Rectangular Callout 50"/>
          <p:cNvSpPr/>
          <p:nvPr/>
        </p:nvSpPr>
        <p:spPr bwMode="auto">
          <a:xfrm rot="21079737">
            <a:off x="208675" y="5072598"/>
            <a:ext cx="2667000" cy="917448"/>
          </a:xfrm>
          <a:prstGeom prst="wedgeRectCallout">
            <a:avLst>
              <a:gd name="adj1" fmla="val 88620"/>
              <a:gd name="adj2" fmla="val 5641"/>
            </a:avLst>
          </a:prstGeom>
          <a:solidFill>
            <a:schemeClr val="accent5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US" sz="2400" dirty="0" smtClean="0"/>
              <a:t>Assess biological function of alleles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039135" y="377952"/>
            <a:ext cx="2980665" cy="3660648"/>
            <a:chOff x="3039135" y="377952"/>
            <a:chExt cx="2980665" cy="3660648"/>
          </a:xfrm>
        </p:grpSpPr>
        <p:sp>
          <p:nvSpPr>
            <p:cNvPr id="38" name="TextBox 37"/>
            <p:cNvSpPr txBox="1"/>
            <p:nvPr/>
          </p:nvSpPr>
          <p:spPr>
            <a:xfrm>
              <a:off x="3657600" y="363849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810000" y="320040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216264" y="274320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343400" y="249549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292464" y="220980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664064" y="144780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130664" y="1504890"/>
              <a:ext cx="3557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X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3039135" y="377952"/>
              <a:ext cx="1524000" cy="1222248"/>
              <a:chOff x="3039135" y="377952"/>
              <a:chExt cx="1524000" cy="1222248"/>
            </a:xfrm>
          </p:grpSpPr>
          <p:sp>
            <p:nvSpPr>
              <p:cNvPr id="36" name="Rectangular Callout 35"/>
              <p:cNvSpPr/>
              <p:nvPr/>
            </p:nvSpPr>
            <p:spPr bwMode="auto">
              <a:xfrm rot="20597431">
                <a:off x="3039135" y="377952"/>
                <a:ext cx="1524000" cy="1222248"/>
              </a:xfrm>
              <a:prstGeom prst="wedgeRectCallout">
                <a:avLst>
                  <a:gd name="adj1" fmla="val -5519"/>
                  <a:gd name="adj2" fmla="val 140529"/>
                </a:avLst>
              </a:prstGeom>
              <a:solidFill>
                <a:schemeClr val="accent5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 sz="2400" dirty="0" smtClean="0"/>
                  <a:t>Identify a series of alleles </a:t>
                </a:r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4191000" y="990600"/>
                <a:ext cx="35573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00FF"/>
                    </a:solidFill>
                  </a:rPr>
                  <a:t>X</a:t>
                </a:r>
                <a:endParaRPr lang="en-US" b="1" dirty="0">
                  <a:solidFill>
                    <a:srgbClr val="0000FF"/>
                  </a:solidFill>
                </a:endParaRPr>
              </a:p>
            </p:txBody>
          </p:sp>
        </p:grpSp>
      </p:grpSp>
      <p:grpSp>
        <p:nvGrpSpPr>
          <p:cNvPr id="15" name="Group 14"/>
          <p:cNvGrpSpPr/>
          <p:nvPr/>
        </p:nvGrpSpPr>
        <p:grpSpPr>
          <a:xfrm>
            <a:off x="4519628" y="152400"/>
            <a:ext cx="3709972" cy="3529024"/>
            <a:chOff x="4519628" y="152400"/>
            <a:chExt cx="3709972" cy="3529024"/>
          </a:xfrm>
        </p:grpSpPr>
        <p:sp>
          <p:nvSpPr>
            <p:cNvPr id="53" name="Rectangular Callout 52"/>
            <p:cNvSpPr/>
            <p:nvPr/>
          </p:nvSpPr>
          <p:spPr bwMode="auto">
            <a:xfrm>
              <a:off x="5562600" y="152400"/>
              <a:ext cx="2667000" cy="917448"/>
            </a:xfrm>
            <a:prstGeom prst="wedgeRectCallout">
              <a:avLst>
                <a:gd name="adj1" fmla="val 1685"/>
                <a:gd name="adj2" fmla="val 100605"/>
              </a:avLst>
            </a:prstGeom>
            <a:solidFill>
              <a:schemeClr val="accent5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sz="2400" dirty="0" smtClean="0"/>
                <a:t>Assess </a:t>
              </a:r>
              <a:r>
                <a:rPr lang="en-US" sz="2400" dirty="0" err="1" smtClean="0"/>
                <a:t>pleiotropy</a:t>
              </a:r>
              <a:r>
                <a:rPr lang="en-US" sz="2400" dirty="0" smtClean="0"/>
                <a:t> as proxy for ADEs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cxnSp>
          <p:nvCxnSpPr>
            <p:cNvPr id="54" name="Straight Arrow Connector 53"/>
            <p:cNvCxnSpPr/>
            <p:nvPr/>
          </p:nvCxnSpPr>
          <p:spPr>
            <a:xfrm flipH="1">
              <a:off x="4519628" y="2880687"/>
              <a:ext cx="10638" cy="800737"/>
            </a:xfrm>
            <a:prstGeom prst="straightConnector1">
              <a:avLst/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3252772" y="5601882"/>
            <a:ext cx="579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smtClean="0">
                <a:solidFill>
                  <a:srgbClr val="0000FF"/>
                </a:solidFill>
              </a:rPr>
              <a:t>New target for drug screen!</a:t>
            </a:r>
            <a:endParaRPr lang="en-US" sz="3600" i="1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4600" y="6400800"/>
            <a:ext cx="6394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Plenge, </a:t>
            </a:r>
            <a:r>
              <a:rPr lang="en-US" dirty="0" err="1" smtClean="0"/>
              <a:t>Scolnick</a:t>
            </a:r>
            <a:r>
              <a:rPr lang="en-US" dirty="0" smtClean="0"/>
              <a:t>, &amp; </a:t>
            </a:r>
            <a:r>
              <a:rPr lang="en-US" dirty="0" err="1" smtClean="0"/>
              <a:t>Altshuler</a:t>
            </a:r>
            <a:r>
              <a:rPr lang="en-US" dirty="0" smtClean="0"/>
              <a:t> </a:t>
            </a:r>
            <a:r>
              <a:rPr lang="en-US" i="1" dirty="0" smtClean="0"/>
              <a:t>Nat Rev Drug Discovery (</a:t>
            </a:r>
            <a:r>
              <a:rPr lang="en-US" dirty="0" smtClean="0"/>
              <a:t>2013)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83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There are encouraging examples of this principle working in drug discovery – </a:t>
            </a:r>
            <a:r>
              <a:rPr lang="en-US" sz="2800" i="1" dirty="0" smtClean="0"/>
              <a:t>example of PCSK9</a:t>
            </a:r>
            <a:endParaRPr lang="en-US" sz="2800" i="1" dirty="0"/>
          </a:p>
        </p:txBody>
      </p:sp>
      <p:grpSp>
        <p:nvGrpSpPr>
          <p:cNvPr id="28" name="Group 27"/>
          <p:cNvGrpSpPr/>
          <p:nvPr/>
        </p:nvGrpSpPr>
        <p:grpSpPr>
          <a:xfrm>
            <a:off x="4648200" y="1343908"/>
            <a:ext cx="4038600" cy="2031230"/>
            <a:chOff x="4648200" y="1097578"/>
            <a:chExt cx="4038600" cy="2031230"/>
          </a:xfrm>
        </p:grpSpPr>
        <p:sp>
          <p:nvSpPr>
            <p:cNvPr id="10" name="TextBox 9"/>
            <p:cNvSpPr txBox="1"/>
            <p:nvPr/>
          </p:nvSpPr>
          <p:spPr>
            <a:xfrm>
              <a:off x="4648200" y="1097578"/>
              <a:ext cx="4038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400" b="1" dirty="0" smtClean="0"/>
                <a:t>Thanks to new technologies, we can now find these disease genes…</a:t>
              </a:r>
              <a:endParaRPr lang="en-US" sz="1400" b="1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4772462" y="2851809"/>
              <a:ext cx="7664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1200" b="1" dirty="0" smtClean="0"/>
                <a:t>Disease</a:t>
              </a:r>
              <a:endParaRPr lang="en-US" sz="1200" b="1" dirty="0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7729186" y="2851809"/>
              <a:ext cx="7393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1200" b="1" dirty="0"/>
                <a:t>H</a:t>
              </a:r>
              <a:r>
                <a:rPr lang="en-US" sz="1200" b="1" dirty="0" smtClean="0"/>
                <a:t>ealthy</a:t>
              </a:r>
              <a:endParaRPr lang="en-US" sz="1200" b="1" dirty="0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6906458" y="1654984"/>
              <a:ext cx="1057761" cy="1366102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5685" y="1759743"/>
              <a:ext cx="1057761" cy="1366102"/>
            </a:xfrm>
            <a:prstGeom prst="rect">
              <a:avLst/>
            </a:prstGeom>
          </p:spPr>
        </p:pic>
        <p:cxnSp>
          <p:nvCxnSpPr>
            <p:cNvPr id="7" name="Straight Connector 6"/>
            <p:cNvCxnSpPr/>
            <p:nvPr/>
          </p:nvCxnSpPr>
          <p:spPr bwMode="auto">
            <a:xfrm>
              <a:off x="6667500" y="1828800"/>
              <a:ext cx="0" cy="129704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9" name="Group 38"/>
          <p:cNvGrpSpPr/>
          <p:nvPr/>
        </p:nvGrpSpPr>
        <p:grpSpPr>
          <a:xfrm>
            <a:off x="275879" y="3658494"/>
            <a:ext cx="8526392" cy="2894706"/>
            <a:chOff x="275879" y="3412164"/>
            <a:chExt cx="8526392" cy="2894706"/>
          </a:xfrm>
        </p:grpSpPr>
        <p:sp>
          <p:nvSpPr>
            <p:cNvPr id="56" name="TextBox 55"/>
            <p:cNvSpPr txBox="1"/>
            <p:nvPr/>
          </p:nvSpPr>
          <p:spPr>
            <a:xfrm>
              <a:off x="275879" y="3412164"/>
              <a:ext cx="84722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400" b="1" dirty="0" smtClean="0"/>
                <a:t>…and design studies to find drugs that fix the underlying molecular defects – for example, blocking PCSK9 lowers LDL (or “bad”) cholesterol in the blood.</a:t>
              </a:r>
              <a:endParaRPr lang="en-US" sz="1400" b="1" dirty="0"/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986108" y="3926382"/>
              <a:ext cx="3493181" cy="2324012"/>
              <a:chOff x="986108" y="3926382"/>
              <a:chExt cx="3493181" cy="2324012"/>
            </a:xfrm>
          </p:grpSpPr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6108" y="4158026"/>
                <a:ext cx="3334519" cy="1993396"/>
              </a:xfrm>
              <a:prstGeom prst="rect">
                <a:avLst/>
              </a:prstGeom>
            </p:spPr>
          </p:pic>
          <p:sp>
            <p:nvSpPr>
              <p:cNvPr id="151" name="TextBox 150"/>
              <p:cNvSpPr txBox="1"/>
              <p:nvPr/>
            </p:nvSpPr>
            <p:spPr>
              <a:xfrm>
                <a:off x="1364297" y="5984501"/>
                <a:ext cx="901143" cy="2658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100" b="1" dirty="0" smtClean="0">
                    <a:solidFill>
                      <a:srgbClr val="000000"/>
                    </a:solidFill>
                    <a:latin typeface="Arial" charset="0"/>
                  </a:rPr>
                  <a:t>Lysosome</a:t>
                </a:r>
              </a:p>
            </p:txBody>
          </p:sp>
          <p:sp>
            <p:nvSpPr>
              <p:cNvPr id="152" name="TextBox 151"/>
              <p:cNvSpPr txBox="1"/>
              <p:nvPr/>
            </p:nvSpPr>
            <p:spPr>
              <a:xfrm>
                <a:off x="1371947" y="4192275"/>
                <a:ext cx="571178" cy="2658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200" b="1" dirty="0" smtClean="0">
                    <a:solidFill>
                      <a:srgbClr val="000000"/>
                    </a:solidFill>
                    <a:latin typeface="Arial" charset="0"/>
                  </a:rPr>
                  <a:t>LDLR</a:t>
                </a:r>
              </a:p>
            </p:txBody>
          </p:sp>
          <p:sp>
            <p:nvSpPr>
              <p:cNvPr id="153" name="TextBox 152"/>
              <p:cNvSpPr txBox="1"/>
              <p:nvPr/>
            </p:nvSpPr>
            <p:spPr>
              <a:xfrm>
                <a:off x="2786374" y="3926382"/>
                <a:ext cx="668117" cy="2658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200" b="1" dirty="0" smtClean="0">
                    <a:solidFill>
                      <a:srgbClr val="000000"/>
                    </a:solidFill>
                    <a:latin typeface="Arial" charset="0"/>
                  </a:rPr>
                  <a:t>PCSK9</a:t>
                </a:r>
              </a:p>
            </p:txBody>
          </p:sp>
          <p:sp>
            <p:nvSpPr>
              <p:cNvPr id="154" name="TextBox 153"/>
              <p:cNvSpPr txBox="1"/>
              <p:nvPr/>
            </p:nvSpPr>
            <p:spPr>
              <a:xfrm>
                <a:off x="3858871" y="4162218"/>
                <a:ext cx="620418" cy="2658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200" b="1" dirty="0" smtClean="0">
                    <a:solidFill>
                      <a:srgbClr val="000000"/>
                    </a:solidFill>
                    <a:latin typeface="Arial" charset="0"/>
                  </a:rPr>
                  <a:t>LDL-C</a:t>
                </a:r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5423327" y="4158026"/>
              <a:ext cx="3378944" cy="2148844"/>
              <a:chOff x="5423327" y="4158026"/>
              <a:chExt cx="3378944" cy="2148844"/>
            </a:xfrm>
          </p:grpSpPr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67752" y="4158026"/>
                <a:ext cx="3334519" cy="2148844"/>
              </a:xfrm>
              <a:prstGeom prst="rect">
                <a:avLst/>
              </a:prstGeom>
            </p:spPr>
          </p:pic>
          <p:sp>
            <p:nvSpPr>
              <p:cNvPr id="155" name="TextBox 154"/>
              <p:cNvSpPr txBox="1"/>
              <p:nvPr/>
            </p:nvSpPr>
            <p:spPr>
              <a:xfrm>
                <a:off x="6964960" y="4192275"/>
                <a:ext cx="52610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200" b="1" dirty="0" smtClean="0">
                    <a:solidFill>
                      <a:srgbClr val="000000"/>
                    </a:solidFill>
                    <a:latin typeface="Arial" charset="0"/>
                  </a:rPr>
                  <a:t>mAb</a:t>
                </a:r>
              </a:p>
            </p:txBody>
          </p:sp>
          <p:sp>
            <p:nvSpPr>
              <p:cNvPr id="156" name="TextBox 155"/>
              <p:cNvSpPr txBox="1"/>
              <p:nvPr/>
            </p:nvSpPr>
            <p:spPr>
              <a:xfrm>
                <a:off x="5423327" y="5592088"/>
                <a:ext cx="874308" cy="4431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100" b="1" dirty="0" smtClean="0">
                    <a:solidFill>
                      <a:srgbClr val="000000"/>
                    </a:solidFill>
                    <a:latin typeface="Arial" charset="0"/>
                  </a:rPr>
                  <a:t>LDLR</a:t>
                </a:r>
              </a:p>
              <a:p>
                <a:pPr>
                  <a:buFontTx/>
                  <a:buNone/>
                </a:pPr>
                <a:r>
                  <a:rPr lang="en-US" sz="1100" b="1" dirty="0" smtClean="0">
                    <a:solidFill>
                      <a:srgbClr val="000000"/>
                    </a:solidFill>
                    <a:latin typeface="Arial" charset="0"/>
                  </a:rPr>
                  <a:t>Recycling</a:t>
                </a:r>
              </a:p>
            </p:txBody>
          </p:sp>
        </p:grp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5116599"/>
              <a:ext cx="323758" cy="751649"/>
            </a:xfrm>
            <a:prstGeom prst="rect">
              <a:avLst/>
            </a:prstGeom>
          </p:spPr>
        </p:pic>
        <p:cxnSp>
          <p:nvCxnSpPr>
            <p:cNvPr id="12" name="Straight Arrow Connector 11"/>
            <p:cNvCxnSpPr/>
            <p:nvPr/>
          </p:nvCxnSpPr>
          <p:spPr bwMode="auto">
            <a:xfrm>
              <a:off x="870061" y="5492424"/>
              <a:ext cx="348009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</p:cxnSp>
        <p:grpSp>
          <p:nvGrpSpPr>
            <p:cNvPr id="38" name="Group 37"/>
            <p:cNvGrpSpPr/>
            <p:nvPr/>
          </p:nvGrpSpPr>
          <p:grpSpPr>
            <a:xfrm>
              <a:off x="4600435" y="4747434"/>
              <a:ext cx="678542" cy="984354"/>
              <a:chOff x="4600435" y="4747434"/>
              <a:chExt cx="678542" cy="984354"/>
            </a:xfrm>
          </p:grpSpPr>
          <p:pic>
            <p:nvPicPr>
              <p:cNvPr id="140" name="Picture 139" descr="igg_2.png"/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00435" y="4747434"/>
                <a:ext cx="678542" cy="558799"/>
              </a:xfrm>
              <a:prstGeom prst="rect">
                <a:avLst/>
              </a:prstGeom>
            </p:spPr>
          </p:pic>
          <p:sp>
            <p:nvSpPr>
              <p:cNvPr id="13" name="Right Arrow 12"/>
              <p:cNvSpPr/>
              <p:nvPr/>
            </p:nvSpPr>
            <p:spPr bwMode="auto">
              <a:xfrm>
                <a:off x="4691512" y="5452389"/>
                <a:ext cx="457200" cy="279399"/>
              </a:xfrm>
              <a:prstGeom prst="rightArrow">
                <a:avLst/>
              </a:prstGeom>
              <a:solidFill>
                <a:schemeClr val="tx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charset="0"/>
                  <a:buChar char="•"/>
                  <a:tabLst/>
                </a:pP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endParaRPr>
              </a:p>
            </p:txBody>
          </p:sp>
        </p:grpSp>
      </p:grpSp>
      <p:grpSp>
        <p:nvGrpSpPr>
          <p:cNvPr id="27" name="Group 26"/>
          <p:cNvGrpSpPr/>
          <p:nvPr/>
        </p:nvGrpSpPr>
        <p:grpSpPr>
          <a:xfrm>
            <a:off x="152400" y="1343908"/>
            <a:ext cx="4191000" cy="2089525"/>
            <a:chOff x="152400" y="1097578"/>
            <a:chExt cx="4191000" cy="2089525"/>
          </a:xfrm>
        </p:grpSpPr>
        <p:sp>
          <p:nvSpPr>
            <p:cNvPr id="4" name="TextBox 3"/>
            <p:cNvSpPr txBox="1"/>
            <p:nvPr/>
          </p:nvSpPr>
          <p:spPr>
            <a:xfrm>
              <a:off x="152400" y="1097578"/>
              <a:ext cx="419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400" b="1" dirty="0" smtClean="0"/>
                <a:t>Many genes influence cholesterol levels and risk of heart disease</a:t>
              </a:r>
              <a:endParaRPr lang="en-US" sz="1400" b="1" dirty="0"/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6285" y="1620798"/>
              <a:ext cx="2950645" cy="1297447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536992" y="2756216"/>
              <a:ext cx="1218603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1100" b="1" dirty="0" smtClean="0"/>
                <a:t>Atherosclerotic</a:t>
              </a:r>
              <a:br>
                <a:rPr lang="en-US" sz="1100" b="1" dirty="0" smtClean="0"/>
              </a:br>
              <a:r>
                <a:rPr lang="en-US" sz="1100" b="1" dirty="0" smtClean="0"/>
                <a:t>Plaque</a:t>
              </a:r>
              <a:endParaRPr lang="en-US" sz="1100" b="1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677727" y="2894270"/>
              <a:ext cx="94448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1100" b="1" dirty="0" smtClean="0"/>
                <a:t>Blood Flow</a:t>
              </a:r>
              <a:endParaRPr lang="en-US" sz="1100" b="1" dirty="0"/>
            </a:p>
          </p:txBody>
        </p:sp>
        <p:cxnSp>
          <p:nvCxnSpPr>
            <p:cNvPr id="21" name="Straight Connector 20"/>
            <p:cNvCxnSpPr>
              <a:stCxn id="48" idx="1"/>
              <a:endCxn id="18" idx="2"/>
            </p:cNvCxnSpPr>
            <p:nvPr/>
          </p:nvCxnSpPr>
          <p:spPr bwMode="auto">
            <a:xfrm flipH="1" flipV="1">
              <a:off x="2481608" y="2918245"/>
              <a:ext cx="196119" cy="10683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Straight Connector 22"/>
            <p:cNvCxnSpPr>
              <a:stCxn id="48" idx="3"/>
            </p:cNvCxnSpPr>
            <p:nvPr/>
          </p:nvCxnSpPr>
          <p:spPr bwMode="auto">
            <a:xfrm flipV="1">
              <a:off x="3622216" y="2851809"/>
              <a:ext cx="159200" cy="17326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5" name="Straight Arrow Connector 54"/>
            <p:cNvCxnSpPr/>
            <p:nvPr/>
          </p:nvCxnSpPr>
          <p:spPr bwMode="auto">
            <a:xfrm flipV="1">
              <a:off x="1462356" y="2579653"/>
              <a:ext cx="354182" cy="176563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814816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Also evidence that a portfolio of projects based on human genetics will outperform other portfolios</a:t>
            </a:r>
            <a:endParaRPr lang="en-US" sz="2800" i="1" dirty="0"/>
          </a:p>
        </p:txBody>
      </p:sp>
      <p:pic>
        <p:nvPicPr>
          <p:cNvPr id="2" name="Picture 1" descr="nrdd1.tif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26" r="7500" b="27388"/>
          <a:stretch/>
        </p:blipFill>
        <p:spPr>
          <a:xfrm>
            <a:off x="84360" y="1143000"/>
            <a:ext cx="4372115" cy="1644333"/>
          </a:xfrm>
          <a:prstGeom prst="rect">
            <a:avLst/>
          </a:prstGeom>
        </p:spPr>
      </p:pic>
      <p:pic>
        <p:nvPicPr>
          <p:cNvPr id="6" name="Picture 5" descr="NRDD2.tif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7" b="1600"/>
          <a:stretch/>
        </p:blipFill>
        <p:spPr>
          <a:xfrm>
            <a:off x="609600" y="2816219"/>
            <a:ext cx="3276600" cy="3976439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8" name="Picture 7" descr="NRDD3.tif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" t="2817" r="2772" b="1409"/>
          <a:stretch/>
        </p:blipFill>
        <p:spPr>
          <a:xfrm>
            <a:off x="4537980" y="1394280"/>
            <a:ext cx="4343400" cy="5181600"/>
          </a:xfrm>
          <a:prstGeom prst="rect">
            <a:avLst/>
          </a:prstGeom>
          <a:ln>
            <a:solidFill>
              <a:srgbClr val="4F81BD"/>
            </a:solidFill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0225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33400" y="838200"/>
            <a:ext cx="8153400" cy="409342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DA523B"/>
                </a:solidFill>
                <a:latin typeface="Calibri"/>
                <a:cs typeface="Calibri"/>
              </a:rPr>
              <a:t>Why now? </a:t>
            </a:r>
          </a:p>
          <a:p>
            <a:pPr algn="ctr"/>
            <a:endParaRPr lang="en-US" sz="3600" i="1" dirty="0">
              <a:solidFill>
                <a:srgbClr val="DA523B"/>
              </a:solidFill>
              <a:latin typeface="Calibri"/>
              <a:cs typeface="Calibri"/>
            </a:endParaRPr>
          </a:p>
          <a:p>
            <a:pPr algn="ctr"/>
            <a:r>
              <a:rPr lang="en-US" sz="3600" i="1" dirty="0" smtClean="0">
                <a:solidFill>
                  <a:srgbClr val="DA523B"/>
                </a:solidFill>
                <a:latin typeface="Calibri"/>
                <a:cs typeface="Calibri"/>
              </a:rPr>
              <a:t>Explosion of genotype-phenotype correlation “maps”, including next-generation sequencing in US clinics and large-scale discovery efforts in places like Finland and England </a:t>
            </a:r>
            <a:endParaRPr lang="en-US" sz="3600" i="1" dirty="0">
              <a:solidFill>
                <a:srgbClr val="DA523B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975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7810500" cy="1066800"/>
          </a:xfrm>
        </p:spPr>
        <p:txBody>
          <a:bodyPr/>
          <a:lstStyle/>
          <a:p>
            <a:r>
              <a:rPr lang="en-US" sz="2800" dirty="0" smtClean="0"/>
              <a:t>Until recently, it was very difficult to establish accurate genetic maps of human disease… </a:t>
            </a:r>
            <a:r>
              <a:rPr lang="en-US" sz="2800" i="1" dirty="0" smtClean="0"/>
              <a:t>now we can!</a:t>
            </a:r>
            <a:endParaRPr lang="en-US" sz="2800" i="1" dirty="0"/>
          </a:p>
        </p:txBody>
      </p:sp>
      <p:cxnSp>
        <p:nvCxnSpPr>
          <p:cNvPr id="54" name="Straight Connector 53"/>
          <p:cNvCxnSpPr/>
          <p:nvPr/>
        </p:nvCxnSpPr>
        <p:spPr bwMode="auto">
          <a:xfrm>
            <a:off x="5715000" y="6248400"/>
            <a:ext cx="914400" cy="914400"/>
          </a:xfrm>
          <a:prstGeom prst="lin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grpSp>
        <p:nvGrpSpPr>
          <p:cNvPr id="7" name="Group 6"/>
          <p:cNvGrpSpPr/>
          <p:nvPr/>
        </p:nvGrpSpPr>
        <p:grpSpPr>
          <a:xfrm>
            <a:off x="838200" y="4309405"/>
            <a:ext cx="7086600" cy="2210844"/>
            <a:chOff x="838200" y="4309405"/>
            <a:chExt cx="7086600" cy="2210844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2358" y="4382575"/>
              <a:ext cx="2123103" cy="2107662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838200" y="4309405"/>
              <a:ext cx="7086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600" b="1" dirty="0" smtClean="0"/>
                <a:t>…and a more accurate molecular understanding of human disease.</a:t>
              </a:r>
              <a:endParaRPr lang="en-US" sz="1600" b="1" dirty="0"/>
            </a:p>
          </p:txBody>
        </p:sp>
        <p:pic>
          <p:nvPicPr>
            <p:cNvPr id="24" name="Picture 23" descr="human-body-outline.jpg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7127" y="4691449"/>
              <a:ext cx="1013791" cy="1828800"/>
            </a:xfrm>
            <a:prstGeom prst="rect">
              <a:avLst/>
            </a:prstGeom>
          </p:spPr>
        </p:pic>
        <p:sp>
          <p:nvSpPr>
            <p:cNvPr id="26" name="Right Arrow 25"/>
            <p:cNvSpPr/>
            <p:nvPr/>
          </p:nvSpPr>
          <p:spPr bwMode="auto">
            <a:xfrm>
              <a:off x="3926344" y="5452405"/>
              <a:ext cx="609600" cy="228600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12351" y="1219200"/>
            <a:ext cx="4151387" cy="3044625"/>
            <a:chOff x="212351" y="1219200"/>
            <a:chExt cx="4151387" cy="3044625"/>
          </a:xfrm>
        </p:grpSpPr>
        <p:sp>
          <p:nvSpPr>
            <p:cNvPr id="4" name="TextBox 3"/>
            <p:cNvSpPr txBox="1"/>
            <p:nvPr/>
          </p:nvSpPr>
          <p:spPr>
            <a:xfrm>
              <a:off x="344944" y="1219200"/>
              <a:ext cx="3886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600" b="1" dirty="0" smtClean="0"/>
                <a:t>Cost of genome sequencing continues to drop rapidly…</a:t>
              </a:r>
              <a:endParaRPr lang="en-US" sz="1600" b="1" dirty="0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351" y="1844139"/>
              <a:ext cx="4151387" cy="2419686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4790040" y="1219200"/>
            <a:ext cx="4070843" cy="3040101"/>
            <a:chOff x="4790040" y="1219200"/>
            <a:chExt cx="4070843" cy="3040101"/>
          </a:xfrm>
        </p:grpSpPr>
        <p:sp>
          <p:nvSpPr>
            <p:cNvPr id="10" name="TextBox 9"/>
            <p:cNvSpPr txBox="1"/>
            <p:nvPr/>
          </p:nvSpPr>
          <p:spPr>
            <a:xfrm>
              <a:off x="4806161" y="1219200"/>
              <a:ext cx="4038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600" b="1" dirty="0" smtClean="0"/>
                <a:t>…which results in many more human genomes being sequenced…</a:t>
              </a:r>
              <a:endParaRPr lang="en-US" sz="1600" b="1" dirty="0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0040" y="1903380"/>
              <a:ext cx="4070843" cy="23559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9758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Custom Design">
  <a:themeElements>
    <a:clrScheme name="Custom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877C"/>
      </a:accent1>
      <a:accent2>
        <a:srgbClr val="BDBDBD"/>
      </a:accent2>
      <a:accent3>
        <a:srgbClr val="FFFFFF"/>
      </a:accent3>
      <a:accent4>
        <a:srgbClr val="000000"/>
      </a:accent4>
      <a:accent5>
        <a:srgbClr val="AAC3BF"/>
      </a:accent5>
      <a:accent6>
        <a:srgbClr val="ABABAB"/>
      </a:accent6>
      <a:hlink>
        <a:srgbClr val="D97C1E"/>
      </a:hlink>
      <a:folHlink>
        <a:srgbClr val="D97C1E"/>
      </a:folHlink>
    </a:clrScheme>
    <a:fontScheme name="Custom Design">
      <a:majorFont>
        <a:latin typeface="Arial Narrow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877C"/>
        </a:accent1>
        <a:accent2>
          <a:srgbClr val="BDBDBD"/>
        </a:accent2>
        <a:accent3>
          <a:srgbClr val="FFFFFF"/>
        </a:accent3>
        <a:accent4>
          <a:srgbClr val="000000"/>
        </a:accent4>
        <a:accent5>
          <a:srgbClr val="AAC3BF"/>
        </a:accent5>
        <a:accent6>
          <a:srgbClr val="ABABAB"/>
        </a:accent6>
        <a:hlink>
          <a:srgbClr val="8CC7BA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2013 Talent Planning  v_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 Narrow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Char char="•"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353fcf7-205b-40c5-a3af-4cf3a5e9c355">
      <Value>6</Value>
      <Value>2</Value>
    </TaxCatchAll>
    <Asset_x0020_Classification xmlns="d353fcf7-205b-40c5-a3af-4cf3a5e9c355">Administrative</Asset_x0020_Classification>
    <Sensitivity_x0020_Classification xmlns="d353fcf7-205b-40c5-a3af-4cf3a5e9c355">Public</Sensitivity_x0020_Classification>
    <e6a62444c1f34128b780ba5cabed787d xmlns="d353fcf7-205b-40c5-a3af-4cf3a5e9c355">
      <Terms xmlns="http://schemas.microsoft.com/office/infopath/2007/PartnerControls">
        <TermInfo xmlns="http://schemas.microsoft.com/office/infopath/2007/PartnerControls">
          <TermName xmlns="http://schemas.microsoft.com/office/infopath/2007/PartnerControls">Human Resources</TermName>
          <TermId xmlns="http://schemas.microsoft.com/office/infopath/2007/PartnerControls">c961066a-7084-4ecb-8b11-4ec38e97655f</TermId>
        </TermInfo>
      </Terms>
    </e6a62444c1f34128b780ba5cabed787d>
    <gb4749ced20b4ee0bbf8c7781682d52f xmlns="d353fcf7-205b-40c5-a3af-4cf3a5e9c355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Project Document</TermName>
          <TermId xmlns="http://schemas.microsoft.com/office/infopath/2007/PartnerControls">13c9fe1e-cf85-4dfb-b86f-0f647fdf24a6</TermId>
        </TermInfo>
      </Terms>
    </gb4749ced20b4ee0bbf8c7781682d52f>
  </documentManagement>
</p:properties>
</file>

<file path=customXml/item2.xml><?xml version="1.0" encoding="utf-8"?>
<?mso-contentType ?>
<SharedContentType xmlns="Microsoft.SharePoint.Taxonomy.ContentTypeSync" SourceId="58d2a889-b29a-49b5-b5fb-ff07b77a57d2" ContentTypeId="0x010100D8619B0BB6CDE9439384F909891F4AE3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Merck Document" ma:contentTypeID="0x010100D8619B0BB6CDE9439384F909891F4AE300C7FA4AEAD2B3764ABC537C79CAF0EA40" ma:contentTypeVersion="6" ma:contentTypeDescription="The basic content type for all documents" ma:contentTypeScope="" ma:versionID="6ad683aa19b5a3c7315b00623cc56f1c">
  <xsd:schema xmlns:xsd="http://www.w3.org/2001/XMLSchema" xmlns:xs="http://www.w3.org/2001/XMLSchema" xmlns:p="http://schemas.microsoft.com/office/2006/metadata/properties" xmlns:ns2="d353fcf7-205b-40c5-a3af-4cf3a5e9c355" targetNamespace="http://schemas.microsoft.com/office/2006/metadata/properties" ma:root="true" ma:fieldsID="a801988645e666fb7a4e1fee30fbd2d8" ns2:_="">
    <xsd:import namespace="d353fcf7-205b-40c5-a3af-4cf3a5e9c35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e6a62444c1f34128b780ba5cabed787d" minOccurs="0"/>
                <xsd:element ref="ns2:TaxCatchAll" minOccurs="0"/>
                <xsd:element ref="ns2:TaxCatchAllLabel" minOccurs="0"/>
                <xsd:element ref="ns2:gb4749ced20b4ee0bbf8c7781682d52f" minOccurs="0"/>
                <xsd:element ref="ns2:Asset_x0020_Classification"/>
                <xsd:element ref="ns2:Sensitivity_x0020_Classifica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53fcf7-205b-40c5-a3af-4cf3a5e9c35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e6a62444c1f34128b780ba5cabed787d" ma:index="11" ma:taxonomy="true" ma:internalName="e6a62444c1f34128b780ba5cabed787d" ma:taxonomyFieldName="Topic" ma:displayName="Topic" ma:fieldId="{e6a62444-c1f3-4128-b780-ba5cabed787d}" ma:sspId="58d2a889-b29a-49b5-b5fb-ff07b77a57d2" ma:termSetId="bc5f57fc-5285-4564-b447-d9b0b6e5348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2" nillable="true" ma:displayName="Taxonomy Catch All Column" ma:hidden="true" ma:list="{0469c64c-fef0-475f-a3a4-c324489d1c57}" ma:internalName="TaxCatchAll" ma:showField="CatchAllData" ma:web="4d88f53b-ac1a-4b40-a4d9-c041d75957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3" nillable="true" ma:displayName="Taxonomy Catch All Column1" ma:hidden="true" ma:list="{0469c64c-fef0-475f-a3a4-c324489d1c57}" ma:internalName="TaxCatchAllLabel" ma:readOnly="true" ma:showField="CatchAllDataLabel" ma:web="4d88f53b-ac1a-4b40-a4d9-c041d75957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gb4749ced20b4ee0bbf8c7781682d52f" ma:index="15" ma:taxonomy="true" ma:internalName="gb4749ced20b4ee0bbf8c7781682d52f" ma:taxonomyFieldName="Document_x0020_Type" ma:displayName="Document Type" ma:fieldId="{0b4749ce-d20b-4ee0-bbf8-c7781682d52f}" ma:sspId="58d2a889-b29a-49b5-b5fb-ff07b77a57d2" ma:termSetId="1619419b-f3fa-473f-8487-31163384fec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sset_x0020_Classification" ma:index="17" ma:displayName="Asset Classification" ma:description="Please select a value to classify this asset per Policy 26" ma:internalName="Asset_x0020_Classification">
      <xsd:simpleType>
        <xsd:restriction base="dms:Choice">
          <xsd:enumeration value="Administrative"/>
          <xsd:enumeration value="Official"/>
        </xsd:restriction>
      </xsd:simpleType>
    </xsd:element>
    <xsd:element name="Sensitivity_x0020_Classification" ma:index="18" ma:displayName="Sensitivity Classification" ma:description="Set the sensitivity of the item per Policy 26" ma:internalName="Sensitivity_x0020_Classification">
      <xsd:simpleType>
        <xsd:restriction base="dms:Choice">
          <xsd:enumeration value="Public"/>
          <xsd:enumeration value="Proprietary"/>
          <xsd:enumeration value="Confidential"/>
          <xsd:enumeration value="Sensitiv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spe:Receivers xmlns:spe="http://schemas.microsoft.com/sharepoint/events"/>
</file>

<file path=customXml/itemProps1.xml><?xml version="1.0" encoding="utf-8"?>
<ds:datastoreItem xmlns:ds="http://schemas.openxmlformats.org/officeDocument/2006/customXml" ds:itemID="{EFFCE532-D906-42B4-AE5C-745B35340650}">
  <ds:schemaRefs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dcmitype/"/>
    <ds:schemaRef ds:uri="http://schemas.microsoft.com/office/2006/documentManagement/types"/>
    <ds:schemaRef ds:uri="d353fcf7-205b-40c5-a3af-4cf3a5e9c355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AD77596C-F810-4233-A624-85EC20DC7606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1151F409-B9DE-4A7F-806F-19016DE09788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BC10EF4-E4FF-4091-B4E3-79ED9B1F32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353fcf7-205b-40c5-a3af-4cf3a5e9c3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E42AAEAF-834A-4B66-A566-F3AB1DB9FCF1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10063</TotalTime>
  <Words>426</Words>
  <Application>Microsoft Macintosh PowerPoint</Application>
  <PresentationFormat>On-screen Show (4:3)</PresentationFormat>
  <Paragraphs>78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Custom Design</vt:lpstr>
      <vt:lpstr>3_2013 Talent Planning  v_2</vt:lpstr>
      <vt:lpstr>Problem statement and opportunity</vt:lpstr>
      <vt:lpstr>PowerPoint Presentation</vt:lpstr>
      <vt:lpstr>PowerPoint Presentation</vt:lpstr>
      <vt:lpstr>Human genetics helps to identify potential drug targets to start drug discovery</vt:lpstr>
      <vt:lpstr>PowerPoint Presentation</vt:lpstr>
      <vt:lpstr>There are encouraging examples of this principle working in drug discovery – example of PCSK9</vt:lpstr>
      <vt:lpstr>Also evidence that a portfolio of projects based on human genetics will outperform other portfolios</vt:lpstr>
      <vt:lpstr>PowerPoint Presentation</vt:lpstr>
      <vt:lpstr>Until recently, it was very difficult to establish accurate genetic maps of human disease… now we can!</vt:lpstr>
    </vt:vector>
  </TitlesOfParts>
  <Company>Merck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Gilly, Kathrin S</dc:creator>
  <cp:lastModifiedBy>Robert Plenge</cp:lastModifiedBy>
  <cp:revision>570</cp:revision>
  <cp:lastPrinted>2014-01-24T16:40:24Z</cp:lastPrinted>
  <dcterms:created xsi:type="dcterms:W3CDTF">2013-05-07T19:34:43Z</dcterms:created>
  <dcterms:modified xsi:type="dcterms:W3CDTF">2014-11-12T13:35:03Z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0x010100D8619B0BB6CDE9439384F909891F4AE300C7FA4AEAD2B3764ABC537C79CAF0EA40</vt:lpwstr>
  </property>
  <property fmtid="{D5CDD505-2E9C-101B-9397-08002B2CF9AE}" pid="3" name="MerckDocSensitivity">
    <vt:i4>2</vt:i4>
  </property>
  <property fmtid="{D5CDD505-2E9C-101B-9397-08002B2CF9AE}" pid="4" name="MerckDocSensitivityHeader">
    <vt:bool>false</vt:bool>
  </property>
  <property fmtid="{D5CDD505-2E9C-101B-9397-08002B2CF9AE}" pid="5" name="MerckDocSensitivityFooter">
    <vt:bool>true</vt:bool>
  </property>
  <property fmtid="{D5CDD505-2E9C-101B-9397-08002B2CF9AE}" pid="6" name="_AdHocReviewCycleID">
    <vt:i4>-1945673670</vt:i4>
  </property>
  <property fmtid="{D5CDD505-2E9C-101B-9397-08002B2CF9AE}" pid="7" name="_NewReviewCycle">
    <vt:lpwstr/>
  </property>
  <property fmtid="{D5CDD505-2E9C-101B-9397-08002B2CF9AE}" pid="8" name="_EmailSubject">
    <vt:lpwstr>Revised slides</vt:lpwstr>
  </property>
  <property fmtid="{D5CDD505-2E9C-101B-9397-08002B2CF9AE}" pid="9" name="_AuthorEmail">
    <vt:lpwstr>laurie_borror@merck.com</vt:lpwstr>
  </property>
  <property fmtid="{D5CDD505-2E9C-101B-9397-08002B2CF9AE}" pid="10" name="_AuthorEmailDisplayName">
    <vt:lpwstr>Hampton, Laurie</vt:lpwstr>
  </property>
  <property fmtid="{D5CDD505-2E9C-101B-9397-08002B2CF9AE}" pid="11" name="_PreviousAdHocReviewCycleID">
    <vt:i4>-1399850718</vt:i4>
  </property>
  <property fmtid="{D5CDD505-2E9C-101B-9397-08002B2CF9AE}" pid="12" name="Topic">
    <vt:lpwstr>6;#Human Resources|c961066a-7084-4ecb-8b11-4ec38e97655f</vt:lpwstr>
  </property>
  <property fmtid="{D5CDD505-2E9C-101B-9397-08002B2CF9AE}" pid="13" name="Document Type">
    <vt:lpwstr>2;#Project Document|13c9fe1e-cf85-4dfb-b86f-0f647fdf24a6</vt:lpwstr>
  </property>
</Properties>
</file>