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15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2EB0A-276D-7644-BF69-5ECB22BBEF03}" type="datetimeFigureOut">
              <a:rPr lang="en-US" smtClean="0"/>
              <a:t>4/16/15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1920-B4DF-5741-BE37-B6522AA46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19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2EB0A-276D-7644-BF69-5ECB22BBEF03}" type="datetimeFigureOut">
              <a:rPr lang="en-US" smtClean="0"/>
              <a:t>4/16/15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1920-B4DF-5741-BE37-B6522AA46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51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2EB0A-276D-7644-BF69-5ECB22BBEF03}" type="datetimeFigureOut">
              <a:rPr lang="en-US" smtClean="0"/>
              <a:t>4/16/15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1920-B4DF-5741-BE37-B6522AA46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470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2EB0A-276D-7644-BF69-5ECB22BBEF03}" type="datetimeFigureOut">
              <a:rPr lang="en-US" smtClean="0"/>
              <a:t>4/16/15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1920-B4DF-5741-BE37-B6522AA46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54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2EB0A-276D-7644-BF69-5ECB22BBEF03}" type="datetimeFigureOut">
              <a:rPr lang="en-US" smtClean="0"/>
              <a:t>4/16/15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1920-B4DF-5741-BE37-B6522AA46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879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2EB0A-276D-7644-BF69-5ECB22BBEF03}" type="datetimeFigureOut">
              <a:rPr lang="en-US" smtClean="0"/>
              <a:t>4/16/15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1920-B4DF-5741-BE37-B6522AA46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04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2EB0A-276D-7644-BF69-5ECB22BBEF03}" type="datetimeFigureOut">
              <a:rPr lang="en-US" smtClean="0"/>
              <a:t>4/16/15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1920-B4DF-5741-BE37-B6522AA46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732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2EB0A-276D-7644-BF69-5ECB22BBEF03}" type="datetimeFigureOut">
              <a:rPr lang="en-US" smtClean="0"/>
              <a:t>4/16/15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1920-B4DF-5741-BE37-B6522AA46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871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2EB0A-276D-7644-BF69-5ECB22BBEF03}" type="datetimeFigureOut">
              <a:rPr lang="en-US" smtClean="0"/>
              <a:t>4/16/15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1920-B4DF-5741-BE37-B6522AA46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06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2EB0A-276D-7644-BF69-5ECB22BBEF03}" type="datetimeFigureOut">
              <a:rPr lang="en-US" smtClean="0"/>
              <a:t>4/16/15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1920-B4DF-5741-BE37-B6522AA46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941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2EB0A-276D-7644-BF69-5ECB22BBEF03}" type="datetimeFigureOut">
              <a:rPr lang="en-US" smtClean="0"/>
              <a:t>4/16/15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1920-B4DF-5741-BE37-B6522AA46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55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2EB0A-276D-7644-BF69-5ECB22BBEF03}" type="datetimeFigureOut">
              <a:rPr lang="en-US" smtClean="0"/>
              <a:t>4/16/15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81920-B4DF-5741-BE37-B6522AA46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22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9938" y="1611312"/>
            <a:ext cx="1066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Tumor</a:t>
            </a:r>
          </a:p>
          <a:p>
            <a:pPr algn="ctr">
              <a:defRPr/>
            </a:pPr>
            <a:r>
              <a:rPr lang="en-US" dirty="0"/>
              <a:t>-genesis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03738" y="2618857"/>
            <a:ext cx="1219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Tumor mutations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4389438" y="3626402"/>
            <a:ext cx="1447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/>
              <a:t>Antigen </a:t>
            </a:r>
            <a:r>
              <a:rPr lang="en-US" dirty="0"/>
              <a:t>presentation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4427538" y="4633947"/>
            <a:ext cx="1371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Immune recognition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03738" y="5641493"/>
            <a:ext cx="1219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Immune silencing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990600" y="2492514"/>
            <a:ext cx="77724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own Arrow 9"/>
          <p:cNvSpPr/>
          <p:nvPr/>
        </p:nvSpPr>
        <p:spPr>
          <a:xfrm>
            <a:off x="5036344" y="2364065"/>
            <a:ext cx="153988" cy="29368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5036344" y="3371070"/>
            <a:ext cx="153988" cy="29527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5036344" y="4379662"/>
            <a:ext cx="153988" cy="29527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5036344" y="5388253"/>
            <a:ext cx="153988" cy="29527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4702548" y="1082031"/>
            <a:ext cx="8132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u="sng" dirty="0" smtClean="0"/>
              <a:t>Stage</a:t>
            </a:r>
            <a:endParaRPr lang="en-US" sz="1800" b="1" u="sng" dirty="0"/>
          </a:p>
        </p:txBody>
      </p:sp>
      <p:sp>
        <p:nvSpPr>
          <p:cNvPr id="15" name="Oval 14"/>
          <p:cNvSpPr/>
          <p:nvPr/>
        </p:nvSpPr>
        <p:spPr bwMode="auto">
          <a:xfrm>
            <a:off x="838200" y="1600200"/>
            <a:ext cx="533400" cy="4572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2438400" y="1447800"/>
            <a:ext cx="533400" cy="457200"/>
          </a:xfrm>
          <a:prstGeom prst="ellipse">
            <a:avLst/>
          </a:prstGeom>
          <a:solidFill>
            <a:srgbClr val="404040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2133600" y="1752600"/>
            <a:ext cx="533400" cy="457200"/>
          </a:xfrm>
          <a:prstGeom prst="ellipse">
            <a:avLst/>
          </a:prstGeom>
          <a:solidFill>
            <a:srgbClr val="404040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2514600" y="1828800"/>
            <a:ext cx="533400" cy="457200"/>
          </a:xfrm>
          <a:prstGeom prst="ellipse">
            <a:avLst/>
          </a:prstGeom>
          <a:solidFill>
            <a:srgbClr val="404040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2743200" y="1524000"/>
            <a:ext cx="533400" cy="457200"/>
          </a:xfrm>
          <a:prstGeom prst="ellipse">
            <a:avLst/>
          </a:prstGeom>
          <a:solidFill>
            <a:srgbClr val="404040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2895600" y="1905000"/>
            <a:ext cx="533400" cy="457200"/>
          </a:xfrm>
          <a:prstGeom prst="ellipse">
            <a:avLst/>
          </a:prstGeom>
          <a:solidFill>
            <a:srgbClr val="404040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2743200" y="1219200"/>
            <a:ext cx="533400" cy="457200"/>
          </a:xfrm>
          <a:prstGeom prst="ellipse">
            <a:avLst/>
          </a:prstGeom>
          <a:solidFill>
            <a:srgbClr val="404040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1558785" y="1814994"/>
            <a:ext cx="3810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grpSp>
        <p:nvGrpSpPr>
          <p:cNvPr id="23" name="Group 22"/>
          <p:cNvGrpSpPr/>
          <p:nvPr/>
        </p:nvGrpSpPr>
        <p:grpSpPr>
          <a:xfrm>
            <a:off x="990600" y="2632217"/>
            <a:ext cx="7772400" cy="874848"/>
            <a:chOff x="990600" y="2632217"/>
            <a:chExt cx="7772400" cy="874848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990600" y="3507065"/>
              <a:ext cx="7772400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/>
          </p:nvSpPr>
          <p:spPr bwMode="auto">
            <a:xfrm>
              <a:off x="1025930" y="2743200"/>
              <a:ext cx="533400" cy="457200"/>
            </a:xfrm>
            <a:prstGeom prst="ellipse">
              <a:avLst/>
            </a:prstGeom>
            <a:solidFill>
              <a:srgbClr val="404040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 bwMode="auto">
            <a:xfrm>
              <a:off x="1711730" y="29718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7" name="Oval 26"/>
            <p:cNvSpPr/>
            <p:nvPr/>
          </p:nvSpPr>
          <p:spPr bwMode="auto">
            <a:xfrm>
              <a:off x="2293719" y="2632217"/>
              <a:ext cx="895204" cy="681161"/>
            </a:xfrm>
            <a:prstGeom prst="ellipse">
              <a:avLst/>
            </a:prstGeom>
            <a:solidFill>
              <a:schemeClr val="tx1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pic>
          <p:nvPicPr>
            <p:cNvPr id="28" name="Picture 27" descr="images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316" y="2751983"/>
              <a:ext cx="570931" cy="457200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963613" y="3657600"/>
            <a:ext cx="7772400" cy="857389"/>
            <a:chOff x="963613" y="3657600"/>
            <a:chExt cx="7772400" cy="857389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963613" y="4514989"/>
              <a:ext cx="7772400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/>
            <p:cNvSpPr/>
            <p:nvPr/>
          </p:nvSpPr>
          <p:spPr bwMode="auto">
            <a:xfrm>
              <a:off x="1223024" y="3681990"/>
              <a:ext cx="895204" cy="681161"/>
            </a:xfrm>
            <a:prstGeom prst="ellipse">
              <a:avLst/>
            </a:prstGeom>
            <a:solidFill>
              <a:schemeClr val="tx1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pic>
          <p:nvPicPr>
            <p:cNvPr id="32" name="Picture 31" descr="images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1621" y="3801756"/>
              <a:ext cx="570931" cy="457200"/>
            </a:xfrm>
            <a:prstGeom prst="rect">
              <a:avLst/>
            </a:prstGeom>
          </p:spPr>
        </p:pic>
        <p:cxnSp>
          <p:nvCxnSpPr>
            <p:cNvPr id="33" name="Straight Arrow Connector 32"/>
            <p:cNvCxnSpPr/>
            <p:nvPr/>
          </p:nvCxnSpPr>
          <p:spPr bwMode="auto">
            <a:xfrm>
              <a:off x="2251215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4" name="Oval 33"/>
            <p:cNvSpPr/>
            <p:nvPr/>
          </p:nvSpPr>
          <p:spPr bwMode="auto">
            <a:xfrm>
              <a:off x="2762396" y="3668875"/>
              <a:ext cx="895204" cy="681161"/>
            </a:xfrm>
            <a:prstGeom prst="ellipse">
              <a:avLst/>
            </a:prstGeom>
            <a:solidFill>
              <a:schemeClr val="tx1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pic>
          <p:nvPicPr>
            <p:cNvPr id="35" name="Picture 34" descr="images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0993" y="3788641"/>
              <a:ext cx="570931" cy="457200"/>
            </a:xfrm>
            <a:prstGeom prst="rect">
              <a:avLst/>
            </a:prstGeom>
          </p:spPr>
        </p:pic>
        <p:sp>
          <p:nvSpPr>
            <p:cNvPr id="36" name="6-Point Star 35"/>
            <p:cNvSpPr/>
            <p:nvPr/>
          </p:nvSpPr>
          <p:spPr bwMode="auto">
            <a:xfrm>
              <a:off x="3477590" y="3657600"/>
              <a:ext cx="228600" cy="228600"/>
            </a:xfrm>
            <a:prstGeom prst="star6">
              <a:avLst/>
            </a:prstGeom>
            <a:solidFill>
              <a:srgbClr val="DA523B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37" name="6-Point Star 36"/>
            <p:cNvSpPr/>
            <p:nvPr/>
          </p:nvSpPr>
          <p:spPr bwMode="auto">
            <a:xfrm>
              <a:off x="3574770" y="3962400"/>
              <a:ext cx="228600" cy="228600"/>
            </a:xfrm>
            <a:prstGeom prst="star6">
              <a:avLst/>
            </a:prstGeom>
            <a:solidFill>
              <a:srgbClr val="DA523B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38" name="6-Point Star 37"/>
            <p:cNvSpPr/>
            <p:nvPr/>
          </p:nvSpPr>
          <p:spPr bwMode="auto">
            <a:xfrm>
              <a:off x="2743200" y="4114800"/>
              <a:ext cx="228600" cy="228600"/>
            </a:xfrm>
            <a:prstGeom prst="star6">
              <a:avLst/>
            </a:prstGeom>
            <a:solidFill>
              <a:srgbClr val="DA523B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990600" y="4648200"/>
            <a:ext cx="7772400" cy="869880"/>
            <a:chOff x="990600" y="4648200"/>
            <a:chExt cx="7772400" cy="869880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990600" y="5518080"/>
              <a:ext cx="7772400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val 40"/>
            <p:cNvSpPr/>
            <p:nvPr/>
          </p:nvSpPr>
          <p:spPr bwMode="auto">
            <a:xfrm>
              <a:off x="1778426" y="4659475"/>
              <a:ext cx="895204" cy="681161"/>
            </a:xfrm>
            <a:prstGeom prst="ellipse">
              <a:avLst/>
            </a:prstGeom>
            <a:solidFill>
              <a:schemeClr val="tx1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pic>
          <p:nvPicPr>
            <p:cNvPr id="42" name="Picture 41" descr="images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7023" y="4779241"/>
              <a:ext cx="570931" cy="457200"/>
            </a:xfrm>
            <a:prstGeom prst="rect">
              <a:avLst/>
            </a:prstGeom>
          </p:spPr>
        </p:pic>
        <p:sp>
          <p:nvSpPr>
            <p:cNvPr id="43" name="6-Point Star 42"/>
            <p:cNvSpPr/>
            <p:nvPr/>
          </p:nvSpPr>
          <p:spPr bwMode="auto">
            <a:xfrm>
              <a:off x="2493620" y="4648200"/>
              <a:ext cx="228600" cy="228600"/>
            </a:xfrm>
            <a:prstGeom prst="star6">
              <a:avLst/>
            </a:prstGeom>
            <a:solidFill>
              <a:srgbClr val="DA523B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44" name="6-Point Star 43"/>
            <p:cNvSpPr/>
            <p:nvPr/>
          </p:nvSpPr>
          <p:spPr bwMode="auto">
            <a:xfrm>
              <a:off x="2590800" y="4953000"/>
              <a:ext cx="228600" cy="228600"/>
            </a:xfrm>
            <a:prstGeom prst="star6">
              <a:avLst/>
            </a:prstGeom>
            <a:solidFill>
              <a:srgbClr val="DA523B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45" name="6-Point Star 44"/>
            <p:cNvSpPr/>
            <p:nvPr/>
          </p:nvSpPr>
          <p:spPr bwMode="auto">
            <a:xfrm>
              <a:off x="1759230" y="5105400"/>
              <a:ext cx="228600" cy="228600"/>
            </a:xfrm>
            <a:prstGeom prst="star6">
              <a:avLst/>
            </a:prstGeom>
            <a:solidFill>
              <a:srgbClr val="DA523B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46" name="Oval 45"/>
            <p:cNvSpPr/>
            <p:nvPr/>
          </p:nvSpPr>
          <p:spPr bwMode="auto">
            <a:xfrm>
              <a:off x="2902775" y="4811682"/>
              <a:ext cx="458983" cy="418506"/>
            </a:xfrm>
            <a:prstGeom prst="ellipse">
              <a:avLst/>
            </a:prstGeom>
            <a:solidFill>
              <a:srgbClr val="DA523B"/>
            </a:solidFill>
            <a:ln w="19050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47" name="Chevron 46"/>
            <p:cNvSpPr/>
            <p:nvPr/>
          </p:nvSpPr>
          <p:spPr bwMode="auto">
            <a:xfrm>
              <a:off x="2798965" y="4973976"/>
              <a:ext cx="228600" cy="152400"/>
            </a:xfrm>
            <a:prstGeom prst="chevron">
              <a:avLst/>
            </a:prstGeom>
            <a:solidFill>
              <a:srgbClr val="3366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48" name="Oval 47"/>
            <p:cNvSpPr/>
            <p:nvPr/>
          </p:nvSpPr>
          <p:spPr bwMode="auto">
            <a:xfrm>
              <a:off x="1218655" y="5019306"/>
              <a:ext cx="458983" cy="418506"/>
            </a:xfrm>
            <a:prstGeom prst="ellipse">
              <a:avLst/>
            </a:prstGeom>
            <a:solidFill>
              <a:srgbClr val="DA523B"/>
            </a:solidFill>
            <a:ln w="19050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49" name="Chevron 48"/>
            <p:cNvSpPr/>
            <p:nvPr/>
          </p:nvSpPr>
          <p:spPr bwMode="auto">
            <a:xfrm flipH="1">
              <a:off x="1558240" y="5167794"/>
              <a:ext cx="228600" cy="152400"/>
            </a:xfrm>
            <a:prstGeom prst="chevron">
              <a:avLst/>
            </a:prstGeom>
            <a:solidFill>
              <a:srgbClr val="3366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295400" y="5712469"/>
            <a:ext cx="2895600" cy="764531"/>
            <a:chOff x="1295400" y="5712469"/>
            <a:chExt cx="2895600" cy="764531"/>
          </a:xfrm>
        </p:grpSpPr>
        <p:sp>
          <p:nvSpPr>
            <p:cNvPr id="51" name="Oval 50"/>
            <p:cNvSpPr/>
            <p:nvPr/>
          </p:nvSpPr>
          <p:spPr bwMode="auto">
            <a:xfrm>
              <a:off x="2247648" y="5712469"/>
              <a:ext cx="895204" cy="681161"/>
            </a:xfrm>
            <a:prstGeom prst="ellipse">
              <a:avLst/>
            </a:prstGeom>
            <a:solidFill>
              <a:schemeClr val="tx1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pic>
          <p:nvPicPr>
            <p:cNvPr id="52" name="Picture 51" descr="images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6245" y="5832235"/>
              <a:ext cx="570931" cy="457200"/>
            </a:xfrm>
            <a:prstGeom prst="rect">
              <a:avLst/>
            </a:prstGeom>
          </p:spPr>
        </p:pic>
        <p:sp>
          <p:nvSpPr>
            <p:cNvPr id="53" name="6-Point Star 52"/>
            <p:cNvSpPr/>
            <p:nvPr/>
          </p:nvSpPr>
          <p:spPr bwMode="auto">
            <a:xfrm>
              <a:off x="3060022" y="6005994"/>
              <a:ext cx="228600" cy="228600"/>
            </a:xfrm>
            <a:prstGeom prst="star6">
              <a:avLst/>
            </a:prstGeom>
            <a:solidFill>
              <a:srgbClr val="DA523B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54" name="6-Point Star 53"/>
            <p:cNvSpPr/>
            <p:nvPr/>
          </p:nvSpPr>
          <p:spPr bwMode="auto">
            <a:xfrm>
              <a:off x="2228452" y="6158394"/>
              <a:ext cx="228600" cy="228600"/>
            </a:xfrm>
            <a:prstGeom prst="star6">
              <a:avLst/>
            </a:prstGeom>
            <a:solidFill>
              <a:srgbClr val="DA523B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55" name="Oval 54"/>
            <p:cNvSpPr/>
            <p:nvPr/>
          </p:nvSpPr>
          <p:spPr bwMode="auto">
            <a:xfrm>
              <a:off x="3732017" y="5850870"/>
              <a:ext cx="458983" cy="418506"/>
            </a:xfrm>
            <a:prstGeom prst="ellipse">
              <a:avLst/>
            </a:prstGeom>
            <a:solidFill>
              <a:srgbClr val="DA523B"/>
            </a:solidFill>
            <a:ln w="19050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56" name="Chevron 55"/>
            <p:cNvSpPr/>
            <p:nvPr/>
          </p:nvSpPr>
          <p:spPr bwMode="auto">
            <a:xfrm>
              <a:off x="3628207" y="6013164"/>
              <a:ext cx="228600" cy="152400"/>
            </a:xfrm>
            <a:prstGeom prst="chevron">
              <a:avLst/>
            </a:prstGeom>
            <a:solidFill>
              <a:srgbClr val="3366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57" name="Oval 56"/>
            <p:cNvSpPr/>
            <p:nvPr/>
          </p:nvSpPr>
          <p:spPr bwMode="auto">
            <a:xfrm>
              <a:off x="1295400" y="6058494"/>
              <a:ext cx="458983" cy="418506"/>
            </a:xfrm>
            <a:prstGeom prst="ellipse">
              <a:avLst/>
            </a:prstGeom>
            <a:solidFill>
              <a:srgbClr val="DA523B"/>
            </a:solidFill>
            <a:ln w="19050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58" name="Chevron 57"/>
            <p:cNvSpPr/>
            <p:nvPr/>
          </p:nvSpPr>
          <p:spPr bwMode="auto">
            <a:xfrm flipH="1">
              <a:off x="1634985" y="6206982"/>
              <a:ext cx="228600" cy="152400"/>
            </a:xfrm>
            <a:prstGeom prst="chevron">
              <a:avLst/>
            </a:prstGeom>
            <a:solidFill>
              <a:srgbClr val="3366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59" name="Straight Arrow Connector 58"/>
            <p:cNvCxnSpPr/>
            <p:nvPr/>
          </p:nvCxnSpPr>
          <p:spPr bwMode="auto">
            <a:xfrm flipV="1">
              <a:off x="2057400" y="6096000"/>
              <a:ext cx="228600" cy="7620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diamond" w="med" len="med"/>
              <a:tailEnd type="diamond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0" name="Straight Arrow Connector 59"/>
            <p:cNvCxnSpPr/>
            <p:nvPr/>
          </p:nvCxnSpPr>
          <p:spPr bwMode="auto">
            <a:xfrm>
              <a:off x="3124200" y="5943600"/>
              <a:ext cx="228600" cy="7620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diamond" w="med" len="med"/>
              <a:tailEnd type="diamond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sp>
        <p:nvSpPr>
          <p:cNvPr id="61" name="Title 1"/>
          <p:cNvSpPr txBox="1">
            <a:spLocks/>
          </p:cNvSpPr>
          <p:nvPr/>
        </p:nvSpPr>
        <p:spPr>
          <a:xfrm>
            <a:off x="457200" y="189973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u="sng" dirty="0" smtClean="0">
                <a:latin typeface="Arial"/>
                <a:cs typeface="Arial"/>
              </a:rPr>
              <a:t>Model for </a:t>
            </a:r>
            <a:r>
              <a:rPr lang="en-US" sz="3600" b="1" u="sng" dirty="0" err="1" smtClean="0">
                <a:latin typeface="Arial"/>
                <a:cs typeface="Arial"/>
              </a:rPr>
              <a:t>immuno</a:t>
            </a:r>
            <a:r>
              <a:rPr lang="en-US" sz="3600" b="1" u="sng" dirty="0" smtClean="0">
                <a:latin typeface="Arial"/>
                <a:cs typeface="Arial"/>
              </a:rPr>
              <a:t>-oncology</a:t>
            </a:r>
            <a:endParaRPr lang="en-US" sz="3600" b="1" u="sng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1498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1"/>
          <p:cNvSpPr txBox="1">
            <a:spLocks/>
          </p:cNvSpPr>
          <p:nvPr/>
        </p:nvSpPr>
        <p:spPr>
          <a:xfrm>
            <a:off x="457200" y="189973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u="sng" dirty="0" smtClean="0">
                <a:latin typeface="Arial"/>
                <a:cs typeface="Arial"/>
              </a:rPr>
              <a:t>Genomics to diagnose stages</a:t>
            </a:r>
            <a:endParaRPr lang="en-US" sz="3600" b="1" u="sng" dirty="0">
              <a:latin typeface="Arial"/>
              <a:cs typeface="Arial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4579938" y="1611312"/>
            <a:ext cx="1066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Tumor</a:t>
            </a:r>
          </a:p>
          <a:p>
            <a:pPr algn="ctr">
              <a:defRPr/>
            </a:pPr>
            <a:r>
              <a:rPr lang="en-US" dirty="0"/>
              <a:t>-genesis</a:t>
            </a:r>
          </a:p>
        </p:txBody>
      </p:sp>
      <p:sp>
        <p:nvSpPr>
          <p:cNvPr id="63" name="Rectangle 62"/>
          <p:cNvSpPr/>
          <p:nvPr/>
        </p:nvSpPr>
        <p:spPr>
          <a:xfrm>
            <a:off x="4503738" y="2618857"/>
            <a:ext cx="1219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Tumor mutations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389438" y="3626402"/>
            <a:ext cx="1447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/>
              <a:t>Antigen </a:t>
            </a:r>
            <a:r>
              <a:rPr lang="en-US" dirty="0"/>
              <a:t>presentation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427538" y="4633947"/>
            <a:ext cx="1371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Immune recognition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503738" y="5641493"/>
            <a:ext cx="1219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Immune silencing</a:t>
            </a:r>
          </a:p>
        </p:txBody>
      </p:sp>
      <p:sp>
        <p:nvSpPr>
          <p:cNvPr id="67" name="TextBox 8"/>
          <p:cNvSpPr txBox="1">
            <a:spLocks noChangeArrowheads="1"/>
          </p:cNvSpPr>
          <p:nvPr/>
        </p:nvSpPr>
        <p:spPr bwMode="auto">
          <a:xfrm>
            <a:off x="1357313" y="1206500"/>
            <a:ext cx="2173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u="sng" dirty="0"/>
              <a:t>How to Recognize</a:t>
            </a:r>
          </a:p>
        </p:txBody>
      </p:sp>
      <p:sp>
        <p:nvSpPr>
          <p:cNvPr id="68" name="Left Bracket 67"/>
          <p:cNvSpPr/>
          <p:nvPr/>
        </p:nvSpPr>
        <p:spPr>
          <a:xfrm>
            <a:off x="1087780" y="1576387"/>
            <a:ext cx="261938" cy="984250"/>
          </a:xfrm>
          <a:prstGeom prst="leftBracket">
            <a:avLst/>
          </a:prstGeom>
          <a:ln w="38100">
            <a:solidFill>
              <a:srgbClr val="DA5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9" name="TextBox 20"/>
          <p:cNvSpPr txBox="1">
            <a:spLocks noChangeArrowheads="1"/>
          </p:cNvSpPr>
          <p:nvPr/>
        </p:nvSpPr>
        <p:spPr bwMode="auto">
          <a:xfrm>
            <a:off x="42863" y="1711325"/>
            <a:ext cx="1057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DA523B"/>
                </a:solidFill>
              </a:rPr>
              <a:t>WGS</a:t>
            </a:r>
          </a:p>
          <a:p>
            <a:pPr eaLnBrk="1" hangingPunct="1"/>
            <a:r>
              <a:rPr lang="en-US" sz="1800" dirty="0">
                <a:solidFill>
                  <a:srgbClr val="DA523B"/>
                </a:solidFill>
              </a:rPr>
              <a:t>negative</a:t>
            </a:r>
          </a:p>
        </p:txBody>
      </p:sp>
      <p:sp>
        <p:nvSpPr>
          <p:cNvPr id="70" name="Left Bracket 69"/>
          <p:cNvSpPr/>
          <p:nvPr/>
        </p:nvSpPr>
        <p:spPr>
          <a:xfrm>
            <a:off x="1087780" y="2701925"/>
            <a:ext cx="304800" cy="3668712"/>
          </a:xfrm>
          <a:prstGeom prst="leftBracket">
            <a:avLst/>
          </a:prstGeom>
          <a:ln w="38100">
            <a:solidFill>
              <a:srgbClr val="DA5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" name="TextBox 22"/>
          <p:cNvSpPr txBox="1">
            <a:spLocks noChangeArrowheads="1"/>
          </p:cNvSpPr>
          <p:nvPr/>
        </p:nvSpPr>
        <p:spPr bwMode="auto">
          <a:xfrm>
            <a:off x="23813" y="3971925"/>
            <a:ext cx="9667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DA523B"/>
                </a:solidFill>
              </a:rPr>
              <a:t>WGS</a:t>
            </a:r>
          </a:p>
          <a:p>
            <a:pPr eaLnBrk="1" hangingPunct="1"/>
            <a:r>
              <a:rPr lang="en-US" sz="1800">
                <a:solidFill>
                  <a:srgbClr val="DA523B"/>
                </a:solidFill>
              </a:rPr>
              <a:t>positive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990600" y="2492514"/>
            <a:ext cx="77724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990600" y="3507065"/>
            <a:ext cx="77724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963613" y="4514989"/>
            <a:ext cx="77724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990600" y="5518080"/>
            <a:ext cx="77724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Down Arrow 75"/>
          <p:cNvSpPr/>
          <p:nvPr/>
        </p:nvSpPr>
        <p:spPr>
          <a:xfrm>
            <a:off x="5036344" y="2364065"/>
            <a:ext cx="153988" cy="29368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7" name="Down Arrow 76"/>
          <p:cNvSpPr/>
          <p:nvPr/>
        </p:nvSpPr>
        <p:spPr>
          <a:xfrm>
            <a:off x="5036344" y="3371070"/>
            <a:ext cx="153988" cy="29527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8" name="Down Arrow 77"/>
          <p:cNvSpPr/>
          <p:nvPr/>
        </p:nvSpPr>
        <p:spPr>
          <a:xfrm>
            <a:off x="5036344" y="4379662"/>
            <a:ext cx="153988" cy="29527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9" name="Down Arrow 78"/>
          <p:cNvSpPr/>
          <p:nvPr/>
        </p:nvSpPr>
        <p:spPr>
          <a:xfrm>
            <a:off x="5036344" y="5388253"/>
            <a:ext cx="153988" cy="29527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0" name="TextBox 9"/>
          <p:cNvSpPr txBox="1">
            <a:spLocks noChangeArrowheads="1"/>
          </p:cNvSpPr>
          <p:nvPr/>
        </p:nvSpPr>
        <p:spPr bwMode="auto">
          <a:xfrm>
            <a:off x="4702548" y="1082031"/>
            <a:ext cx="8132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u="sng" dirty="0" smtClean="0"/>
              <a:t>Stage</a:t>
            </a:r>
            <a:endParaRPr lang="en-US" sz="1800" b="1" u="sng" dirty="0"/>
          </a:p>
        </p:txBody>
      </p:sp>
      <p:sp>
        <p:nvSpPr>
          <p:cNvPr id="81" name="Oval 80"/>
          <p:cNvSpPr/>
          <p:nvPr/>
        </p:nvSpPr>
        <p:spPr bwMode="auto">
          <a:xfrm>
            <a:off x="69570" y="2632217"/>
            <a:ext cx="895204" cy="681161"/>
          </a:xfrm>
          <a:prstGeom prst="ellipse">
            <a:avLst/>
          </a:prstGeom>
          <a:solidFill>
            <a:schemeClr val="tx1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82" name="Picture 81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67" y="2751983"/>
            <a:ext cx="570931" cy="457200"/>
          </a:xfrm>
          <a:prstGeom prst="rect">
            <a:avLst/>
          </a:prstGeom>
        </p:spPr>
      </p:pic>
      <p:grpSp>
        <p:nvGrpSpPr>
          <p:cNvPr id="83" name="Group 82"/>
          <p:cNvGrpSpPr/>
          <p:nvPr/>
        </p:nvGrpSpPr>
        <p:grpSpPr>
          <a:xfrm>
            <a:off x="1189800" y="1699250"/>
            <a:ext cx="1631950" cy="4671387"/>
            <a:chOff x="1189800" y="1699250"/>
            <a:chExt cx="1631950" cy="4671387"/>
          </a:xfrm>
        </p:grpSpPr>
        <p:sp>
          <p:nvSpPr>
            <p:cNvPr id="84" name="Left Bracket 83"/>
            <p:cNvSpPr/>
            <p:nvPr/>
          </p:nvSpPr>
          <p:spPr>
            <a:xfrm>
              <a:off x="2516950" y="3690937"/>
              <a:ext cx="304800" cy="2679700"/>
            </a:xfrm>
            <a:prstGeom prst="leftBracket">
              <a:avLst/>
            </a:prstGeom>
            <a:ln w="38100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5" name="TextBox 16"/>
            <p:cNvSpPr txBox="1">
              <a:spLocks noChangeArrowheads="1"/>
            </p:cNvSpPr>
            <p:nvPr/>
          </p:nvSpPr>
          <p:spPr bwMode="auto">
            <a:xfrm>
              <a:off x="1189800" y="4706937"/>
              <a:ext cx="112107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 smtClean="0">
                  <a:solidFill>
                    <a:srgbClr val="3366FF"/>
                  </a:solidFill>
                </a:rPr>
                <a:t>RNA-</a:t>
              </a:r>
              <a:r>
                <a:rPr lang="en-US" sz="1800" dirty="0" err="1" smtClean="0">
                  <a:solidFill>
                    <a:srgbClr val="3366FF"/>
                  </a:solidFill>
                </a:rPr>
                <a:t>seq</a:t>
              </a:r>
              <a:endParaRPr lang="en-US" sz="1800" dirty="0">
                <a:solidFill>
                  <a:srgbClr val="3366FF"/>
                </a:solidFill>
              </a:endParaRPr>
            </a:p>
            <a:p>
              <a:pPr eaLnBrk="1" hangingPunct="1"/>
              <a:r>
                <a:rPr lang="en-US" sz="1800" dirty="0">
                  <a:solidFill>
                    <a:srgbClr val="3366FF"/>
                  </a:solidFill>
                </a:rPr>
                <a:t>positive</a:t>
              </a:r>
            </a:p>
          </p:txBody>
        </p:sp>
        <p:sp>
          <p:nvSpPr>
            <p:cNvPr id="86" name="Left Bracket 85"/>
            <p:cNvSpPr/>
            <p:nvPr/>
          </p:nvSpPr>
          <p:spPr>
            <a:xfrm>
              <a:off x="2493138" y="1699250"/>
              <a:ext cx="304800" cy="1676400"/>
            </a:xfrm>
            <a:prstGeom prst="leftBracket">
              <a:avLst/>
            </a:prstGeom>
            <a:ln w="38100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7" name="TextBox 18"/>
            <p:cNvSpPr txBox="1">
              <a:spLocks noChangeArrowheads="1"/>
            </p:cNvSpPr>
            <p:nvPr/>
          </p:nvSpPr>
          <p:spPr bwMode="auto">
            <a:xfrm>
              <a:off x="1343788" y="2168382"/>
              <a:ext cx="112107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 smtClean="0">
                  <a:solidFill>
                    <a:srgbClr val="3366FF"/>
                  </a:solidFill>
                </a:rPr>
                <a:t>RNA-</a:t>
              </a:r>
              <a:r>
                <a:rPr lang="en-US" sz="1800" dirty="0" err="1" smtClean="0">
                  <a:solidFill>
                    <a:srgbClr val="3366FF"/>
                  </a:solidFill>
                </a:rPr>
                <a:t>seq</a:t>
              </a:r>
              <a:endParaRPr lang="en-US" sz="1800" dirty="0" smtClean="0">
                <a:solidFill>
                  <a:srgbClr val="3366FF"/>
                </a:solidFill>
              </a:endParaRPr>
            </a:p>
            <a:p>
              <a:pPr eaLnBrk="1" hangingPunct="1"/>
              <a:r>
                <a:rPr lang="en-US" sz="1800" dirty="0" smtClean="0">
                  <a:solidFill>
                    <a:srgbClr val="3366FF"/>
                  </a:solidFill>
                </a:rPr>
                <a:t>negative</a:t>
              </a:r>
              <a:endParaRPr lang="en-US" sz="1800" dirty="0">
                <a:solidFill>
                  <a:srgbClr val="3366FF"/>
                </a:solidFill>
              </a:endParaRPr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1274420" y="3657600"/>
              <a:ext cx="1060170" cy="719357"/>
              <a:chOff x="1219200" y="3657600"/>
              <a:chExt cx="1060170" cy="719357"/>
            </a:xfrm>
          </p:grpSpPr>
          <p:sp>
            <p:nvSpPr>
              <p:cNvPr id="89" name="Oval 88"/>
              <p:cNvSpPr/>
              <p:nvPr/>
            </p:nvSpPr>
            <p:spPr bwMode="auto">
              <a:xfrm>
                <a:off x="1264439" y="3695796"/>
                <a:ext cx="895204" cy="681161"/>
              </a:xfrm>
              <a:prstGeom prst="ellipse">
                <a:avLst/>
              </a:prstGeom>
              <a:solidFill>
                <a:schemeClr val="tx1"/>
              </a:solidFill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90" name="Picture 89" descr="images.jpe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76993" y="3788641"/>
                <a:ext cx="570931" cy="457200"/>
              </a:xfrm>
              <a:prstGeom prst="rect">
                <a:avLst/>
              </a:prstGeom>
            </p:spPr>
          </p:pic>
          <p:sp>
            <p:nvSpPr>
              <p:cNvPr id="91" name="6-Point Star 90"/>
              <p:cNvSpPr/>
              <p:nvPr/>
            </p:nvSpPr>
            <p:spPr bwMode="auto">
              <a:xfrm>
                <a:off x="1953590" y="3657600"/>
                <a:ext cx="228600" cy="228600"/>
              </a:xfrm>
              <a:prstGeom prst="star6">
                <a:avLst/>
              </a:prstGeom>
              <a:solidFill>
                <a:srgbClr val="DA523B"/>
              </a:solidFill>
              <a:ln>
                <a:noFill/>
              </a:ln>
              <a:effectLst/>
              <a:ex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  <p:sp>
            <p:nvSpPr>
              <p:cNvPr id="92" name="6-Point Star 91"/>
              <p:cNvSpPr/>
              <p:nvPr/>
            </p:nvSpPr>
            <p:spPr bwMode="auto">
              <a:xfrm>
                <a:off x="2050770" y="3962400"/>
                <a:ext cx="228600" cy="228600"/>
              </a:xfrm>
              <a:prstGeom prst="star6">
                <a:avLst/>
              </a:prstGeom>
              <a:solidFill>
                <a:srgbClr val="DA523B"/>
              </a:solidFill>
              <a:ln>
                <a:noFill/>
              </a:ln>
              <a:effectLst/>
              <a:ex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  <p:sp>
            <p:nvSpPr>
              <p:cNvPr id="93" name="6-Point Star 92"/>
              <p:cNvSpPr/>
              <p:nvPr/>
            </p:nvSpPr>
            <p:spPr bwMode="auto">
              <a:xfrm>
                <a:off x="1219200" y="4114800"/>
                <a:ext cx="228600" cy="228600"/>
              </a:xfrm>
              <a:prstGeom prst="star6">
                <a:avLst/>
              </a:prstGeom>
              <a:solidFill>
                <a:srgbClr val="DA523B"/>
              </a:solidFill>
              <a:ln>
                <a:noFill/>
              </a:ln>
              <a:effectLst/>
              <a:ex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p:grpSp>
      </p:grpSp>
      <p:grpSp>
        <p:nvGrpSpPr>
          <p:cNvPr id="94" name="Group 93"/>
          <p:cNvGrpSpPr/>
          <p:nvPr/>
        </p:nvGrpSpPr>
        <p:grpSpPr>
          <a:xfrm>
            <a:off x="2728850" y="1798637"/>
            <a:ext cx="1497013" cy="4419600"/>
            <a:chOff x="2728850" y="1798637"/>
            <a:chExt cx="1497013" cy="4419600"/>
          </a:xfrm>
        </p:grpSpPr>
        <p:sp>
          <p:nvSpPr>
            <p:cNvPr id="95" name="TextBox 10"/>
            <p:cNvSpPr txBox="1">
              <a:spLocks noChangeArrowheads="1"/>
            </p:cNvSpPr>
            <p:nvPr/>
          </p:nvSpPr>
          <p:spPr bwMode="auto">
            <a:xfrm>
              <a:off x="2728850" y="4724400"/>
              <a:ext cx="110810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 smtClean="0"/>
                <a:t>TCR-</a:t>
              </a:r>
              <a:r>
                <a:rPr lang="en-US" sz="1800" dirty="0" err="1" smtClean="0"/>
                <a:t>seq</a:t>
              </a:r>
              <a:endParaRPr lang="en-US" sz="1800" dirty="0"/>
            </a:p>
            <a:p>
              <a:pPr eaLnBrk="1" hangingPunct="1"/>
              <a:r>
                <a:rPr lang="en-US" sz="1800" dirty="0"/>
                <a:t>positive</a:t>
              </a:r>
            </a:p>
          </p:txBody>
        </p:sp>
        <p:sp>
          <p:nvSpPr>
            <p:cNvPr id="96" name="Left Bracket 95"/>
            <p:cNvSpPr/>
            <p:nvPr/>
          </p:nvSpPr>
          <p:spPr>
            <a:xfrm>
              <a:off x="3881375" y="4537075"/>
              <a:ext cx="344488" cy="1681162"/>
            </a:xfrm>
            <a:prstGeom prst="lef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7" name="TextBox 12"/>
            <p:cNvSpPr txBox="1">
              <a:spLocks noChangeArrowheads="1"/>
            </p:cNvSpPr>
            <p:nvPr/>
          </p:nvSpPr>
          <p:spPr bwMode="auto">
            <a:xfrm>
              <a:off x="2728850" y="2667000"/>
              <a:ext cx="110810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 smtClean="0"/>
                <a:t>TCR-</a:t>
              </a:r>
              <a:r>
                <a:rPr lang="en-US" sz="1800" dirty="0" err="1" smtClean="0"/>
                <a:t>seq</a:t>
              </a:r>
              <a:endParaRPr lang="en-US" sz="1800" dirty="0"/>
            </a:p>
            <a:p>
              <a:pPr eaLnBrk="1" hangingPunct="1"/>
              <a:r>
                <a:rPr lang="en-US" sz="1800" dirty="0"/>
                <a:t>negative</a:t>
              </a:r>
            </a:p>
          </p:txBody>
        </p:sp>
        <p:sp>
          <p:nvSpPr>
            <p:cNvPr id="98" name="Left Bracket 97"/>
            <p:cNvSpPr/>
            <p:nvPr/>
          </p:nvSpPr>
          <p:spPr>
            <a:xfrm>
              <a:off x="3881375" y="1798637"/>
              <a:ext cx="344488" cy="2654300"/>
            </a:xfrm>
            <a:prstGeom prst="lef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9" name="Oval 98"/>
            <p:cNvSpPr/>
            <p:nvPr/>
          </p:nvSpPr>
          <p:spPr bwMode="auto">
            <a:xfrm>
              <a:off x="3013215" y="5677494"/>
              <a:ext cx="458983" cy="418506"/>
            </a:xfrm>
            <a:prstGeom prst="ellipse">
              <a:avLst/>
            </a:prstGeom>
            <a:solidFill>
              <a:srgbClr val="DA523B"/>
            </a:solidFill>
            <a:ln w="19050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0" name="Chevron 99"/>
            <p:cNvSpPr/>
            <p:nvPr/>
          </p:nvSpPr>
          <p:spPr bwMode="auto">
            <a:xfrm flipH="1">
              <a:off x="3352800" y="5825982"/>
              <a:ext cx="228600" cy="152400"/>
            </a:xfrm>
            <a:prstGeom prst="chevron">
              <a:avLst/>
            </a:prstGeom>
            <a:solidFill>
              <a:srgbClr val="3366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0450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1"/>
          <p:cNvSpPr txBox="1">
            <a:spLocks/>
          </p:cNvSpPr>
          <p:nvPr/>
        </p:nvSpPr>
        <p:spPr>
          <a:xfrm>
            <a:off x="457200" y="81118"/>
            <a:ext cx="8229600" cy="11430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u="sng" dirty="0" smtClean="0">
                <a:latin typeface="Arial"/>
                <a:cs typeface="Arial"/>
              </a:rPr>
              <a:t>Genomic patterns are important for immunotherapy</a:t>
            </a:r>
            <a:endParaRPr lang="en-US" sz="3600" b="1" u="sng" dirty="0">
              <a:latin typeface="Arial"/>
              <a:cs typeface="Arial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4579938" y="1611312"/>
            <a:ext cx="1066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Tumor</a:t>
            </a:r>
          </a:p>
          <a:p>
            <a:pPr algn="ctr">
              <a:defRPr/>
            </a:pPr>
            <a:r>
              <a:rPr lang="en-US" dirty="0"/>
              <a:t>-genesis</a:t>
            </a:r>
          </a:p>
        </p:txBody>
      </p:sp>
      <p:sp>
        <p:nvSpPr>
          <p:cNvPr id="63" name="Rectangle 62"/>
          <p:cNvSpPr/>
          <p:nvPr/>
        </p:nvSpPr>
        <p:spPr>
          <a:xfrm>
            <a:off x="4503738" y="2618857"/>
            <a:ext cx="1219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Tumor mutations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389438" y="3626402"/>
            <a:ext cx="1447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/>
              <a:t>Antigen </a:t>
            </a:r>
            <a:r>
              <a:rPr lang="en-US" dirty="0"/>
              <a:t>presentation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427538" y="4633947"/>
            <a:ext cx="1371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Immune recognition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503738" y="5641493"/>
            <a:ext cx="1219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Immune silencing</a:t>
            </a:r>
          </a:p>
        </p:txBody>
      </p:sp>
      <p:sp>
        <p:nvSpPr>
          <p:cNvPr id="67" name="TextBox 8"/>
          <p:cNvSpPr txBox="1">
            <a:spLocks noChangeArrowheads="1"/>
          </p:cNvSpPr>
          <p:nvPr/>
        </p:nvSpPr>
        <p:spPr bwMode="auto">
          <a:xfrm>
            <a:off x="1357313" y="1206500"/>
            <a:ext cx="2173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u="sng" dirty="0"/>
              <a:t>How to Recognize</a:t>
            </a:r>
          </a:p>
        </p:txBody>
      </p:sp>
      <p:sp>
        <p:nvSpPr>
          <p:cNvPr id="68" name="Left Bracket 67"/>
          <p:cNvSpPr/>
          <p:nvPr/>
        </p:nvSpPr>
        <p:spPr>
          <a:xfrm>
            <a:off x="1087780" y="1576387"/>
            <a:ext cx="261938" cy="984250"/>
          </a:xfrm>
          <a:prstGeom prst="leftBracket">
            <a:avLst/>
          </a:prstGeom>
          <a:ln w="38100">
            <a:solidFill>
              <a:srgbClr val="DA5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9" name="TextBox 20"/>
          <p:cNvSpPr txBox="1">
            <a:spLocks noChangeArrowheads="1"/>
          </p:cNvSpPr>
          <p:nvPr/>
        </p:nvSpPr>
        <p:spPr bwMode="auto">
          <a:xfrm>
            <a:off x="42863" y="1711325"/>
            <a:ext cx="1057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DA523B"/>
                </a:solidFill>
              </a:rPr>
              <a:t>WGS</a:t>
            </a:r>
          </a:p>
          <a:p>
            <a:pPr eaLnBrk="1" hangingPunct="1"/>
            <a:r>
              <a:rPr lang="en-US" sz="1800" dirty="0">
                <a:solidFill>
                  <a:srgbClr val="DA523B"/>
                </a:solidFill>
              </a:rPr>
              <a:t>negative</a:t>
            </a:r>
          </a:p>
        </p:txBody>
      </p:sp>
      <p:sp>
        <p:nvSpPr>
          <p:cNvPr id="70" name="Left Bracket 69"/>
          <p:cNvSpPr/>
          <p:nvPr/>
        </p:nvSpPr>
        <p:spPr>
          <a:xfrm>
            <a:off x="1087780" y="2701925"/>
            <a:ext cx="304800" cy="3668712"/>
          </a:xfrm>
          <a:prstGeom prst="leftBracket">
            <a:avLst/>
          </a:prstGeom>
          <a:ln w="38100">
            <a:solidFill>
              <a:srgbClr val="DA5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" name="TextBox 22"/>
          <p:cNvSpPr txBox="1">
            <a:spLocks noChangeArrowheads="1"/>
          </p:cNvSpPr>
          <p:nvPr/>
        </p:nvSpPr>
        <p:spPr bwMode="auto">
          <a:xfrm>
            <a:off x="23813" y="3971925"/>
            <a:ext cx="9667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DA523B"/>
                </a:solidFill>
              </a:rPr>
              <a:t>WGS</a:t>
            </a:r>
          </a:p>
          <a:p>
            <a:pPr eaLnBrk="1" hangingPunct="1"/>
            <a:r>
              <a:rPr lang="en-US" sz="1800">
                <a:solidFill>
                  <a:srgbClr val="DA523B"/>
                </a:solidFill>
              </a:rPr>
              <a:t>positive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990600" y="2492514"/>
            <a:ext cx="77724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990600" y="3507065"/>
            <a:ext cx="77724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963613" y="4514989"/>
            <a:ext cx="77724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990600" y="5518080"/>
            <a:ext cx="77724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Group 75"/>
          <p:cNvGrpSpPr/>
          <p:nvPr/>
        </p:nvGrpSpPr>
        <p:grpSpPr>
          <a:xfrm>
            <a:off x="5817448" y="1182687"/>
            <a:ext cx="3326552" cy="5255305"/>
            <a:chOff x="5817448" y="1182687"/>
            <a:chExt cx="3326552" cy="5255305"/>
          </a:xfrm>
        </p:grpSpPr>
        <p:sp>
          <p:nvSpPr>
            <p:cNvPr id="77" name="TextBox 9"/>
            <p:cNvSpPr txBox="1">
              <a:spLocks noChangeArrowheads="1"/>
            </p:cNvSpPr>
            <p:nvPr/>
          </p:nvSpPr>
          <p:spPr bwMode="auto">
            <a:xfrm>
              <a:off x="5817448" y="1182687"/>
              <a:ext cx="332655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b="1" u="sng" dirty="0" smtClean="0"/>
                <a:t>Mechanism and </a:t>
              </a:r>
              <a:r>
                <a:rPr lang="en-US" sz="1800" b="1" u="sng" dirty="0" err="1" smtClean="0"/>
                <a:t>Tx</a:t>
              </a:r>
              <a:r>
                <a:rPr lang="en-US" sz="1800" b="1" u="sng" dirty="0" smtClean="0"/>
                <a:t> </a:t>
              </a:r>
              <a:r>
                <a:rPr lang="en-US" sz="1800" b="1" u="sng" dirty="0"/>
                <a:t>Strategy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865812" y="1576814"/>
              <a:ext cx="304958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u="sng" dirty="0" err="1" smtClean="0">
                  <a:ea typeface="+mn-ea"/>
                  <a:cs typeface="Arial" charset="0"/>
                </a:rPr>
                <a:t>Mech</a:t>
              </a:r>
              <a:r>
                <a:rPr lang="en-US" sz="1600" dirty="0" smtClean="0">
                  <a:ea typeface="+mn-ea"/>
                  <a:cs typeface="Arial" charset="0"/>
                </a:rPr>
                <a:t>: </a:t>
              </a:r>
              <a:r>
                <a:rPr lang="en-US" sz="1600" dirty="0" err="1" smtClean="0">
                  <a:ea typeface="+mn-ea"/>
                  <a:cs typeface="Arial" charset="0"/>
                </a:rPr>
                <a:t>ImmRx</a:t>
              </a:r>
              <a:r>
                <a:rPr lang="en-US" sz="1600" dirty="0">
                  <a:ea typeface="+mn-ea"/>
                  <a:cs typeface="Arial" charset="0"/>
                </a:rPr>
                <a:t>-independent</a:t>
              </a:r>
            </a:p>
            <a:p>
              <a:pPr>
                <a:defRPr/>
              </a:pPr>
              <a:r>
                <a:rPr lang="en-US" sz="1600" b="1" u="sng" dirty="0" smtClean="0">
                  <a:ea typeface="+mn-ea"/>
                  <a:cs typeface="Arial" charset="0"/>
                </a:rPr>
                <a:t>Rx</a:t>
              </a:r>
              <a:r>
                <a:rPr lang="en-US" sz="1600" dirty="0" smtClean="0">
                  <a:ea typeface="+mn-ea"/>
                  <a:cs typeface="Arial" charset="0"/>
                </a:rPr>
                <a:t>: </a:t>
              </a:r>
              <a:r>
                <a:rPr lang="en-US" sz="1600" dirty="0" err="1" smtClean="0">
                  <a:ea typeface="+mn-ea"/>
                  <a:cs typeface="Arial" charset="0"/>
                </a:rPr>
                <a:t>EpiGx</a:t>
              </a:r>
              <a:r>
                <a:rPr lang="en-US" sz="1600" dirty="0">
                  <a:cs typeface="Arial" charset="0"/>
                </a:rPr>
                <a:t> </a:t>
              </a:r>
              <a:r>
                <a:rPr lang="en-US" sz="1600" dirty="0" smtClean="0">
                  <a:ea typeface="+mn-ea"/>
                  <a:cs typeface="Arial" charset="0"/>
                </a:rPr>
                <a:t>or vaccine to induce response to </a:t>
              </a:r>
              <a:r>
                <a:rPr lang="en-US" sz="1600" dirty="0" err="1" smtClean="0">
                  <a:ea typeface="+mn-ea"/>
                  <a:cs typeface="Arial" charset="0"/>
                </a:rPr>
                <a:t>immRx</a:t>
              </a:r>
              <a:endParaRPr lang="en-US" sz="1600" dirty="0">
                <a:ea typeface="+mn-ea"/>
                <a:cs typeface="Arial" charset="0"/>
              </a:endParaRPr>
            </a:p>
          </p:txBody>
        </p:sp>
        <p:sp>
          <p:nvSpPr>
            <p:cNvPr id="79" name="TextBox 28"/>
            <p:cNvSpPr txBox="1">
              <a:spLocks noChangeArrowheads="1"/>
            </p:cNvSpPr>
            <p:nvPr/>
          </p:nvSpPr>
          <p:spPr bwMode="auto">
            <a:xfrm>
              <a:off x="5865813" y="2462351"/>
              <a:ext cx="3058670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57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eaLnBrk="1" hangingPunct="1"/>
              <a:r>
                <a:rPr lang="en-US" sz="1600" b="1" u="sng" dirty="0" err="1">
                  <a:cs typeface="Arial" charset="0"/>
                </a:rPr>
                <a:t>Mech</a:t>
              </a:r>
              <a:r>
                <a:rPr lang="en-US" sz="1600" dirty="0">
                  <a:cs typeface="Arial" charset="0"/>
                </a:rPr>
                <a:t>: </a:t>
              </a:r>
              <a:r>
                <a:rPr lang="en-US" sz="1600" dirty="0" err="1" smtClean="0"/>
                <a:t>ImmTx</a:t>
              </a:r>
              <a:r>
                <a:rPr lang="en-US" sz="1600" dirty="0"/>
                <a:t>-resistant/</a:t>
              </a:r>
              <a:r>
                <a:rPr lang="en-US" sz="1600" dirty="0" smtClean="0"/>
                <a:t>refractory </a:t>
              </a:r>
              <a:r>
                <a:rPr lang="en-US" sz="1600" dirty="0" smtClean="0">
                  <a:cs typeface="Arial" charset="0"/>
                </a:rPr>
                <a:t>due </a:t>
              </a:r>
              <a:r>
                <a:rPr lang="en-US" sz="1600" dirty="0">
                  <a:cs typeface="Arial" charset="0"/>
                </a:rPr>
                <a:t>to dysfunctional </a:t>
              </a:r>
              <a:r>
                <a:rPr lang="en-US" sz="1600" dirty="0" smtClean="0">
                  <a:cs typeface="Arial" charset="0"/>
                </a:rPr>
                <a:t>Ag presentation (</a:t>
              </a:r>
              <a:r>
                <a:rPr lang="en-US" sz="1600" dirty="0" err="1" smtClean="0">
                  <a:cs typeface="Arial" charset="0"/>
                </a:rPr>
                <a:t>AgPres</a:t>
              </a:r>
              <a:r>
                <a:rPr lang="en-US" sz="1600" dirty="0" smtClean="0">
                  <a:cs typeface="Arial" charset="0"/>
                </a:rPr>
                <a:t>)</a:t>
              </a:r>
              <a:endParaRPr lang="en-US" sz="1600" dirty="0">
                <a:cs typeface="Arial" charset="0"/>
              </a:endParaRPr>
            </a:p>
            <a:p>
              <a:pPr marL="0" indent="0" eaLnBrk="1" hangingPunct="1"/>
              <a:r>
                <a:rPr lang="en-US" sz="1600" b="1" u="sng" dirty="0" smtClean="0"/>
                <a:t>Rx</a:t>
              </a:r>
              <a:r>
                <a:rPr lang="en-US" sz="1600" dirty="0" smtClean="0"/>
                <a:t>: </a:t>
              </a:r>
              <a:r>
                <a:rPr lang="en-US" sz="1600" dirty="0" err="1" smtClean="0"/>
                <a:t>EpiGx</a:t>
              </a:r>
              <a:r>
                <a:rPr lang="en-US" sz="1600" dirty="0" smtClean="0"/>
                <a:t> </a:t>
              </a:r>
              <a:r>
                <a:rPr lang="en-US" sz="1600" dirty="0"/>
                <a:t>to </a:t>
              </a:r>
              <a:r>
                <a:rPr lang="en-US" sz="1600" dirty="0" err="1"/>
                <a:t>upregulate</a:t>
              </a:r>
              <a:r>
                <a:rPr lang="en-US" sz="1600" dirty="0"/>
                <a:t> </a:t>
              </a:r>
              <a:r>
                <a:rPr lang="en-US" sz="1600" dirty="0" err="1" smtClean="0"/>
                <a:t>AgPres</a:t>
              </a:r>
              <a:endParaRPr lang="en-US" sz="1600" dirty="0"/>
            </a:p>
          </p:txBody>
        </p:sp>
        <p:sp>
          <p:nvSpPr>
            <p:cNvPr id="80" name="TextBox 31"/>
            <p:cNvSpPr txBox="1">
              <a:spLocks noChangeArrowheads="1"/>
            </p:cNvSpPr>
            <p:nvPr/>
          </p:nvSpPr>
          <p:spPr bwMode="auto">
            <a:xfrm>
              <a:off x="5865813" y="3588970"/>
              <a:ext cx="304958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57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eaLnBrk="1" hangingPunct="1"/>
              <a:r>
                <a:rPr lang="en-US" sz="1600" b="1" u="sng" dirty="0" err="1">
                  <a:cs typeface="Arial" charset="0"/>
                </a:rPr>
                <a:t>Mech</a:t>
              </a:r>
              <a:r>
                <a:rPr lang="en-US" sz="1600" dirty="0">
                  <a:cs typeface="Arial" charset="0"/>
                </a:rPr>
                <a:t>: </a:t>
              </a:r>
              <a:r>
                <a:rPr lang="en-US" sz="1600" dirty="0" err="1" smtClean="0"/>
                <a:t>ImmTx</a:t>
              </a:r>
              <a:r>
                <a:rPr lang="en-US" sz="1600" dirty="0"/>
                <a:t>-resistant/</a:t>
              </a:r>
              <a:r>
                <a:rPr lang="en-US" sz="1600" dirty="0" smtClean="0"/>
                <a:t>refract </a:t>
              </a:r>
              <a:r>
                <a:rPr lang="en-US" sz="1600" dirty="0" smtClean="0">
                  <a:cs typeface="Arial" charset="0"/>
                </a:rPr>
                <a:t>due </a:t>
              </a:r>
              <a:r>
                <a:rPr lang="en-US" sz="1600" dirty="0">
                  <a:cs typeface="Arial" charset="0"/>
                </a:rPr>
                <a:t>to lack </a:t>
              </a:r>
              <a:r>
                <a:rPr lang="en-US" sz="1600" dirty="0" smtClean="0">
                  <a:cs typeface="Arial" charset="0"/>
                </a:rPr>
                <a:t>of </a:t>
              </a:r>
              <a:r>
                <a:rPr lang="en-US" sz="1600" dirty="0" err="1" smtClean="0">
                  <a:cs typeface="Arial" charset="0"/>
                </a:rPr>
                <a:t>imm</a:t>
              </a:r>
              <a:r>
                <a:rPr lang="en-US" sz="1600" dirty="0" smtClean="0">
                  <a:cs typeface="Arial" charset="0"/>
                </a:rPr>
                <a:t> infiltrate</a:t>
              </a:r>
              <a:endParaRPr lang="en-US" sz="1600" dirty="0">
                <a:cs typeface="Arial" charset="0"/>
              </a:endParaRPr>
            </a:p>
            <a:p>
              <a:pPr marL="0" indent="0" eaLnBrk="1" hangingPunct="1"/>
              <a:r>
                <a:rPr lang="en-US" sz="1600" b="1" u="sng" dirty="0" smtClean="0"/>
                <a:t>Rx</a:t>
              </a:r>
              <a:r>
                <a:rPr lang="en-US" sz="1600" dirty="0" smtClean="0"/>
                <a:t>: Immune recruitment, NK </a:t>
              </a:r>
              <a:endParaRPr lang="en-US" sz="1600" dirty="0"/>
            </a:p>
          </p:txBody>
        </p:sp>
        <p:sp>
          <p:nvSpPr>
            <p:cNvPr id="81" name="TextBox 34"/>
            <p:cNvSpPr txBox="1">
              <a:spLocks noChangeArrowheads="1"/>
            </p:cNvSpPr>
            <p:nvPr/>
          </p:nvSpPr>
          <p:spPr bwMode="auto">
            <a:xfrm>
              <a:off x="5865813" y="4604028"/>
              <a:ext cx="304958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57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eaLnBrk="1" hangingPunct="1"/>
              <a:r>
                <a:rPr lang="en-US" sz="1600" b="1" u="sng" dirty="0" err="1">
                  <a:cs typeface="Arial" charset="0"/>
                </a:rPr>
                <a:t>Mech</a:t>
              </a:r>
              <a:r>
                <a:rPr lang="en-US" sz="1600" dirty="0">
                  <a:cs typeface="Arial" charset="0"/>
                </a:rPr>
                <a:t>: </a:t>
              </a:r>
              <a:r>
                <a:rPr lang="en-US" sz="1600" dirty="0" smtClean="0"/>
                <a:t>Spontaneous </a:t>
              </a:r>
              <a:r>
                <a:rPr lang="en-US" sz="1600" dirty="0"/>
                <a:t>immune-</a:t>
              </a:r>
              <a:r>
                <a:rPr lang="en-US" sz="1600" dirty="0" smtClean="0"/>
                <a:t>dependent </a:t>
              </a:r>
              <a:r>
                <a:rPr lang="en-US" sz="1600" dirty="0" smtClean="0">
                  <a:cs typeface="Arial" charset="0"/>
                </a:rPr>
                <a:t>elimination </a:t>
              </a:r>
              <a:r>
                <a:rPr lang="en-US" sz="1600" dirty="0">
                  <a:cs typeface="Arial" charset="0"/>
                </a:rPr>
                <a:t>of </a:t>
              </a:r>
              <a:r>
                <a:rPr lang="en-US" sz="1600" dirty="0" smtClean="0">
                  <a:cs typeface="Arial" charset="0"/>
                </a:rPr>
                <a:t>tumor</a:t>
              </a:r>
            </a:p>
            <a:p>
              <a:pPr marL="0" indent="0" eaLnBrk="1" hangingPunct="1"/>
              <a:r>
                <a:rPr lang="en-US" sz="1600" b="1" u="sng" dirty="0" smtClean="0">
                  <a:cs typeface="Arial" charset="0"/>
                </a:rPr>
                <a:t>Rx</a:t>
              </a:r>
              <a:r>
                <a:rPr lang="en-US" sz="1600" dirty="0" smtClean="0">
                  <a:cs typeface="Arial" charset="0"/>
                </a:rPr>
                <a:t>: </a:t>
              </a:r>
              <a:r>
                <a:rPr lang="en-US" sz="1600" i="1" dirty="0" smtClean="0">
                  <a:cs typeface="Arial" charset="0"/>
                </a:rPr>
                <a:t>no therapy required</a:t>
              </a:r>
              <a:endParaRPr lang="en-US" sz="1600" i="1" dirty="0">
                <a:cs typeface="Arial" charset="0"/>
              </a:endParaRPr>
            </a:p>
          </p:txBody>
        </p:sp>
        <p:sp>
          <p:nvSpPr>
            <p:cNvPr id="82" name="TextBox 35"/>
            <p:cNvSpPr txBox="1">
              <a:spLocks noChangeArrowheads="1"/>
            </p:cNvSpPr>
            <p:nvPr/>
          </p:nvSpPr>
          <p:spPr bwMode="auto">
            <a:xfrm>
              <a:off x="5865813" y="5606995"/>
              <a:ext cx="304958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57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eaLnBrk="1" hangingPunct="1"/>
              <a:r>
                <a:rPr lang="en-US" sz="1600" b="1" u="sng" dirty="0" err="1">
                  <a:solidFill>
                    <a:srgbClr val="DA523B"/>
                  </a:solidFill>
                  <a:cs typeface="Arial" charset="0"/>
                </a:rPr>
                <a:t>Mech</a:t>
              </a:r>
              <a:r>
                <a:rPr lang="en-US" sz="1600" dirty="0">
                  <a:solidFill>
                    <a:srgbClr val="DA523B"/>
                  </a:solidFill>
                  <a:cs typeface="Arial" charset="0"/>
                </a:rPr>
                <a:t>: </a:t>
              </a:r>
              <a:r>
                <a:rPr lang="en-US" sz="1600" dirty="0" smtClean="0">
                  <a:solidFill>
                    <a:srgbClr val="DA523B"/>
                  </a:solidFill>
                </a:rPr>
                <a:t>Immune </a:t>
              </a:r>
              <a:r>
                <a:rPr lang="en-US" sz="1600" dirty="0">
                  <a:solidFill>
                    <a:srgbClr val="DA523B"/>
                  </a:solidFill>
                </a:rPr>
                <a:t>silencing</a:t>
              </a:r>
            </a:p>
            <a:p>
              <a:pPr marL="0" indent="0" eaLnBrk="1" hangingPunct="1"/>
              <a:r>
                <a:rPr lang="en-US" sz="1600" b="1" u="sng" dirty="0">
                  <a:solidFill>
                    <a:srgbClr val="DA523B"/>
                  </a:solidFill>
                  <a:cs typeface="Arial" charset="0"/>
                </a:rPr>
                <a:t>Rx</a:t>
              </a:r>
              <a:r>
                <a:rPr lang="en-US" sz="1600" dirty="0">
                  <a:solidFill>
                    <a:srgbClr val="DA523B"/>
                  </a:solidFill>
                  <a:cs typeface="Arial" charset="0"/>
                </a:rPr>
                <a:t>: </a:t>
              </a:r>
              <a:r>
                <a:rPr lang="en-US" sz="1600" dirty="0" smtClean="0">
                  <a:solidFill>
                    <a:srgbClr val="DA523B"/>
                  </a:solidFill>
                </a:rPr>
                <a:t>Tumor</a:t>
              </a:r>
              <a:r>
                <a:rPr lang="en-US" sz="1600" dirty="0">
                  <a:solidFill>
                    <a:srgbClr val="DA523B"/>
                  </a:solidFill>
                </a:rPr>
                <a:t>-</a:t>
              </a:r>
              <a:r>
                <a:rPr lang="en-US" sz="1600" dirty="0" err="1">
                  <a:solidFill>
                    <a:srgbClr val="DA523B"/>
                  </a:solidFill>
                </a:rPr>
                <a:t>immunoTx</a:t>
              </a:r>
              <a:r>
                <a:rPr lang="en-US" sz="1600" dirty="0">
                  <a:solidFill>
                    <a:srgbClr val="DA523B"/>
                  </a:solidFill>
                </a:rPr>
                <a:t> </a:t>
              </a:r>
              <a:r>
                <a:rPr lang="en-US" sz="1600" dirty="0" smtClean="0">
                  <a:solidFill>
                    <a:srgbClr val="DA523B"/>
                  </a:solidFill>
                </a:rPr>
                <a:t>strategy (e.g., PD1)</a:t>
              </a:r>
              <a:endParaRPr lang="en-US" sz="1600" dirty="0">
                <a:solidFill>
                  <a:srgbClr val="DA523B"/>
                </a:solidFill>
              </a:endParaRPr>
            </a:p>
          </p:txBody>
        </p:sp>
      </p:grpSp>
      <p:sp>
        <p:nvSpPr>
          <p:cNvPr id="83" name="Down Arrow 82"/>
          <p:cNvSpPr/>
          <p:nvPr/>
        </p:nvSpPr>
        <p:spPr>
          <a:xfrm>
            <a:off x="5036344" y="2364065"/>
            <a:ext cx="153988" cy="29368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4" name="Down Arrow 83"/>
          <p:cNvSpPr/>
          <p:nvPr/>
        </p:nvSpPr>
        <p:spPr>
          <a:xfrm>
            <a:off x="5036344" y="3371070"/>
            <a:ext cx="153988" cy="29527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5" name="Down Arrow 84"/>
          <p:cNvSpPr/>
          <p:nvPr/>
        </p:nvSpPr>
        <p:spPr>
          <a:xfrm>
            <a:off x="5036344" y="4379662"/>
            <a:ext cx="153988" cy="29527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6" name="Down Arrow 85"/>
          <p:cNvSpPr/>
          <p:nvPr/>
        </p:nvSpPr>
        <p:spPr>
          <a:xfrm>
            <a:off x="5036344" y="5388253"/>
            <a:ext cx="153988" cy="29527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7" name="TextBox 9"/>
          <p:cNvSpPr txBox="1">
            <a:spLocks noChangeArrowheads="1"/>
          </p:cNvSpPr>
          <p:nvPr/>
        </p:nvSpPr>
        <p:spPr bwMode="auto">
          <a:xfrm>
            <a:off x="4702548" y="1082031"/>
            <a:ext cx="8132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u="sng" dirty="0" smtClean="0"/>
              <a:t>Stage</a:t>
            </a:r>
            <a:endParaRPr lang="en-US" sz="1800" b="1" u="sng" dirty="0"/>
          </a:p>
        </p:txBody>
      </p:sp>
      <p:sp>
        <p:nvSpPr>
          <p:cNvPr id="88" name="Oval 87"/>
          <p:cNvSpPr/>
          <p:nvPr/>
        </p:nvSpPr>
        <p:spPr bwMode="auto">
          <a:xfrm>
            <a:off x="69570" y="2632217"/>
            <a:ext cx="895204" cy="681161"/>
          </a:xfrm>
          <a:prstGeom prst="ellipse">
            <a:avLst/>
          </a:prstGeom>
          <a:solidFill>
            <a:schemeClr val="tx1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89" name="Picture 88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67" y="2751983"/>
            <a:ext cx="570931" cy="457200"/>
          </a:xfrm>
          <a:prstGeom prst="rect">
            <a:avLst/>
          </a:prstGeom>
        </p:spPr>
      </p:pic>
      <p:grpSp>
        <p:nvGrpSpPr>
          <p:cNvPr id="90" name="Group 89"/>
          <p:cNvGrpSpPr/>
          <p:nvPr/>
        </p:nvGrpSpPr>
        <p:grpSpPr>
          <a:xfrm>
            <a:off x="1189800" y="1699250"/>
            <a:ext cx="1631950" cy="4671387"/>
            <a:chOff x="1189800" y="1699250"/>
            <a:chExt cx="1631950" cy="4671387"/>
          </a:xfrm>
        </p:grpSpPr>
        <p:sp>
          <p:nvSpPr>
            <p:cNvPr id="91" name="Left Bracket 90"/>
            <p:cNvSpPr/>
            <p:nvPr/>
          </p:nvSpPr>
          <p:spPr>
            <a:xfrm>
              <a:off x="2516950" y="3690937"/>
              <a:ext cx="304800" cy="2679700"/>
            </a:xfrm>
            <a:prstGeom prst="leftBracket">
              <a:avLst/>
            </a:prstGeom>
            <a:ln w="38100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2" name="TextBox 16"/>
            <p:cNvSpPr txBox="1">
              <a:spLocks noChangeArrowheads="1"/>
            </p:cNvSpPr>
            <p:nvPr/>
          </p:nvSpPr>
          <p:spPr bwMode="auto">
            <a:xfrm>
              <a:off x="1189800" y="4706937"/>
              <a:ext cx="112107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 smtClean="0">
                  <a:solidFill>
                    <a:srgbClr val="3366FF"/>
                  </a:solidFill>
                </a:rPr>
                <a:t>RNA-</a:t>
              </a:r>
              <a:r>
                <a:rPr lang="en-US" sz="1800" dirty="0" err="1" smtClean="0">
                  <a:solidFill>
                    <a:srgbClr val="3366FF"/>
                  </a:solidFill>
                </a:rPr>
                <a:t>seq</a:t>
              </a:r>
              <a:endParaRPr lang="en-US" sz="1800" dirty="0">
                <a:solidFill>
                  <a:srgbClr val="3366FF"/>
                </a:solidFill>
              </a:endParaRPr>
            </a:p>
            <a:p>
              <a:pPr eaLnBrk="1" hangingPunct="1"/>
              <a:r>
                <a:rPr lang="en-US" sz="1800" dirty="0">
                  <a:solidFill>
                    <a:srgbClr val="3366FF"/>
                  </a:solidFill>
                </a:rPr>
                <a:t>positive</a:t>
              </a:r>
            </a:p>
          </p:txBody>
        </p:sp>
        <p:sp>
          <p:nvSpPr>
            <p:cNvPr id="93" name="Left Bracket 92"/>
            <p:cNvSpPr/>
            <p:nvPr/>
          </p:nvSpPr>
          <p:spPr>
            <a:xfrm>
              <a:off x="2493138" y="1699250"/>
              <a:ext cx="304800" cy="1676400"/>
            </a:xfrm>
            <a:prstGeom prst="leftBracket">
              <a:avLst/>
            </a:prstGeom>
            <a:ln w="38100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4" name="TextBox 18"/>
            <p:cNvSpPr txBox="1">
              <a:spLocks noChangeArrowheads="1"/>
            </p:cNvSpPr>
            <p:nvPr/>
          </p:nvSpPr>
          <p:spPr bwMode="auto">
            <a:xfrm>
              <a:off x="1343788" y="2168382"/>
              <a:ext cx="112107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 smtClean="0">
                  <a:solidFill>
                    <a:srgbClr val="3366FF"/>
                  </a:solidFill>
                </a:rPr>
                <a:t>RNA-</a:t>
              </a:r>
              <a:r>
                <a:rPr lang="en-US" sz="1800" dirty="0" err="1" smtClean="0">
                  <a:solidFill>
                    <a:srgbClr val="3366FF"/>
                  </a:solidFill>
                </a:rPr>
                <a:t>seq</a:t>
              </a:r>
              <a:endParaRPr lang="en-US" sz="1800" dirty="0" smtClean="0">
                <a:solidFill>
                  <a:srgbClr val="3366FF"/>
                </a:solidFill>
              </a:endParaRPr>
            </a:p>
            <a:p>
              <a:pPr eaLnBrk="1" hangingPunct="1"/>
              <a:r>
                <a:rPr lang="en-US" sz="1800" dirty="0" smtClean="0">
                  <a:solidFill>
                    <a:srgbClr val="3366FF"/>
                  </a:solidFill>
                </a:rPr>
                <a:t>negative</a:t>
              </a:r>
              <a:endParaRPr lang="en-US" sz="1800" dirty="0">
                <a:solidFill>
                  <a:srgbClr val="3366FF"/>
                </a:solidFill>
              </a:endParaRPr>
            </a:p>
          </p:txBody>
        </p:sp>
        <p:grpSp>
          <p:nvGrpSpPr>
            <p:cNvPr id="95" name="Group 94"/>
            <p:cNvGrpSpPr/>
            <p:nvPr/>
          </p:nvGrpSpPr>
          <p:grpSpPr>
            <a:xfrm>
              <a:off x="1274420" y="3657600"/>
              <a:ext cx="1060170" cy="719357"/>
              <a:chOff x="1219200" y="3657600"/>
              <a:chExt cx="1060170" cy="719357"/>
            </a:xfrm>
          </p:grpSpPr>
          <p:sp>
            <p:nvSpPr>
              <p:cNvPr id="96" name="Oval 95"/>
              <p:cNvSpPr/>
              <p:nvPr/>
            </p:nvSpPr>
            <p:spPr bwMode="auto">
              <a:xfrm>
                <a:off x="1264439" y="3695796"/>
                <a:ext cx="895204" cy="681161"/>
              </a:xfrm>
              <a:prstGeom prst="ellipse">
                <a:avLst/>
              </a:prstGeom>
              <a:solidFill>
                <a:schemeClr val="tx1"/>
              </a:solidFill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97" name="Picture 96" descr="images.jpe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76993" y="3788641"/>
                <a:ext cx="570931" cy="457200"/>
              </a:xfrm>
              <a:prstGeom prst="rect">
                <a:avLst/>
              </a:prstGeom>
            </p:spPr>
          </p:pic>
          <p:sp>
            <p:nvSpPr>
              <p:cNvPr id="98" name="6-Point Star 97"/>
              <p:cNvSpPr/>
              <p:nvPr/>
            </p:nvSpPr>
            <p:spPr bwMode="auto">
              <a:xfrm>
                <a:off x="1953590" y="3657600"/>
                <a:ext cx="228600" cy="228600"/>
              </a:xfrm>
              <a:prstGeom prst="star6">
                <a:avLst/>
              </a:prstGeom>
              <a:solidFill>
                <a:srgbClr val="DA523B"/>
              </a:solidFill>
              <a:ln>
                <a:noFill/>
              </a:ln>
              <a:effectLst/>
              <a:ex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  <p:sp>
            <p:nvSpPr>
              <p:cNvPr id="99" name="6-Point Star 98"/>
              <p:cNvSpPr/>
              <p:nvPr/>
            </p:nvSpPr>
            <p:spPr bwMode="auto">
              <a:xfrm>
                <a:off x="2050770" y="3962400"/>
                <a:ext cx="228600" cy="228600"/>
              </a:xfrm>
              <a:prstGeom prst="star6">
                <a:avLst/>
              </a:prstGeom>
              <a:solidFill>
                <a:srgbClr val="DA523B"/>
              </a:solidFill>
              <a:ln>
                <a:noFill/>
              </a:ln>
              <a:effectLst/>
              <a:ex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  <p:sp>
            <p:nvSpPr>
              <p:cNvPr id="100" name="6-Point Star 99"/>
              <p:cNvSpPr/>
              <p:nvPr/>
            </p:nvSpPr>
            <p:spPr bwMode="auto">
              <a:xfrm>
                <a:off x="1219200" y="4114800"/>
                <a:ext cx="228600" cy="228600"/>
              </a:xfrm>
              <a:prstGeom prst="star6">
                <a:avLst/>
              </a:prstGeom>
              <a:solidFill>
                <a:srgbClr val="DA523B"/>
              </a:solidFill>
              <a:ln>
                <a:noFill/>
              </a:ln>
              <a:effectLst/>
              <a:ex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p:grpSp>
      </p:grpSp>
      <p:grpSp>
        <p:nvGrpSpPr>
          <p:cNvPr id="101" name="Group 100"/>
          <p:cNvGrpSpPr/>
          <p:nvPr/>
        </p:nvGrpSpPr>
        <p:grpSpPr>
          <a:xfrm>
            <a:off x="2728850" y="1798637"/>
            <a:ext cx="1497013" cy="4419600"/>
            <a:chOff x="2728850" y="1798637"/>
            <a:chExt cx="1497013" cy="4419600"/>
          </a:xfrm>
        </p:grpSpPr>
        <p:sp>
          <p:nvSpPr>
            <p:cNvPr id="102" name="TextBox 10"/>
            <p:cNvSpPr txBox="1">
              <a:spLocks noChangeArrowheads="1"/>
            </p:cNvSpPr>
            <p:nvPr/>
          </p:nvSpPr>
          <p:spPr bwMode="auto">
            <a:xfrm>
              <a:off x="2728850" y="4724400"/>
              <a:ext cx="110810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 smtClean="0"/>
                <a:t>TCR-</a:t>
              </a:r>
              <a:r>
                <a:rPr lang="en-US" sz="1800" dirty="0" err="1" smtClean="0"/>
                <a:t>seq</a:t>
              </a:r>
              <a:endParaRPr lang="en-US" sz="1800" dirty="0"/>
            </a:p>
            <a:p>
              <a:pPr eaLnBrk="1" hangingPunct="1"/>
              <a:r>
                <a:rPr lang="en-US" sz="1800" dirty="0"/>
                <a:t>positive</a:t>
              </a:r>
            </a:p>
          </p:txBody>
        </p:sp>
        <p:sp>
          <p:nvSpPr>
            <p:cNvPr id="103" name="Left Bracket 102"/>
            <p:cNvSpPr/>
            <p:nvPr/>
          </p:nvSpPr>
          <p:spPr>
            <a:xfrm>
              <a:off x="3881375" y="4537075"/>
              <a:ext cx="344488" cy="1681162"/>
            </a:xfrm>
            <a:prstGeom prst="lef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4" name="TextBox 12"/>
            <p:cNvSpPr txBox="1">
              <a:spLocks noChangeArrowheads="1"/>
            </p:cNvSpPr>
            <p:nvPr/>
          </p:nvSpPr>
          <p:spPr bwMode="auto">
            <a:xfrm>
              <a:off x="2728850" y="2667000"/>
              <a:ext cx="110810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 smtClean="0"/>
                <a:t>TCR-</a:t>
              </a:r>
              <a:r>
                <a:rPr lang="en-US" sz="1800" dirty="0" err="1" smtClean="0"/>
                <a:t>seq</a:t>
              </a:r>
              <a:endParaRPr lang="en-US" sz="1800" dirty="0"/>
            </a:p>
            <a:p>
              <a:pPr eaLnBrk="1" hangingPunct="1"/>
              <a:r>
                <a:rPr lang="en-US" sz="1800" dirty="0"/>
                <a:t>negative</a:t>
              </a:r>
            </a:p>
          </p:txBody>
        </p:sp>
        <p:sp>
          <p:nvSpPr>
            <p:cNvPr id="105" name="Left Bracket 104"/>
            <p:cNvSpPr/>
            <p:nvPr/>
          </p:nvSpPr>
          <p:spPr>
            <a:xfrm>
              <a:off x="3881375" y="1798637"/>
              <a:ext cx="344488" cy="2654300"/>
            </a:xfrm>
            <a:prstGeom prst="lef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6" name="Oval 105"/>
            <p:cNvSpPr/>
            <p:nvPr/>
          </p:nvSpPr>
          <p:spPr bwMode="auto">
            <a:xfrm>
              <a:off x="3013215" y="5677494"/>
              <a:ext cx="458983" cy="418506"/>
            </a:xfrm>
            <a:prstGeom prst="ellipse">
              <a:avLst/>
            </a:prstGeom>
            <a:solidFill>
              <a:srgbClr val="DA523B"/>
            </a:solidFill>
            <a:ln w="19050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7" name="Chevron 106"/>
            <p:cNvSpPr/>
            <p:nvPr/>
          </p:nvSpPr>
          <p:spPr bwMode="auto">
            <a:xfrm flipH="1">
              <a:off x="3352800" y="5825982"/>
              <a:ext cx="228600" cy="152400"/>
            </a:xfrm>
            <a:prstGeom prst="chevron">
              <a:avLst/>
            </a:prstGeom>
            <a:solidFill>
              <a:srgbClr val="3366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2005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186</Words>
  <Application>Microsoft Macintosh PowerPoint</Application>
  <PresentationFormat>On-screen Show (4:3)</PresentationFormat>
  <Paragraphs>61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Merck &amp; Co.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Plenge</dc:creator>
  <cp:lastModifiedBy>Robert Plenge</cp:lastModifiedBy>
  <cp:revision>1</cp:revision>
  <dcterms:created xsi:type="dcterms:W3CDTF">2015-04-16T09:31:23Z</dcterms:created>
  <dcterms:modified xsi:type="dcterms:W3CDTF">2015-04-16T09:34:31Z</dcterms:modified>
</cp:coreProperties>
</file>