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tif" ContentType="image/tif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731" r:id="rId2"/>
  </p:sldMasterIdLst>
  <p:notesMasterIdLst>
    <p:notesMasterId r:id="rId45"/>
  </p:notesMasterIdLst>
  <p:handoutMasterIdLst>
    <p:handoutMasterId r:id="rId46"/>
  </p:handoutMasterIdLst>
  <p:sldIdLst>
    <p:sldId id="259" r:id="rId3"/>
    <p:sldId id="257" r:id="rId4"/>
    <p:sldId id="275" r:id="rId5"/>
    <p:sldId id="276" r:id="rId6"/>
    <p:sldId id="277" r:id="rId7"/>
    <p:sldId id="278" r:id="rId8"/>
    <p:sldId id="279" r:id="rId9"/>
    <p:sldId id="280" r:id="rId10"/>
    <p:sldId id="292" r:id="rId11"/>
    <p:sldId id="287" r:id="rId12"/>
    <p:sldId id="288" r:id="rId13"/>
    <p:sldId id="289" r:id="rId14"/>
    <p:sldId id="290" r:id="rId15"/>
    <p:sldId id="291" r:id="rId16"/>
    <p:sldId id="293" r:id="rId17"/>
    <p:sldId id="301" r:id="rId18"/>
    <p:sldId id="294" r:id="rId19"/>
    <p:sldId id="297" r:id="rId20"/>
    <p:sldId id="296" r:id="rId21"/>
    <p:sldId id="317" r:id="rId22"/>
    <p:sldId id="316" r:id="rId23"/>
    <p:sldId id="302" r:id="rId24"/>
    <p:sldId id="318" r:id="rId25"/>
    <p:sldId id="303" r:id="rId26"/>
    <p:sldId id="304" r:id="rId27"/>
    <p:sldId id="305" r:id="rId28"/>
    <p:sldId id="319" r:id="rId29"/>
    <p:sldId id="320" r:id="rId30"/>
    <p:sldId id="306" r:id="rId31"/>
    <p:sldId id="307" r:id="rId32"/>
    <p:sldId id="308" r:id="rId33"/>
    <p:sldId id="309" r:id="rId34"/>
    <p:sldId id="323" r:id="rId35"/>
    <p:sldId id="310" r:id="rId36"/>
    <p:sldId id="311" r:id="rId37"/>
    <p:sldId id="312" r:id="rId38"/>
    <p:sldId id="313" r:id="rId39"/>
    <p:sldId id="321" r:id="rId40"/>
    <p:sldId id="322" r:id="rId41"/>
    <p:sldId id="299" r:id="rId42"/>
    <p:sldId id="300" r:id="rId43"/>
    <p:sldId id="298" r:id="rId44"/>
  </p:sldIdLst>
  <p:sldSz cx="9144000" cy="6858000" type="screen4x3"/>
  <p:notesSz cx="6858000" cy="9144000"/>
  <p:defaultTextStyle>
    <a:defPPr>
      <a:defRPr lang="en-US"/>
    </a:defPPr>
    <a:lvl1pPr algn="ctr" rtl="0" fontAlgn="base">
      <a:spcBef>
        <a:spcPct val="0"/>
      </a:spcBef>
      <a:spcAft>
        <a:spcPct val="0"/>
      </a:spcAft>
      <a:buFont typeface="Arial" charset="0"/>
      <a:buChar char="•"/>
      <a:defRPr kern="1200">
        <a:solidFill>
          <a:schemeClr val="tx1"/>
        </a:solidFill>
        <a:latin typeface="Arial" charset="0"/>
        <a:ea typeface="+mn-ea"/>
        <a:cs typeface="Arial" charset="0"/>
      </a:defRPr>
    </a:lvl1pPr>
    <a:lvl2pPr marL="457200" algn="ctr" rtl="0" fontAlgn="base">
      <a:spcBef>
        <a:spcPct val="0"/>
      </a:spcBef>
      <a:spcAft>
        <a:spcPct val="0"/>
      </a:spcAft>
      <a:buFont typeface="Arial" charset="0"/>
      <a:buChar char="•"/>
      <a:defRPr kern="1200">
        <a:solidFill>
          <a:schemeClr val="tx1"/>
        </a:solidFill>
        <a:latin typeface="Arial" charset="0"/>
        <a:ea typeface="+mn-ea"/>
        <a:cs typeface="Arial" charset="0"/>
      </a:defRPr>
    </a:lvl2pPr>
    <a:lvl3pPr marL="914400" algn="ctr" rtl="0" fontAlgn="base">
      <a:spcBef>
        <a:spcPct val="0"/>
      </a:spcBef>
      <a:spcAft>
        <a:spcPct val="0"/>
      </a:spcAft>
      <a:buFont typeface="Arial" charset="0"/>
      <a:buChar char="•"/>
      <a:defRPr kern="1200">
        <a:solidFill>
          <a:schemeClr val="tx1"/>
        </a:solidFill>
        <a:latin typeface="Arial" charset="0"/>
        <a:ea typeface="+mn-ea"/>
        <a:cs typeface="Arial" charset="0"/>
      </a:defRPr>
    </a:lvl3pPr>
    <a:lvl4pPr marL="1371600" algn="ctr" rtl="0" fontAlgn="base">
      <a:spcBef>
        <a:spcPct val="0"/>
      </a:spcBef>
      <a:spcAft>
        <a:spcPct val="0"/>
      </a:spcAft>
      <a:buFont typeface="Arial" charset="0"/>
      <a:buChar char="•"/>
      <a:defRPr kern="1200">
        <a:solidFill>
          <a:schemeClr val="tx1"/>
        </a:solidFill>
        <a:latin typeface="Arial" charset="0"/>
        <a:ea typeface="+mn-ea"/>
        <a:cs typeface="Arial" charset="0"/>
      </a:defRPr>
    </a:lvl4pPr>
    <a:lvl5pPr marL="1828800" algn="ctr" rtl="0" fontAlgn="base">
      <a:spcBef>
        <a:spcPct val="0"/>
      </a:spcBef>
      <a:spcAft>
        <a:spcPct val="0"/>
      </a:spcAft>
      <a:buFont typeface="Arial" charset="0"/>
      <a:buChar char="•"/>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clrMru>
    <a:srgbClr val="009999"/>
    <a:srgbClr val="00B4A7"/>
    <a:srgbClr val="D97C1E"/>
    <a:srgbClr val="8F8F3A"/>
    <a:srgbClr val="F3CFAB"/>
    <a:srgbClr val="F79646"/>
    <a:srgbClr val="B3A79F"/>
    <a:srgbClr val="37424A"/>
    <a:srgbClr val="36424A"/>
    <a:srgbClr val="8CC7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84" autoAdjust="0"/>
    <p:restoredTop sz="94660"/>
  </p:normalViewPr>
  <p:slideViewPr>
    <p:cSldViewPr>
      <p:cViewPr varScale="1">
        <p:scale>
          <a:sx n="118" d="100"/>
          <a:sy n="118" d="100"/>
        </p:scale>
        <p:origin x="-152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lvl1pPr>
          </a:lstStyle>
          <a:p>
            <a:endParaRPr lang="en-US" dirty="0"/>
          </a:p>
        </p:txBody>
      </p:sp>
      <p:sp>
        <p:nvSpPr>
          <p:cNvPr id="1843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fld id="{18D27E45-A753-4D49-9EBF-F7D925324183}" type="datetimeFigureOut">
              <a:rPr lang="en-US"/>
              <a:pPr/>
              <a:t>4/29/14</a:t>
            </a:fld>
            <a:endParaRPr lang="en-US" dirty="0"/>
          </a:p>
        </p:txBody>
      </p:sp>
      <p:sp>
        <p:nvSpPr>
          <p:cNvPr id="1843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lvl1pPr>
          </a:lstStyle>
          <a:p>
            <a:endParaRPr lang="en-US" dirty="0"/>
          </a:p>
        </p:txBody>
      </p:sp>
      <p:sp>
        <p:nvSpPr>
          <p:cNvPr id="1843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DCB7DCF1-57F8-4D99-BB53-661B251EDCBF}" type="slidenum">
              <a:rPr lang="en-US"/>
              <a:pPr/>
              <a:t>‹#›</a:t>
            </a:fld>
            <a:endParaRPr lang="en-US" dirty="0"/>
          </a:p>
        </p:txBody>
      </p:sp>
    </p:spTree>
    <p:extLst>
      <p:ext uri="{BB962C8B-B14F-4D97-AF65-F5344CB8AC3E}">
        <p14:creationId xmlns:p14="http://schemas.microsoft.com/office/powerpoint/2010/main" val="30835320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buFontTx/>
              <a:buNone/>
              <a:defRPr sz="1200"/>
            </a:lvl1pPr>
          </a:lstStyle>
          <a:p>
            <a:pPr>
              <a:defRPr/>
            </a:pPr>
            <a:endParaRPr lang="en-US" dirty="0"/>
          </a:p>
        </p:txBody>
      </p:sp>
      <p:sp>
        <p:nvSpPr>
          <p:cNvPr id="2048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Tx/>
              <a:buNone/>
              <a:defRPr sz="1200"/>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buFontTx/>
              <a:buNone/>
              <a:defRPr sz="1200"/>
            </a:lvl1pPr>
          </a:lstStyle>
          <a:p>
            <a:pPr>
              <a:defRPr/>
            </a:pPr>
            <a:endParaRPr lang="en-US" dirty="0"/>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FontTx/>
              <a:buNone/>
              <a:defRPr sz="1200"/>
            </a:lvl1pPr>
          </a:lstStyle>
          <a:p>
            <a:pPr>
              <a:defRPr/>
            </a:pPr>
            <a:fld id="{7613FEC4-D1FA-47A9-BB32-C12E7F97A2F8}" type="slidenum">
              <a:rPr lang="en-US"/>
              <a:pPr>
                <a:defRPr/>
              </a:pPr>
              <a:t>‹#›</a:t>
            </a:fld>
            <a:endParaRPr lang="en-US" dirty="0"/>
          </a:p>
        </p:txBody>
      </p:sp>
    </p:spTree>
    <p:extLst>
      <p:ext uri="{BB962C8B-B14F-4D97-AF65-F5344CB8AC3E}">
        <p14:creationId xmlns:p14="http://schemas.microsoft.com/office/powerpoint/2010/main" val="21482741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GWAS, population-based sequencing and </a:t>
            </a:r>
            <a:r>
              <a:rPr lang="en-US" dirty="0" err="1" smtClean="0"/>
              <a:t>Mendelian</a:t>
            </a:r>
            <a:r>
              <a:rPr lang="en-US" dirty="0" smtClean="0"/>
              <a:t> sequencing will be important to</a:t>
            </a:r>
            <a:r>
              <a:rPr lang="en-US" baseline="0" dirty="0" smtClean="0"/>
              <a:t> identify a series of alleles with a range of effects on human phenotypes.</a:t>
            </a:r>
          </a:p>
          <a:p>
            <a:pPr marL="228600" indent="-228600" eaLnBrk="1" hangingPunct="1">
              <a:buAutoNum type="arabicPeriod"/>
            </a:pPr>
            <a:r>
              <a:rPr lang="en-US" baseline="0" dirty="0" smtClean="0"/>
              <a:t>The “human phenotypes” can be related but not exact matches – for example, primary immunodeficiency and risk of RA.</a:t>
            </a:r>
          </a:p>
          <a:p>
            <a:pPr marL="228600" indent="-228600" eaLnBrk="1" hangingPunct="1">
              <a:buAutoNum type="arabicPeriod"/>
            </a:pPr>
            <a:r>
              <a:rPr lang="en-US" baseline="0" dirty="0" smtClean="0"/>
              <a:t>Complete human “knock-outs” are very important, in order to understand the maximum effect of target perturbation over the lifetime of an individual.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18</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21</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GWAS, population-based sequencing and </a:t>
            </a:r>
            <a:r>
              <a:rPr lang="en-US" dirty="0" err="1" smtClean="0"/>
              <a:t>Mendelian</a:t>
            </a:r>
            <a:r>
              <a:rPr lang="en-US" dirty="0" smtClean="0"/>
              <a:t> sequencing will be important to</a:t>
            </a:r>
            <a:r>
              <a:rPr lang="en-US" baseline="0" dirty="0" smtClean="0"/>
              <a:t> identify a series of alleles with a range of effects on human phenotypes.</a:t>
            </a:r>
          </a:p>
          <a:p>
            <a:pPr marL="228600" indent="-228600" eaLnBrk="1" hangingPunct="1">
              <a:buAutoNum type="arabicPeriod"/>
            </a:pPr>
            <a:r>
              <a:rPr lang="en-US" baseline="0" dirty="0" smtClean="0"/>
              <a:t>The “human phenotypes” can be related but not exact matches – for example, primary immunodeficiency and risk of RA.</a:t>
            </a:r>
          </a:p>
          <a:p>
            <a:pPr marL="228600" indent="-228600" eaLnBrk="1" hangingPunct="1">
              <a:buAutoNum type="arabicPeriod"/>
            </a:pPr>
            <a:r>
              <a:rPr lang="en-US" baseline="0" dirty="0" smtClean="0"/>
              <a:t>Complete human “knock-outs” are very important, in order to understand the maximum effect of target perturbation over the lifetime of an individual.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22</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24</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GWAS, population-based sequencing and </a:t>
            </a:r>
            <a:r>
              <a:rPr lang="en-US" dirty="0" err="1" smtClean="0"/>
              <a:t>Mendelian</a:t>
            </a:r>
            <a:r>
              <a:rPr lang="en-US" dirty="0" smtClean="0"/>
              <a:t> sequencing will be important to</a:t>
            </a:r>
            <a:r>
              <a:rPr lang="en-US" baseline="0" dirty="0" smtClean="0"/>
              <a:t> identify a series of alleles with a range of effects on human phenotypes.</a:t>
            </a:r>
          </a:p>
          <a:p>
            <a:pPr marL="228600" indent="-228600" eaLnBrk="1" hangingPunct="1">
              <a:buAutoNum type="arabicPeriod"/>
            </a:pPr>
            <a:r>
              <a:rPr lang="en-US" baseline="0" dirty="0" smtClean="0"/>
              <a:t>The “human phenotypes” can be related but not exact matches – for example, primary immunodeficiency and risk of RA.</a:t>
            </a:r>
          </a:p>
          <a:p>
            <a:pPr marL="228600" indent="-228600" eaLnBrk="1" hangingPunct="1">
              <a:buAutoNum type="arabicPeriod"/>
            </a:pPr>
            <a:r>
              <a:rPr lang="en-US" baseline="0" dirty="0" smtClean="0"/>
              <a:t>Complete human “knock-outs” are very important, in order to understand the maximum effect of target perturbation over the lifetime of an individual.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6</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29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GWAS, population-based sequencing and </a:t>
            </a:r>
            <a:r>
              <a:rPr lang="en-US" dirty="0" err="1" smtClean="0"/>
              <a:t>Mendelian</a:t>
            </a:r>
            <a:r>
              <a:rPr lang="en-US" dirty="0" smtClean="0"/>
              <a:t> sequencing will be important to</a:t>
            </a:r>
            <a:r>
              <a:rPr lang="en-US" baseline="0" dirty="0" smtClean="0"/>
              <a:t> identify a series of alleles with a range of effects on human phenotypes.</a:t>
            </a:r>
          </a:p>
          <a:p>
            <a:pPr marL="228600" indent="-228600" eaLnBrk="1" hangingPunct="1">
              <a:buAutoNum type="arabicPeriod"/>
            </a:pPr>
            <a:r>
              <a:rPr lang="en-US" baseline="0" dirty="0" smtClean="0"/>
              <a:t>The “human phenotypes” can be related but not exact matches – for example, primary immunodeficiency and risk of RA.</a:t>
            </a:r>
          </a:p>
          <a:p>
            <a:pPr marL="228600" indent="-228600" eaLnBrk="1" hangingPunct="1">
              <a:buAutoNum type="arabicPeriod"/>
            </a:pPr>
            <a:r>
              <a:rPr lang="en-US" baseline="0" dirty="0" smtClean="0"/>
              <a:t>Complete human “knock-outs” are very important, in order to understand the maximum effect of target perturbation over the lifetime of an individual.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30</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31</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32</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34</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35</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38</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39</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Unpublished data in RA; similar results in SLE and IBD.</a:t>
            </a:r>
          </a:p>
          <a:p>
            <a:pPr marL="228600" indent="-228600" eaLnBrk="1" hangingPunct="1">
              <a:buAutoNum type="arabicPeriod"/>
            </a:pPr>
            <a:r>
              <a:rPr lang="en-US" dirty="0" smtClean="0"/>
              <a:t>Functional studies are basic, but nonetheless confirm LOF of two of the alleles.</a:t>
            </a:r>
          </a:p>
          <a:p>
            <a:pPr marL="228600" indent="-228600" eaLnBrk="1" hangingPunct="1">
              <a:buAutoNum type="arabicPeriod"/>
            </a:pPr>
            <a:r>
              <a:rPr lang="en-US" dirty="0" smtClean="0"/>
              <a:t>While rare, complete TYK2</a:t>
            </a:r>
            <a:r>
              <a:rPr lang="en-US" baseline="0" dirty="0" smtClean="0"/>
              <a:t> knockouts exist in human families; phenotype is Hyper </a:t>
            </a:r>
            <a:r>
              <a:rPr lang="en-US" baseline="0" dirty="0" err="1" smtClean="0"/>
              <a:t>IgE</a:t>
            </a:r>
            <a:r>
              <a:rPr lang="en-US" baseline="0" dirty="0" smtClean="0"/>
              <a:t> Syndrome (HIES) and susceptibility to multiple infectious pathogens (viral infections, atypical mycobacteria, atopic dermatitis)</a:t>
            </a:r>
          </a:p>
          <a:p>
            <a:pPr marL="228600" indent="-228600" eaLnBrk="1" hangingPunct="1">
              <a:buAutoNum type="arabicPeriod"/>
            </a:pPr>
            <a:r>
              <a:rPr lang="en-US" baseline="0" dirty="0" smtClean="0"/>
              <a:t>A study of ~25,000 patients with genetic data linked to EMR data indicate that there are no obvious phenotypes (other than protection from RA, autoimmunity) associated with the LOF protective alleles, suggesting that drugs that inhibit TYK2 to partial levels will be well-tolerated in the general population.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7</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8</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sz="1200" kern="1200" dirty="0" smtClean="0">
                <a:solidFill>
                  <a:schemeClr val="tx1"/>
                </a:solidFill>
                <a:latin typeface="Arial" charset="0"/>
                <a:ea typeface="ＭＳ Ｐゴシック" charset="-128"/>
                <a:cs typeface="ＭＳ Ｐゴシック" charset="-128"/>
              </a:rPr>
              <a:t>slide 2: what is unique about genetics: prior to the onset; not an </a:t>
            </a:r>
            <a:r>
              <a:rPr lang="en-US" sz="1200" kern="1200" dirty="0" err="1" smtClean="0">
                <a:solidFill>
                  <a:schemeClr val="tx1"/>
                </a:solidFill>
                <a:latin typeface="Arial" charset="0"/>
                <a:ea typeface="ＭＳ Ｐゴシック" charset="-128"/>
                <a:cs typeface="ＭＳ Ｐゴシック" charset="-128"/>
              </a:rPr>
              <a:t>epiphenom</a:t>
            </a:r>
            <a:r>
              <a:rPr lang="en-US" sz="1200" kern="1200" dirty="0" smtClean="0">
                <a:solidFill>
                  <a:schemeClr val="tx1"/>
                </a:solidFill>
                <a:latin typeface="Arial" charset="0"/>
                <a:ea typeface="ＭＳ Ｐゴシック" charset="-128"/>
                <a:cs typeface="ＭＳ Ｐゴシック" charset="-128"/>
              </a:rPr>
              <a:t> -&gt; if we can find alleles that influence risk, then this informs…and identifies the Achilles' heel of the pathway (which might represent targets of therapy)</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Differ a bit in what Joe </a:t>
            </a:r>
            <a:r>
              <a:rPr lang="en-US" dirty="0" err="1" smtClean="0"/>
              <a:t>Loscalzoe</a:t>
            </a:r>
            <a:r>
              <a:rPr lang="en-US" dirty="0" smtClean="0"/>
              <a:t> said last night, in that</a:t>
            </a:r>
            <a:r>
              <a:rPr lang="en-US" baseline="0" dirty="0" smtClean="0"/>
              <a:t> I think a </a:t>
            </a:r>
            <a:r>
              <a:rPr lang="en-US" baseline="0" dirty="0" err="1" smtClean="0"/>
              <a:t>mjaor</a:t>
            </a:r>
            <a:r>
              <a:rPr lang="en-US" baseline="0" dirty="0" smtClean="0"/>
              <a:t> reason … wrong models.</a:t>
            </a:r>
            <a:endParaRPr lang="en-US" dirty="0"/>
          </a:p>
        </p:txBody>
      </p:sp>
      <p:sp>
        <p:nvSpPr>
          <p:cNvPr id="4" name="Slide Number Placeholder 3"/>
          <p:cNvSpPr>
            <a:spLocks noGrp="1"/>
          </p:cNvSpPr>
          <p:nvPr>
            <p:ph type="sldNum" sz="quarter" idx="10"/>
          </p:nvPr>
        </p:nvSpPr>
        <p:spPr/>
        <p:txBody>
          <a:bodyPr/>
          <a:lstStyle/>
          <a:p>
            <a:pPr>
              <a:defRPr/>
            </a:pPr>
            <a:fld id="{0E3B6E46-C4C8-464D-8D9E-4AEB25D3C2CA}" type="slidenum">
              <a:rPr lang="en-US" smtClean="0"/>
              <a:pPr>
                <a:defRPr/>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12</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smtClean="0"/>
              <a:t>GWAS, population-based sequencing and </a:t>
            </a:r>
            <a:r>
              <a:rPr lang="en-US" dirty="0" err="1" smtClean="0"/>
              <a:t>Mendelian</a:t>
            </a:r>
            <a:r>
              <a:rPr lang="en-US" dirty="0" smtClean="0"/>
              <a:t> sequencing will be important to</a:t>
            </a:r>
            <a:r>
              <a:rPr lang="en-US" baseline="0" dirty="0" smtClean="0"/>
              <a:t> identify a series of alleles with a range of effects on human phenotypes.</a:t>
            </a:r>
          </a:p>
          <a:p>
            <a:pPr marL="228600" indent="-228600" eaLnBrk="1" hangingPunct="1">
              <a:buAutoNum type="arabicPeriod"/>
            </a:pPr>
            <a:r>
              <a:rPr lang="en-US" baseline="0" dirty="0" smtClean="0"/>
              <a:t>The “human phenotypes” can be related but not exact matches – for example, primary immunodeficiency and risk of RA.</a:t>
            </a:r>
          </a:p>
          <a:p>
            <a:pPr marL="228600" indent="-228600" eaLnBrk="1" hangingPunct="1">
              <a:buAutoNum type="arabicPeriod"/>
            </a:pPr>
            <a:r>
              <a:rPr lang="en-US" baseline="0" dirty="0" smtClean="0"/>
              <a:t>Complete human “knock-outs” are very important, in order to understand the maximum effect of target perturbation over the lifetime of an individual.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13</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r>
              <a:rPr lang="en-US" dirty="0" smtClean="0"/>
              <a:t>1. Once alleles are identified, it is critical to estimate biological effect of gene function through direct experimentation.  </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64C0576-F5C6-B347-895E-C00FD5B2A5B3}" type="slidenum">
              <a:rPr lang="en-US"/>
              <a:pPr/>
              <a:t>14</a:t>
            </a:fld>
            <a:endParaRPr lang="en-US"/>
          </a:p>
        </p:txBody>
      </p:sp>
      <p:sp>
        <p:nvSpPr>
          <p:cNvPr id="24579" name="Rectangle 2"/>
          <p:cNvSpPr>
            <a:spLocks noGrp="1" noRot="1" noChangeAspect="1" noChangeArrowheads="1" noTextEdit="1"/>
          </p:cNvSpPr>
          <p:nvPr>
            <p:ph type="sldImg"/>
          </p:nvPr>
        </p:nvSpPr>
        <p:spPr>
          <a:xfrm>
            <a:off x="1144588" y="685800"/>
            <a:ext cx="4570412" cy="3427413"/>
          </a:xfrm>
          <a:solidFill>
            <a:srgbClr val="FFFFFF"/>
          </a:solidFill>
          <a:ln/>
        </p:spPr>
      </p:sp>
      <p:sp>
        <p:nvSpPr>
          <p:cNvPr id="2458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86493" tIns="43247" rIns="86493" bIns="43247"/>
          <a:lstStyle/>
          <a:p>
            <a:pPr marL="228600" indent="-228600" eaLnBrk="1" hangingPunct="1">
              <a:buAutoNum type="arabicPeriod"/>
            </a:pPr>
            <a:r>
              <a:rPr lang="en-US" dirty="0" err="1" smtClean="0"/>
              <a:t>Pleiotropy</a:t>
            </a:r>
            <a:r>
              <a:rPr lang="en-US" baseline="0" dirty="0" smtClean="0"/>
              <a:t> should be assessed in longitudinal patient collections such as patients followed as part of routine health care (e.g., EMR cohorts) or more traditional longitudinal cohorts (e.g., Framingham, Dallas Heart Study).</a:t>
            </a:r>
          </a:p>
          <a:p>
            <a:pPr marL="228600" indent="-228600" eaLnBrk="1" hangingPunct="1">
              <a:buAutoNum type="arabicPeriod"/>
            </a:pPr>
            <a:r>
              <a:rPr lang="en-US" baseline="0" dirty="0" smtClean="0"/>
              <a:t>There are advantages to cohorts ascertained based on specific phenotypes (e.g., heart disease), as well as those without specific ascertainment criteria (i.e., general population).</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5867400" y="2130425"/>
            <a:ext cx="2590800" cy="1470025"/>
          </a:xfrm>
        </p:spPr>
        <p:txBody>
          <a:bodyPr/>
          <a:lstStyle>
            <a:lvl1pPr>
              <a:defRPr>
                <a:solidFill>
                  <a:srgbClr val="37424A"/>
                </a:solidFill>
              </a:defRPr>
            </a:lvl1pPr>
          </a:lstStyle>
          <a:p>
            <a:pPr lvl="0"/>
            <a:r>
              <a:rPr lang="en-US" noProof="0" smtClean="0"/>
              <a:t>Click to edit Master title style</a:t>
            </a:r>
          </a:p>
        </p:txBody>
      </p:sp>
      <p:sp>
        <p:nvSpPr>
          <p:cNvPr id="22531" name="Rectangle 3"/>
          <p:cNvSpPr>
            <a:spLocks noGrp="1" noChangeArrowheads="1"/>
          </p:cNvSpPr>
          <p:nvPr>
            <p:ph type="subTitle" idx="1"/>
          </p:nvPr>
        </p:nvSpPr>
        <p:spPr>
          <a:xfrm>
            <a:off x="5867400" y="3733800"/>
            <a:ext cx="2590800" cy="1447800"/>
          </a:xfrm>
        </p:spPr>
        <p:txBody>
          <a:bodyPr/>
          <a:lstStyle>
            <a:lvl1pPr marL="0" indent="0">
              <a:buFontTx/>
              <a:buNone/>
              <a:defRPr>
                <a:latin typeface="Arial Narrow" pitchFamily="34" charset="0"/>
              </a:defRPr>
            </a:lvl1pPr>
          </a:lstStyle>
          <a:p>
            <a:pPr lvl="0"/>
            <a:r>
              <a:rPr lang="en-US" noProof="0" smtClean="0"/>
              <a:t>Click to edit Master subtitle style</a:t>
            </a:r>
          </a:p>
        </p:txBody>
      </p:sp>
      <p:pic>
        <p:nvPicPr>
          <p:cNvPr id="2253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1638300"/>
            <a:ext cx="5643563"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64450" y="6215063"/>
            <a:ext cx="14351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1148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371600"/>
            <a:ext cx="41148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33576B2-B22F-48B2-85A6-BC4816AFF1E2}"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526892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E7B35903-2F72-4E15-B756-9092DBCB93DE}"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258229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C13633BD-3C89-43D8-A6D2-ADF776EF4356}"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922614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8A111A7-ECF8-4C61-9C15-E065429115EF}"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2627710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6C4C5EF-E6CF-4A37-81A5-310365673968}"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737340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7899AE5-44C0-4CC4-B963-3AF3EF38E9A1}"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720432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D680206-2F58-44F2-9B74-15BE60C69BDD}"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068240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0"/>
            <a:ext cx="20955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0"/>
            <a:ext cx="61341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5AEBE40-21D9-4878-B1BC-BE3B242794CE}"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098317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pPr>
              <a:defRPr/>
            </a:pPr>
            <a:fld id="{CDB922B5-FC8C-471E-8A6A-CABF215A971A}" type="slidenum">
              <a:rPr lang="en-US"/>
              <a:pPr>
                <a:defRPr/>
              </a:pPr>
              <a:t>‹#›</a:t>
            </a:fld>
            <a:endParaRPr lang="en-US" dirty="0"/>
          </a:p>
        </p:txBody>
      </p:sp>
    </p:spTree>
    <p:extLst>
      <p:ext uri="{BB962C8B-B14F-4D97-AF65-F5344CB8AC3E}">
        <p14:creationId xmlns:p14="http://schemas.microsoft.com/office/powerpoint/2010/main" val="3521192590"/>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lvl1pPr>
              <a:defRPr smtClean="0"/>
            </a:lvl1pPr>
          </a:lstStyle>
          <a:p>
            <a:pPr>
              <a:defRPr/>
            </a:pPr>
            <a:fld id="{99CE0A49-C313-49CC-8C24-64C56DD2E032}" type="slidenum">
              <a:rPr lang="en-US"/>
              <a:pPr>
                <a:defRPr/>
              </a:pPr>
              <a:t>‹#›</a:t>
            </a:fld>
            <a:endParaRPr lang="en-US" dirty="0"/>
          </a:p>
        </p:txBody>
      </p:sp>
      <p:pic>
        <p:nvPicPr>
          <p:cNvPr id="3" name="9E56EC0D-8B7A-4FAE-B781-045529123393" descr="9E56EC0D-8B7A-4FAE-B781-04552912339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43013" y="6430518"/>
            <a:ext cx="79009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userDrawn="1"/>
        </p:nvSpPr>
        <p:spPr bwMode="auto">
          <a:xfrm>
            <a:off x="1998663" y="6430518"/>
            <a:ext cx="7145337" cy="392112"/>
          </a:xfrm>
          <a:prstGeom prst="rect">
            <a:avLst/>
          </a:prstGeom>
          <a:gradFill rotWithShape="1">
            <a:gsLst>
              <a:gs pos="0">
                <a:schemeClr val="bg1">
                  <a:alpha val="0"/>
                </a:schemeClr>
              </a:gs>
              <a:gs pos="100000">
                <a:schemeClr val="tx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 name="Text Box 10"/>
          <p:cNvSpPr txBox="1">
            <a:spLocks noChangeArrowheads="1"/>
          </p:cNvSpPr>
          <p:nvPr userDrawn="1"/>
        </p:nvSpPr>
        <p:spPr bwMode="auto">
          <a:xfrm>
            <a:off x="1749425" y="6422580"/>
            <a:ext cx="6247564"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None/>
              <a:defRPr/>
            </a:pPr>
            <a:r>
              <a:rPr lang="en-US" sz="2000" dirty="0" smtClean="0">
                <a:solidFill>
                  <a:schemeClr val="bg1"/>
                </a:solidFill>
                <a:latin typeface="Franklin Gothic Demi Cond" panose="020B0706030402020204" pitchFamily="34" charset="0"/>
                <a:ea typeface="Gulim" pitchFamily="34" charset="-127"/>
              </a:rPr>
              <a:t>Merck Genetics &amp; Pharmacogenomics (</a:t>
            </a:r>
            <a:r>
              <a:rPr lang="en-US" sz="2000" dirty="0" err="1" smtClean="0">
                <a:solidFill>
                  <a:schemeClr val="bg1"/>
                </a:solidFill>
                <a:latin typeface="Franklin Gothic Demi Cond" panose="020B0706030402020204" pitchFamily="34" charset="0"/>
                <a:ea typeface="Gulim" pitchFamily="34" charset="-127"/>
              </a:rPr>
              <a:t>GpGx</a:t>
            </a:r>
            <a:r>
              <a:rPr lang="en-US" sz="2000" dirty="0" smtClean="0">
                <a:solidFill>
                  <a:schemeClr val="bg1"/>
                </a:solidFill>
                <a:latin typeface="Franklin Gothic Demi Cond" panose="020B0706030402020204" pitchFamily="34" charset="0"/>
                <a:ea typeface="Gulim" pitchFamily="34" charset="-127"/>
              </a:rPr>
              <a:t>)</a:t>
            </a:r>
            <a:endParaRPr lang="en-US" sz="2400" dirty="0" smtClean="0">
              <a:solidFill>
                <a:srgbClr val="00CC99"/>
              </a:solidFill>
              <a:latin typeface="Franklin Gothic Demi Cond" panose="020B0706030402020204" pitchFamily="34" charset="0"/>
              <a:sym typeface="Wingdings" pitchFamily="2" charset="2"/>
            </a:endParaRPr>
          </a:p>
        </p:txBody>
      </p:sp>
      <p:sp>
        <p:nvSpPr>
          <p:cNvPr id="7" name="Rectangle 7"/>
          <p:cNvSpPr>
            <a:spLocks noChangeArrowheads="1"/>
          </p:cNvSpPr>
          <p:nvPr userDrawn="1"/>
        </p:nvSpPr>
        <p:spPr bwMode="auto">
          <a:xfrm>
            <a:off x="1231900" y="6428930"/>
            <a:ext cx="862013" cy="412750"/>
          </a:xfrm>
          <a:prstGeom prst="rect">
            <a:avLst/>
          </a:prstGeom>
          <a:gradFill rotWithShape="1">
            <a:gsLst>
              <a:gs pos="0">
                <a:schemeClr val="bg1"/>
              </a:gs>
              <a:gs pos="37000">
                <a:srgbClr val="FFFFFF">
                  <a:alpha val="38000"/>
                </a:srgbClr>
              </a:gs>
              <a:gs pos="98000">
                <a:schemeClr val="bg1">
                  <a:alpha val="0"/>
                </a:schemeClr>
              </a:gs>
            </a:gsLst>
            <a:lin ang="0" scaled="1"/>
          </a:gradFill>
          <a:ln>
            <a:noFill/>
          </a:ln>
          <a:effectLst/>
        </p:spPr>
        <p:txBody>
          <a:bodyPr wrap="none" anchor="ctr"/>
          <a:lstStyle/>
          <a:p>
            <a:pPr>
              <a:defRPr/>
            </a:pPr>
            <a:endParaRPr lang="en-US"/>
          </a:p>
        </p:txBody>
      </p:sp>
      <p:pic>
        <p:nvPicPr>
          <p:cNvPr id="8" name="Picture 16"/>
          <p:cNvPicPr>
            <a:picLocks noChangeAspect="1"/>
          </p:cNvPicPr>
          <p:nvPr userDrawn="1"/>
        </p:nvPicPr>
        <p:blipFill>
          <a:blip r:embed="rId3" cstate="print">
            <a:extLst>
              <a:ext uri="{28A0092B-C50C-407E-A947-70E740481C1C}">
                <a14:useLocalDpi xmlns:a14="http://schemas.microsoft.com/office/drawing/2010/main" val="0"/>
              </a:ext>
            </a:extLst>
          </a:blip>
          <a:srcRect b="15535"/>
          <a:stretch>
            <a:fillRect/>
          </a:stretch>
        </p:blipFill>
        <p:spPr bwMode="auto">
          <a:xfrm>
            <a:off x="55563" y="6244780"/>
            <a:ext cx="1296987"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userDrawn="1"/>
        </p:nvSpPr>
        <p:spPr>
          <a:xfrm>
            <a:off x="-349564" y="5895346"/>
            <a:ext cx="184666" cy="400110"/>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07903476"/>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pPr>
              <a:defRPr/>
            </a:pPr>
            <a:fld id="{69B10030-C665-4E81-BE9F-646324FAAC77}" type="slidenum">
              <a:rPr lang="en-US"/>
              <a:pPr>
                <a:defRPr/>
              </a:pPr>
              <a:t>‹#›</a:t>
            </a:fld>
            <a:endParaRPr lang="en-US" dirty="0"/>
          </a:p>
        </p:txBody>
      </p:sp>
    </p:spTree>
    <p:extLst>
      <p:ext uri="{BB962C8B-B14F-4D97-AF65-F5344CB8AC3E}">
        <p14:creationId xmlns:p14="http://schemas.microsoft.com/office/powerpoint/2010/main" val="3575820146"/>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fld id="{BB5A40BC-DDAA-49FC-97C5-71DADAFF46DD}" type="slidenum">
              <a:rPr lang="en-US"/>
              <a:pPr>
                <a:defRPr/>
              </a:pPr>
              <a:t>‹#›</a:t>
            </a:fld>
            <a:endParaRPr lang="en-US" dirty="0"/>
          </a:p>
        </p:txBody>
      </p:sp>
    </p:spTree>
    <p:extLst>
      <p:ext uri="{BB962C8B-B14F-4D97-AF65-F5344CB8AC3E}">
        <p14:creationId xmlns:p14="http://schemas.microsoft.com/office/powerpoint/2010/main" val="1279155667"/>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92163" y="460375"/>
            <a:ext cx="8066087" cy="44608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798513" y="1466850"/>
            <a:ext cx="3943350" cy="4502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94263" y="1466850"/>
            <a:ext cx="3944937" cy="2174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894263" y="3794125"/>
            <a:ext cx="3944937" cy="2174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a:xfrm>
            <a:off x="4397375" y="6430963"/>
            <a:ext cx="514350" cy="244475"/>
          </a:xfrm>
          <a:prstGeom prst="rect">
            <a:avLst/>
          </a:prstGeom>
        </p:spPr>
        <p:txBody>
          <a:bodyPr/>
          <a:lstStyle>
            <a:lvl1pPr>
              <a:defRPr/>
            </a:lvl1pPr>
          </a:lstStyle>
          <a:p>
            <a:fld id="{1DDA97AA-326F-400D-9F34-FDD0A83D38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82087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8" y="1638300"/>
            <a:ext cx="5643563"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64450" y="6215063"/>
            <a:ext cx="14351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Rectangle 2"/>
          <p:cNvSpPr>
            <a:spLocks noGrp="1" noChangeArrowheads="1"/>
          </p:cNvSpPr>
          <p:nvPr>
            <p:ph type="ctrTitle"/>
          </p:nvPr>
        </p:nvSpPr>
        <p:spPr>
          <a:xfrm>
            <a:off x="5867400" y="2130425"/>
            <a:ext cx="2590800" cy="1470025"/>
          </a:xfrm>
        </p:spPr>
        <p:txBody>
          <a:bodyPr/>
          <a:lstStyle>
            <a:lvl1pPr>
              <a:defRPr>
                <a:solidFill>
                  <a:srgbClr val="37424A"/>
                </a:solidFill>
              </a:defRPr>
            </a:lvl1pPr>
          </a:lstStyle>
          <a:p>
            <a:r>
              <a:rPr lang="en-US"/>
              <a:t>Click to edit Master title style</a:t>
            </a:r>
          </a:p>
        </p:txBody>
      </p:sp>
      <p:sp>
        <p:nvSpPr>
          <p:cNvPr id="37891" name="Rectangle 3"/>
          <p:cNvSpPr>
            <a:spLocks noGrp="1" noChangeArrowheads="1"/>
          </p:cNvSpPr>
          <p:nvPr>
            <p:ph type="subTitle" idx="1"/>
          </p:nvPr>
        </p:nvSpPr>
        <p:spPr>
          <a:xfrm>
            <a:off x="5867400" y="3733800"/>
            <a:ext cx="2590800" cy="1447800"/>
          </a:xfrm>
        </p:spPr>
        <p:txBody>
          <a:bodyPr/>
          <a:lstStyle>
            <a:lvl1pPr marL="0" indent="0">
              <a:buFontTx/>
              <a:buNone/>
              <a:defRPr>
                <a:latin typeface="Arial Narrow" pitchFamily="34" charset="0"/>
              </a:defRPr>
            </a:lvl1pPr>
          </a:lstStyle>
          <a:p>
            <a:r>
              <a:rPr lang="en-US"/>
              <a:t>Click to edit Master subtitle style</a:t>
            </a:r>
          </a:p>
        </p:txBody>
      </p:sp>
    </p:spTree>
    <p:extLst>
      <p:ext uri="{BB962C8B-B14F-4D97-AF65-F5344CB8AC3E}">
        <p14:creationId xmlns:p14="http://schemas.microsoft.com/office/powerpoint/2010/main" val="2503394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F91C086-3D3D-4058-8F0B-905782F209FC}"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36183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FED6B11-D25E-46D9-B5DF-FC78FAB7AF03}" type="slidenum">
              <a:rPr lang="en-US">
                <a:solidFill>
                  <a:srgbClr val="808080"/>
                </a:solidFill>
              </a:rPr>
              <a:pPr>
                <a:defRPr/>
              </a:pPr>
              <a:t>‹#›</a:t>
            </a:fld>
            <a:endParaRPr lang="en-US" dirty="0">
              <a:solidFill>
                <a:srgbClr val="808080"/>
              </a:solidFill>
            </a:endParaRPr>
          </a:p>
        </p:txBody>
      </p:sp>
    </p:spTree>
    <p:extLst>
      <p:ext uri="{BB962C8B-B14F-4D97-AF65-F5344CB8AC3E}">
        <p14:creationId xmlns:p14="http://schemas.microsoft.com/office/powerpoint/2010/main" val="1600237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png"/><Relationship Id="rId9"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7.xml"/><Relationship Id="rId12" Type="http://schemas.openxmlformats.org/officeDocument/2006/relationships/theme" Target="../theme/theme2.xml"/><Relationship Id="rId13" Type="http://schemas.openxmlformats.org/officeDocument/2006/relationships/image" Target="../media/image1.png"/><Relationship Id="rId14" Type="http://schemas.openxmlformats.org/officeDocument/2006/relationships/image" Target="../media/image2.jpeg"/><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511" name="Picture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86106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Rectangle 2"/>
          <p:cNvSpPr>
            <a:spLocks noGrp="1" noChangeArrowheads="1"/>
          </p:cNvSpPr>
          <p:nvPr>
            <p:ph type="title"/>
          </p:nvPr>
        </p:nvSpPr>
        <p:spPr bwMode="auto">
          <a:xfrm>
            <a:off x="304800" y="0"/>
            <a:ext cx="7620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1513" name="Rectangle 3"/>
          <p:cNvSpPr>
            <a:spLocks noGrp="1" noChangeArrowheads="1"/>
          </p:cNvSpPr>
          <p:nvPr>
            <p:ph type="body" idx="1"/>
          </p:nvPr>
        </p:nvSpPr>
        <p:spPr bwMode="auto">
          <a:xfrm>
            <a:off x="304800" y="1371600"/>
            <a:ext cx="83820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0" name="Rectangle 6"/>
          <p:cNvSpPr>
            <a:spLocks noGrp="1" noChangeArrowheads="1"/>
          </p:cNvSpPr>
          <p:nvPr>
            <p:ph type="sldNum" sz="quarter" idx="4"/>
          </p:nvPr>
        </p:nvSpPr>
        <p:spPr bwMode="auto">
          <a:xfrm>
            <a:off x="152400" y="6473825"/>
            <a:ext cx="68580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buFontTx/>
              <a:buNone/>
              <a:defRPr sz="1000">
                <a:solidFill>
                  <a:schemeClr val="bg2"/>
                </a:solidFill>
              </a:defRPr>
            </a:lvl1pPr>
          </a:lstStyle>
          <a:p>
            <a:pPr>
              <a:defRPr/>
            </a:pPr>
            <a:fld id="{C80AADC5-3A19-4894-8BC6-7F976C6F6B5C}" type="slidenum">
              <a:rPr lang="en-US"/>
              <a:pPr>
                <a:defRPr/>
              </a:pPr>
              <a:t>‹#›</a:t>
            </a:fld>
            <a:endParaRPr lang="en-US" dirty="0"/>
          </a:p>
        </p:txBody>
      </p:sp>
      <p:pic>
        <p:nvPicPr>
          <p:cNvPr id="21515"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664450" y="6215063"/>
            <a:ext cx="14351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2" r:id="rId1"/>
    <p:sldLayoutId id="2147483725" r:id="rId2"/>
    <p:sldLayoutId id="2147483726" r:id="rId3"/>
    <p:sldLayoutId id="2147483729" r:id="rId4"/>
    <p:sldLayoutId id="2147483730" r:id="rId5"/>
    <p:sldLayoutId id="2147483743" r:id="rId6"/>
  </p:sldLayoutIdLst>
  <p:timing>
    <p:tnLst>
      <p:par>
        <p:cTn xmlns:p14="http://schemas.microsoft.com/office/powerpoint/2010/main" id="1" dur="indefinite" restart="never" nodeType="tmRoot"/>
      </p:par>
    </p:tnLst>
  </p:timing>
  <p:hf hdr="0" ftr="0" dt="0"/>
  <p:txStyles>
    <p:titleStyle>
      <a:lvl1pPr algn="l" rtl="0" fontAlgn="base">
        <a:spcBef>
          <a:spcPct val="0"/>
        </a:spcBef>
        <a:spcAft>
          <a:spcPct val="0"/>
        </a:spcAft>
        <a:defRPr sz="3200" b="1">
          <a:solidFill>
            <a:schemeClr val="bg1"/>
          </a:solidFill>
          <a:latin typeface="+mj-lt"/>
          <a:ea typeface="+mj-ea"/>
          <a:cs typeface="+mj-cs"/>
        </a:defRPr>
      </a:lvl1pPr>
      <a:lvl2pPr algn="l" rtl="0" fontAlgn="base">
        <a:spcBef>
          <a:spcPct val="0"/>
        </a:spcBef>
        <a:spcAft>
          <a:spcPct val="0"/>
        </a:spcAft>
        <a:defRPr sz="3200" b="1">
          <a:solidFill>
            <a:schemeClr val="bg1"/>
          </a:solidFill>
          <a:latin typeface="Arial Narrow" pitchFamily="34" charset="0"/>
          <a:cs typeface="Arial" charset="0"/>
        </a:defRPr>
      </a:lvl2pPr>
      <a:lvl3pPr algn="l" rtl="0" fontAlgn="base">
        <a:spcBef>
          <a:spcPct val="0"/>
        </a:spcBef>
        <a:spcAft>
          <a:spcPct val="0"/>
        </a:spcAft>
        <a:defRPr sz="3200" b="1">
          <a:solidFill>
            <a:schemeClr val="bg1"/>
          </a:solidFill>
          <a:latin typeface="Arial Narrow" pitchFamily="34" charset="0"/>
          <a:cs typeface="Arial" charset="0"/>
        </a:defRPr>
      </a:lvl3pPr>
      <a:lvl4pPr algn="l" rtl="0" fontAlgn="base">
        <a:spcBef>
          <a:spcPct val="0"/>
        </a:spcBef>
        <a:spcAft>
          <a:spcPct val="0"/>
        </a:spcAft>
        <a:defRPr sz="3200" b="1">
          <a:solidFill>
            <a:schemeClr val="bg1"/>
          </a:solidFill>
          <a:latin typeface="Arial Narrow" pitchFamily="34" charset="0"/>
          <a:cs typeface="Arial" charset="0"/>
        </a:defRPr>
      </a:lvl4pPr>
      <a:lvl5pPr algn="l" rtl="0" fontAlgn="base">
        <a:spcBef>
          <a:spcPct val="0"/>
        </a:spcBef>
        <a:spcAft>
          <a:spcPct val="0"/>
        </a:spcAft>
        <a:defRPr sz="3200" b="1">
          <a:solidFill>
            <a:schemeClr val="bg1"/>
          </a:solidFill>
          <a:latin typeface="Arial Narrow" pitchFamily="34" charset="0"/>
          <a:cs typeface="Arial" charset="0"/>
        </a:defRPr>
      </a:lvl5pPr>
      <a:lvl6pPr marL="457200" algn="l" rtl="0" fontAlgn="base">
        <a:spcBef>
          <a:spcPct val="0"/>
        </a:spcBef>
        <a:spcAft>
          <a:spcPct val="0"/>
        </a:spcAft>
        <a:defRPr sz="3200" b="1">
          <a:solidFill>
            <a:schemeClr val="bg1"/>
          </a:solidFill>
          <a:latin typeface="Arial Narrow" pitchFamily="34" charset="0"/>
          <a:cs typeface="Arial" charset="0"/>
        </a:defRPr>
      </a:lvl6pPr>
      <a:lvl7pPr marL="914400" algn="l" rtl="0" fontAlgn="base">
        <a:spcBef>
          <a:spcPct val="0"/>
        </a:spcBef>
        <a:spcAft>
          <a:spcPct val="0"/>
        </a:spcAft>
        <a:defRPr sz="3200" b="1">
          <a:solidFill>
            <a:schemeClr val="bg1"/>
          </a:solidFill>
          <a:latin typeface="Arial Narrow" pitchFamily="34" charset="0"/>
          <a:cs typeface="Arial" charset="0"/>
        </a:defRPr>
      </a:lvl7pPr>
      <a:lvl8pPr marL="1371600" algn="l" rtl="0" fontAlgn="base">
        <a:spcBef>
          <a:spcPct val="0"/>
        </a:spcBef>
        <a:spcAft>
          <a:spcPct val="0"/>
        </a:spcAft>
        <a:defRPr sz="3200" b="1">
          <a:solidFill>
            <a:schemeClr val="bg1"/>
          </a:solidFill>
          <a:latin typeface="Arial Narrow" pitchFamily="34" charset="0"/>
          <a:cs typeface="Arial" charset="0"/>
        </a:defRPr>
      </a:lvl8pPr>
      <a:lvl9pPr marL="1828800" algn="l" rtl="0" fontAlgn="base">
        <a:spcBef>
          <a:spcPct val="0"/>
        </a:spcBef>
        <a:spcAft>
          <a:spcPct val="0"/>
        </a:spcAft>
        <a:defRPr sz="3200" b="1">
          <a:solidFill>
            <a:schemeClr val="bg1"/>
          </a:solidFill>
          <a:latin typeface="Arial Narrow" pitchFamily="34" charset="0"/>
          <a:cs typeface="Arial" charset="0"/>
        </a:defRPr>
      </a:lvl9pPr>
    </p:titleStyle>
    <p:bodyStyle>
      <a:lvl1pPr marL="228600" indent="-228600" algn="l" rtl="0" fontAlgn="base">
        <a:lnSpc>
          <a:spcPct val="95000"/>
        </a:lnSpc>
        <a:spcBef>
          <a:spcPct val="40000"/>
        </a:spcBef>
        <a:spcAft>
          <a:spcPct val="10000"/>
        </a:spcAft>
        <a:buClr>
          <a:schemeClr val="accent1"/>
        </a:buClr>
        <a:buChar char="•"/>
        <a:tabLst>
          <a:tab pos="114300" algn="l"/>
        </a:tabLst>
        <a:defRPr sz="2400">
          <a:solidFill>
            <a:schemeClr val="tx1"/>
          </a:solidFill>
          <a:latin typeface="+mn-lt"/>
          <a:ea typeface="+mn-ea"/>
          <a:cs typeface="+mn-cs"/>
        </a:defRPr>
      </a:lvl1pPr>
      <a:lvl2pPr marL="571500" indent="-228600" algn="l" rtl="0" fontAlgn="base">
        <a:lnSpc>
          <a:spcPct val="95000"/>
        </a:lnSpc>
        <a:spcBef>
          <a:spcPct val="10000"/>
        </a:spcBef>
        <a:spcAft>
          <a:spcPct val="25000"/>
        </a:spcAft>
        <a:buClr>
          <a:srgbClr val="B3A79F"/>
        </a:buClr>
        <a:buFont typeface="Arial" charset="0"/>
        <a:buChar char="–"/>
        <a:tabLst>
          <a:tab pos="114300" algn="l"/>
        </a:tabLst>
        <a:defRPr sz="2400">
          <a:solidFill>
            <a:schemeClr val="tx1"/>
          </a:solidFill>
          <a:latin typeface="+mn-lt"/>
          <a:cs typeface="+mn-cs"/>
        </a:defRPr>
      </a:lvl2pPr>
      <a:lvl3pPr marL="857250" indent="-171450" algn="l" rtl="0" fontAlgn="base">
        <a:lnSpc>
          <a:spcPct val="95000"/>
        </a:lnSpc>
        <a:spcBef>
          <a:spcPct val="10000"/>
        </a:spcBef>
        <a:spcAft>
          <a:spcPct val="25000"/>
        </a:spcAft>
        <a:buClr>
          <a:srgbClr val="8CC7BA"/>
        </a:buClr>
        <a:buChar char="•"/>
        <a:tabLst>
          <a:tab pos="114300" algn="l"/>
        </a:tabLst>
        <a:defRPr sz="2400">
          <a:solidFill>
            <a:schemeClr val="tx1"/>
          </a:solidFill>
          <a:latin typeface="+mn-lt"/>
          <a:cs typeface="+mn-cs"/>
        </a:defRPr>
      </a:lvl3pPr>
      <a:lvl4pPr marL="1200150" indent="-228600" algn="l" rtl="0" fontAlgn="base">
        <a:lnSpc>
          <a:spcPct val="95000"/>
        </a:lnSpc>
        <a:spcBef>
          <a:spcPct val="10000"/>
        </a:spcBef>
        <a:spcAft>
          <a:spcPct val="25000"/>
        </a:spcAft>
        <a:buChar char="–"/>
        <a:tabLst>
          <a:tab pos="114300" algn="l"/>
        </a:tabLst>
        <a:defRPr sz="2000">
          <a:solidFill>
            <a:schemeClr val="tx1"/>
          </a:solidFill>
          <a:latin typeface="+mn-lt"/>
          <a:cs typeface="+mn-cs"/>
        </a:defRPr>
      </a:lvl4pPr>
      <a:lvl5pPr marL="2057400" indent="-228600" algn="l" rtl="0" fontAlgn="base">
        <a:spcBef>
          <a:spcPct val="20000"/>
        </a:spcBef>
        <a:spcAft>
          <a:spcPct val="0"/>
        </a:spcAft>
        <a:buChar char="»"/>
        <a:tabLst>
          <a:tab pos="114300" algn="l"/>
        </a:tabLst>
        <a:defRPr sz="2000">
          <a:solidFill>
            <a:schemeClr val="tx1"/>
          </a:solidFill>
          <a:latin typeface="+mn-lt"/>
          <a:cs typeface="+mn-cs"/>
        </a:defRPr>
      </a:lvl5pPr>
      <a:lvl6pPr marL="2514600" indent="-228600" algn="l" rtl="0" fontAlgn="base">
        <a:spcBef>
          <a:spcPct val="20000"/>
        </a:spcBef>
        <a:spcAft>
          <a:spcPct val="0"/>
        </a:spcAft>
        <a:buChar char="»"/>
        <a:tabLst>
          <a:tab pos="114300" algn="l"/>
        </a:tabLst>
        <a:defRPr sz="2000">
          <a:solidFill>
            <a:schemeClr val="tx1"/>
          </a:solidFill>
          <a:latin typeface="+mn-lt"/>
          <a:cs typeface="+mn-cs"/>
        </a:defRPr>
      </a:lvl6pPr>
      <a:lvl7pPr marL="2971800" indent="-228600" algn="l" rtl="0" fontAlgn="base">
        <a:spcBef>
          <a:spcPct val="20000"/>
        </a:spcBef>
        <a:spcAft>
          <a:spcPct val="0"/>
        </a:spcAft>
        <a:buChar char="»"/>
        <a:tabLst>
          <a:tab pos="114300" algn="l"/>
        </a:tabLst>
        <a:defRPr sz="2000">
          <a:solidFill>
            <a:schemeClr val="tx1"/>
          </a:solidFill>
          <a:latin typeface="+mn-lt"/>
          <a:cs typeface="+mn-cs"/>
        </a:defRPr>
      </a:lvl7pPr>
      <a:lvl8pPr marL="3429000" indent="-228600" algn="l" rtl="0" fontAlgn="base">
        <a:spcBef>
          <a:spcPct val="20000"/>
        </a:spcBef>
        <a:spcAft>
          <a:spcPct val="0"/>
        </a:spcAft>
        <a:buChar char="»"/>
        <a:tabLst>
          <a:tab pos="114300" algn="l"/>
        </a:tabLst>
        <a:defRPr sz="2000">
          <a:solidFill>
            <a:schemeClr val="tx1"/>
          </a:solidFill>
          <a:latin typeface="+mn-lt"/>
          <a:cs typeface="+mn-cs"/>
        </a:defRPr>
      </a:lvl8pPr>
      <a:lvl9pPr marL="3886200" indent="-228600" algn="l" rtl="0" fontAlgn="base">
        <a:spcBef>
          <a:spcPct val="20000"/>
        </a:spcBef>
        <a:spcAft>
          <a:spcPct val="0"/>
        </a:spcAft>
        <a:buChar char="»"/>
        <a:tabLst>
          <a:tab pos="114300" algn="l"/>
        </a:tabLst>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8610600"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304800" y="0"/>
            <a:ext cx="7620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304800" y="1371600"/>
            <a:ext cx="838200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0" name="Rectangle 6"/>
          <p:cNvSpPr>
            <a:spLocks noGrp="1" noChangeArrowheads="1"/>
          </p:cNvSpPr>
          <p:nvPr>
            <p:ph type="sldNum" sz="quarter" idx="4"/>
          </p:nvPr>
        </p:nvSpPr>
        <p:spPr bwMode="auto">
          <a:xfrm>
            <a:off x="152400" y="6473825"/>
            <a:ext cx="685800" cy="2317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buFontTx/>
              <a:buNone/>
              <a:defRPr sz="1000">
                <a:solidFill>
                  <a:schemeClr val="bg2"/>
                </a:solidFill>
              </a:defRPr>
            </a:lvl1pPr>
          </a:lstStyle>
          <a:p>
            <a:pPr>
              <a:defRPr/>
            </a:pPr>
            <a:fld id="{883CC718-98A4-430A-BD15-F37E91936570}" type="slidenum">
              <a:rPr lang="en-US">
                <a:solidFill>
                  <a:srgbClr val="808080"/>
                </a:solidFill>
              </a:rPr>
              <a:pPr>
                <a:defRPr/>
              </a:pPr>
              <a:t>‹#›</a:t>
            </a:fld>
            <a:endParaRPr lang="en-US" dirty="0">
              <a:solidFill>
                <a:srgbClr val="808080"/>
              </a:solidFill>
            </a:endParaRPr>
          </a:p>
        </p:txBody>
      </p:sp>
      <p:pic>
        <p:nvPicPr>
          <p:cNvPr id="2054" name="Picture 6"/>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664450" y="6215063"/>
            <a:ext cx="14351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08551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Arial Narrow" pitchFamily="34" charset="0"/>
          <a:cs typeface="Arial" charset="0"/>
        </a:defRPr>
      </a:lvl2pPr>
      <a:lvl3pPr algn="l" rtl="0" eaLnBrk="0" fontAlgn="base" hangingPunct="0">
        <a:spcBef>
          <a:spcPct val="0"/>
        </a:spcBef>
        <a:spcAft>
          <a:spcPct val="0"/>
        </a:spcAft>
        <a:defRPr sz="3200" b="1">
          <a:solidFill>
            <a:schemeClr val="bg1"/>
          </a:solidFill>
          <a:latin typeface="Arial Narrow" pitchFamily="34" charset="0"/>
          <a:cs typeface="Arial" charset="0"/>
        </a:defRPr>
      </a:lvl3pPr>
      <a:lvl4pPr algn="l" rtl="0" eaLnBrk="0" fontAlgn="base" hangingPunct="0">
        <a:spcBef>
          <a:spcPct val="0"/>
        </a:spcBef>
        <a:spcAft>
          <a:spcPct val="0"/>
        </a:spcAft>
        <a:defRPr sz="3200" b="1">
          <a:solidFill>
            <a:schemeClr val="bg1"/>
          </a:solidFill>
          <a:latin typeface="Arial Narrow" pitchFamily="34" charset="0"/>
          <a:cs typeface="Arial" charset="0"/>
        </a:defRPr>
      </a:lvl4pPr>
      <a:lvl5pPr algn="l" rtl="0" eaLnBrk="0" fontAlgn="base" hangingPunct="0">
        <a:spcBef>
          <a:spcPct val="0"/>
        </a:spcBef>
        <a:spcAft>
          <a:spcPct val="0"/>
        </a:spcAft>
        <a:defRPr sz="3200" b="1">
          <a:solidFill>
            <a:schemeClr val="bg1"/>
          </a:solidFill>
          <a:latin typeface="Arial Narrow" pitchFamily="34" charset="0"/>
          <a:cs typeface="Arial" charset="0"/>
        </a:defRPr>
      </a:lvl5pPr>
      <a:lvl6pPr marL="457200" algn="l" rtl="0" fontAlgn="base">
        <a:spcBef>
          <a:spcPct val="0"/>
        </a:spcBef>
        <a:spcAft>
          <a:spcPct val="0"/>
        </a:spcAft>
        <a:defRPr sz="3200" b="1">
          <a:solidFill>
            <a:schemeClr val="bg1"/>
          </a:solidFill>
          <a:latin typeface="Arial Narrow" pitchFamily="34" charset="0"/>
          <a:cs typeface="Arial" charset="0"/>
        </a:defRPr>
      </a:lvl6pPr>
      <a:lvl7pPr marL="914400" algn="l" rtl="0" fontAlgn="base">
        <a:spcBef>
          <a:spcPct val="0"/>
        </a:spcBef>
        <a:spcAft>
          <a:spcPct val="0"/>
        </a:spcAft>
        <a:defRPr sz="3200" b="1">
          <a:solidFill>
            <a:schemeClr val="bg1"/>
          </a:solidFill>
          <a:latin typeface="Arial Narrow" pitchFamily="34" charset="0"/>
          <a:cs typeface="Arial" charset="0"/>
        </a:defRPr>
      </a:lvl7pPr>
      <a:lvl8pPr marL="1371600" algn="l" rtl="0" fontAlgn="base">
        <a:spcBef>
          <a:spcPct val="0"/>
        </a:spcBef>
        <a:spcAft>
          <a:spcPct val="0"/>
        </a:spcAft>
        <a:defRPr sz="3200" b="1">
          <a:solidFill>
            <a:schemeClr val="bg1"/>
          </a:solidFill>
          <a:latin typeface="Arial Narrow" pitchFamily="34" charset="0"/>
          <a:cs typeface="Arial" charset="0"/>
        </a:defRPr>
      </a:lvl8pPr>
      <a:lvl9pPr marL="1828800" algn="l" rtl="0" fontAlgn="base">
        <a:spcBef>
          <a:spcPct val="0"/>
        </a:spcBef>
        <a:spcAft>
          <a:spcPct val="0"/>
        </a:spcAft>
        <a:defRPr sz="3200" b="1">
          <a:solidFill>
            <a:schemeClr val="bg1"/>
          </a:solidFill>
          <a:latin typeface="Arial Narrow" pitchFamily="34" charset="0"/>
          <a:cs typeface="Arial" charset="0"/>
        </a:defRPr>
      </a:lvl9pPr>
    </p:titleStyle>
    <p:bodyStyle>
      <a:lvl1pPr marL="228600" indent="-228600" algn="l" rtl="0" eaLnBrk="0" fontAlgn="base" hangingPunct="0">
        <a:lnSpc>
          <a:spcPct val="95000"/>
        </a:lnSpc>
        <a:spcBef>
          <a:spcPct val="40000"/>
        </a:spcBef>
        <a:spcAft>
          <a:spcPct val="10000"/>
        </a:spcAft>
        <a:buClr>
          <a:schemeClr val="accent1"/>
        </a:buClr>
        <a:buChar char="•"/>
        <a:tabLst>
          <a:tab pos="114300" algn="l"/>
        </a:tabLst>
        <a:defRPr sz="2400">
          <a:solidFill>
            <a:schemeClr val="tx1"/>
          </a:solidFill>
          <a:latin typeface="+mn-lt"/>
          <a:ea typeface="+mn-ea"/>
          <a:cs typeface="+mn-cs"/>
        </a:defRPr>
      </a:lvl1pPr>
      <a:lvl2pPr marL="571500" indent="-228600" algn="l" rtl="0" eaLnBrk="0" fontAlgn="base" hangingPunct="0">
        <a:lnSpc>
          <a:spcPct val="95000"/>
        </a:lnSpc>
        <a:spcBef>
          <a:spcPct val="10000"/>
        </a:spcBef>
        <a:spcAft>
          <a:spcPct val="25000"/>
        </a:spcAft>
        <a:buClr>
          <a:srgbClr val="B3A79F"/>
        </a:buClr>
        <a:buFont typeface="Arial" charset="0"/>
        <a:buChar char="–"/>
        <a:tabLst>
          <a:tab pos="114300" algn="l"/>
        </a:tabLst>
        <a:defRPr sz="2400">
          <a:solidFill>
            <a:schemeClr val="tx1"/>
          </a:solidFill>
          <a:latin typeface="+mn-lt"/>
          <a:cs typeface="+mn-cs"/>
        </a:defRPr>
      </a:lvl2pPr>
      <a:lvl3pPr marL="857250" indent="-171450" algn="l" rtl="0" eaLnBrk="0" fontAlgn="base" hangingPunct="0">
        <a:lnSpc>
          <a:spcPct val="95000"/>
        </a:lnSpc>
        <a:spcBef>
          <a:spcPct val="10000"/>
        </a:spcBef>
        <a:spcAft>
          <a:spcPct val="25000"/>
        </a:spcAft>
        <a:buClr>
          <a:srgbClr val="8CC7BA"/>
        </a:buClr>
        <a:buChar char="•"/>
        <a:tabLst>
          <a:tab pos="114300" algn="l"/>
        </a:tabLst>
        <a:defRPr sz="2400">
          <a:solidFill>
            <a:schemeClr val="tx1"/>
          </a:solidFill>
          <a:latin typeface="+mn-lt"/>
          <a:cs typeface="+mn-cs"/>
        </a:defRPr>
      </a:lvl3pPr>
      <a:lvl4pPr marL="1200150" indent="-228600" algn="l" rtl="0" eaLnBrk="0" fontAlgn="base" hangingPunct="0">
        <a:lnSpc>
          <a:spcPct val="95000"/>
        </a:lnSpc>
        <a:spcBef>
          <a:spcPct val="10000"/>
        </a:spcBef>
        <a:spcAft>
          <a:spcPct val="25000"/>
        </a:spcAft>
        <a:buChar char="–"/>
        <a:tabLst>
          <a:tab pos="114300" algn="l"/>
        </a:tabLst>
        <a:defRPr sz="2000">
          <a:solidFill>
            <a:schemeClr val="tx1"/>
          </a:solidFill>
          <a:latin typeface="+mn-lt"/>
          <a:cs typeface="+mn-cs"/>
        </a:defRPr>
      </a:lvl4pPr>
      <a:lvl5pPr marL="2057400" indent="-228600" algn="l" rtl="0" eaLnBrk="0" fontAlgn="base" hangingPunct="0">
        <a:spcBef>
          <a:spcPct val="20000"/>
        </a:spcBef>
        <a:spcAft>
          <a:spcPct val="0"/>
        </a:spcAft>
        <a:buChar char="»"/>
        <a:tabLst>
          <a:tab pos="114300" algn="l"/>
        </a:tabLst>
        <a:defRPr sz="2000">
          <a:solidFill>
            <a:schemeClr val="tx1"/>
          </a:solidFill>
          <a:latin typeface="+mn-lt"/>
          <a:cs typeface="+mn-cs"/>
        </a:defRPr>
      </a:lvl5pPr>
      <a:lvl6pPr marL="2514600" indent="-228600" algn="l" rtl="0" fontAlgn="base">
        <a:spcBef>
          <a:spcPct val="20000"/>
        </a:spcBef>
        <a:spcAft>
          <a:spcPct val="0"/>
        </a:spcAft>
        <a:buChar char="»"/>
        <a:tabLst>
          <a:tab pos="114300" algn="l"/>
        </a:tabLst>
        <a:defRPr sz="2000">
          <a:solidFill>
            <a:schemeClr val="tx1"/>
          </a:solidFill>
          <a:latin typeface="+mn-lt"/>
          <a:cs typeface="+mn-cs"/>
        </a:defRPr>
      </a:lvl6pPr>
      <a:lvl7pPr marL="2971800" indent="-228600" algn="l" rtl="0" fontAlgn="base">
        <a:spcBef>
          <a:spcPct val="20000"/>
        </a:spcBef>
        <a:spcAft>
          <a:spcPct val="0"/>
        </a:spcAft>
        <a:buChar char="»"/>
        <a:tabLst>
          <a:tab pos="114300" algn="l"/>
        </a:tabLst>
        <a:defRPr sz="2000">
          <a:solidFill>
            <a:schemeClr val="tx1"/>
          </a:solidFill>
          <a:latin typeface="+mn-lt"/>
          <a:cs typeface="+mn-cs"/>
        </a:defRPr>
      </a:lvl7pPr>
      <a:lvl8pPr marL="3429000" indent="-228600" algn="l" rtl="0" fontAlgn="base">
        <a:spcBef>
          <a:spcPct val="20000"/>
        </a:spcBef>
        <a:spcAft>
          <a:spcPct val="0"/>
        </a:spcAft>
        <a:buChar char="»"/>
        <a:tabLst>
          <a:tab pos="114300" algn="l"/>
        </a:tabLst>
        <a:defRPr sz="2000">
          <a:solidFill>
            <a:schemeClr val="tx1"/>
          </a:solidFill>
          <a:latin typeface="+mn-lt"/>
          <a:cs typeface="+mn-cs"/>
        </a:defRPr>
      </a:lvl8pPr>
      <a:lvl9pPr marL="3886200" indent="-228600" algn="l" rtl="0" fontAlgn="base">
        <a:spcBef>
          <a:spcPct val="20000"/>
        </a:spcBef>
        <a:spcAft>
          <a:spcPct val="0"/>
        </a:spcAft>
        <a:buChar char="»"/>
        <a:tabLst>
          <a:tab pos="114300" algn="l"/>
        </a:tabLst>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jpeg"/><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3.tiff"/><Relationship Id="rId4"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4"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t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0.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t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t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t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1.tif"/></Relationships>
</file>

<file path=ppt/slides/_rels/slide34.xml.rels><?xml version="1.0" encoding="UTF-8" standalone="yes"?>
<Relationships xmlns="http://schemas.openxmlformats.org/package/2006/relationships"><Relationship Id="rId3" Type="http://schemas.openxmlformats.org/officeDocument/2006/relationships/image" Target="../media/image20.tiff"/><Relationship Id="rId4" Type="http://schemas.openxmlformats.org/officeDocument/2006/relationships/image" Target="../media/image19.jpeg"/><Relationship Id="rId5" Type="http://schemas.openxmlformats.org/officeDocument/2006/relationships/image" Target="../media/image22.tif"/><Relationship Id="rId6" Type="http://schemas.openxmlformats.org/officeDocument/2006/relationships/image" Target="../media/image18.tif"/><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t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4.emf"/><Relationship Id="rId3" Type="http://schemas.openxmlformats.org/officeDocument/2006/relationships/image" Target="../media/image25.emf"/></Relationships>
</file>

<file path=ppt/slides/_rels/slide41.xml.rels><?xml version="1.0" encoding="UTF-8" standalone="yes"?>
<Relationships xmlns="http://schemas.openxmlformats.org/package/2006/relationships"><Relationship Id="rId3" Type="http://schemas.openxmlformats.org/officeDocument/2006/relationships/image" Target="../media/image25.emf"/><Relationship Id="rId4" Type="http://schemas.openxmlformats.org/officeDocument/2006/relationships/image" Target="../media/image27.tiff"/><Relationship Id="rId1" Type="http://schemas.openxmlformats.org/officeDocument/2006/relationships/slideLayout" Target="../slideLayouts/slideLayout5.xml"/><Relationship Id="rId2" Type="http://schemas.openxmlformats.org/officeDocument/2006/relationships/image" Target="../media/image26.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9.tiff"/><Relationship Id="rId5" Type="http://schemas.openxmlformats.org/officeDocument/2006/relationships/image" Target="../media/image10.tiff"/><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9.tiff"/><Relationship Id="rId5" Type="http://schemas.openxmlformats.org/officeDocument/2006/relationships/image" Target="../media/image10.tiff"/><Relationship Id="rId6" Type="http://schemas.openxmlformats.org/officeDocument/2006/relationships/image" Target="../media/image11.tiff"/><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4" Type="http://schemas.openxmlformats.org/officeDocument/2006/relationships/image" Target="../media/image9.tiff"/><Relationship Id="rId5" Type="http://schemas.openxmlformats.org/officeDocument/2006/relationships/image" Target="../media/image10.tiff"/><Relationship Id="rId6" Type="http://schemas.openxmlformats.org/officeDocument/2006/relationships/image" Target="../media/image12.tiff"/><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2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Slide Number Placeholder 5"/>
          <p:cNvSpPr txBox="1">
            <a:spLocks/>
          </p:cNvSpPr>
          <p:nvPr/>
        </p:nvSpPr>
        <p:spPr bwMode="white">
          <a:xfrm>
            <a:off x="76200" y="6400800"/>
            <a:ext cx="457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buFont typeface="Arial" charset="0"/>
              <a:buChar char="•"/>
              <a:defRPr>
                <a:solidFill>
                  <a:schemeClr val="tx1"/>
                </a:solidFill>
                <a:latin typeface="Arial" charset="0"/>
                <a:cs typeface="Arial" charset="0"/>
              </a:defRPr>
            </a:lvl6pPr>
            <a:lvl7pPr marL="2971800" indent="-228600" algn="ctr" eaLnBrk="0" fontAlgn="base" hangingPunct="0">
              <a:spcBef>
                <a:spcPct val="0"/>
              </a:spcBef>
              <a:spcAft>
                <a:spcPct val="0"/>
              </a:spcAft>
              <a:buFont typeface="Arial" charset="0"/>
              <a:buChar char="•"/>
              <a:defRPr>
                <a:solidFill>
                  <a:schemeClr val="tx1"/>
                </a:solidFill>
                <a:latin typeface="Arial" charset="0"/>
                <a:cs typeface="Arial" charset="0"/>
              </a:defRPr>
            </a:lvl7pPr>
            <a:lvl8pPr marL="3429000" indent="-228600" algn="ctr" eaLnBrk="0" fontAlgn="base" hangingPunct="0">
              <a:spcBef>
                <a:spcPct val="0"/>
              </a:spcBef>
              <a:spcAft>
                <a:spcPct val="0"/>
              </a:spcAft>
              <a:buFont typeface="Arial" charset="0"/>
              <a:buChar char="•"/>
              <a:defRPr>
                <a:solidFill>
                  <a:schemeClr val="tx1"/>
                </a:solidFill>
                <a:latin typeface="Arial" charset="0"/>
                <a:cs typeface="Arial" charset="0"/>
              </a:defRPr>
            </a:lvl8pPr>
            <a:lvl9pPr marL="3886200" indent="-228600" algn="ctr" eaLnBrk="0" fontAlgn="base" hangingPunct="0">
              <a:spcBef>
                <a:spcPct val="0"/>
              </a:spcBef>
              <a:spcAft>
                <a:spcPct val="0"/>
              </a:spcAft>
              <a:buFont typeface="Arial" charset="0"/>
              <a:buChar char="•"/>
              <a:defRPr>
                <a:solidFill>
                  <a:schemeClr val="tx1"/>
                </a:solidFill>
                <a:latin typeface="Arial" charset="0"/>
                <a:cs typeface="Arial" charset="0"/>
              </a:defRPr>
            </a:lvl9pPr>
          </a:lstStyle>
          <a:p>
            <a:pPr eaLnBrk="1" hangingPunct="1">
              <a:buFontTx/>
              <a:buNone/>
            </a:pPr>
            <a:fld id="{4F51827D-06C1-4318-9D1B-BDD2C2A69C1B}" type="slidenum">
              <a:rPr lang="en-US" sz="1000">
                <a:solidFill>
                  <a:srgbClr val="FFFFFF"/>
                </a:solidFill>
              </a:rPr>
              <a:pPr eaLnBrk="1" hangingPunct="1">
                <a:buFontTx/>
                <a:buNone/>
              </a:pPr>
              <a:t>1</a:t>
            </a:fld>
            <a:endParaRPr lang="en-US" sz="1000" dirty="0">
              <a:solidFill>
                <a:srgbClr val="FFFFFF"/>
              </a:solidFill>
            </a:endParaRPr>
          </a:p>
        </p:txBody>
      </p:sp>
      <p:pic>
        <p:nvPicPr>
          <p:cNvPr id="8196"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0800" y="6303963"/>
            <a:ext cx="13208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itle 3"/>
          <p:cNvSpPr>
            <a:spLocks/>
          </p:cNvSpPr>
          <p:nvPr/>
        </p:nvSpPr>
        <p:spPr bwMode="auto">
          <a:xfrm>
            <a:off x="381000" y="1958975"/>
            <a:ext cx="7391400" cy="1470025"/>
          </a:xfrm>
          <a:prstGeom prst="rect">
            <a:avLst/>
          </a:prstGeom>
          <a:noFill/>
          <a:ln>
            <a:noFill/>
          </a:ln>
          <a:extLst/>
        </p:spPr>
        <p:txBody>
          <a:bodyPr/>
          <a:lstStyle/>
          <a:p>
            <a:pPr algn="l">
              <a:buFontTx/>
              <a:buNone/>
              <a:defRPr/>
            </a:pPr>
            <a:r>
              <a:rPr lang="en-US" sz="3600" b="1" dirty="0" smtClean="0">
                <a:solidFill>
                  <a:srgbClr val="00857E"/>
                </a:solidFill>
                <a:latin typeface="Arial Narrow" pitchFamily="34" charset="0"/>
              </a:rPr>
              <a:t>Biomarker development for targets with human genetic validation </a:t>
            </a:r>
            <a:endParaRPr lang="en-US" sz="2000" b="1" dirty="0">
              <a:solidFill>
                <a:srgbClr val="00877C">
                  <a:lumMod val="50000"/>
                </a:srgbClr>
              </a:solidFill>
              <a:latin typeface="Arial Narrow" pitchFamily="34" charset="0"/>
            </a:endParaRPr>
          </a:p>
        </p:txBody>
      </p:sp>
      <p:sp>
        <p:nvSpPr>
          <p:cNvPr id="8198" name="Subtitle 6"/>
          <p:cNvSpPr txBox="1">
            <a:spLocks/>
          </p:cNvSpPr>
          <p:nvPr/>
        </p:nvSpPr>
        <p:spPr bwMode="black">
          <a:xfrm>
            <a:off x="457200" y="3409950"/>
            <a:ext cx="7391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buFont typeface="Arial" charset="0"/>
              <a:buChar char="•"/>
              <a:defRPr>
                <a:solidFill>
                  <a:schemeClr val="tx1"/>
                </a:solidFill>
                <a:latin typeface="Arial" charset="0"/>
                <a:cs typeface="Arial" charset="0"/>
              </a:defRPr>
            </a:lvl6pPr>
            <a:lvl7pPr marL="2971800" indent="-228600" algn="ctr" eaLnBrk="0" fontAlgn="base" hangingPunct="0">
              <a:spcBef>
                <a:spcPct val="0"/>
              </a:spcBef>
              <a:spcAft>
                <a:spcPct val="0"/>
              </a:spcAft>
              <a:buFont typeface="Arial" charset="0"/>
              <a:buChar char="•"/>
              <a:defRPr>
                <a:solidFill>
                  <a:schemeClr val="tx1"/>
                </a:solidFill>
                <a:latin typeface="Arial" charset="0"/>
                <a:cs typeface="Arial" charset="0"/>
              </a:defRPr>
            </a:lvl7pPr>
            <a:lvl8pPr marL="3429000" indent="-228600" algn="ctr" eaLnBrk="0" fontAlgn="base" hangingPunct="0">
              <a:spcBef>
                <a:spcPct val="0"/>
              </a:spcBef>
              <a:spcAft>
                <a:spcPct val="0"/>
              </a:spcAft>
              <a:buFont typeface="Arial" charset="0"/>
              <a:buChar char="•"/>
              <a:defRPr>
                <a:solidFill>
                  <a:schemeClr val="tx1"/>
                </a:solidFill>
                <a:latin typeface="Arial" charset="0"/>
                <a:cs typeface="Arial" charset="0"/>
              </a:defRPr>
            </a:lvl8pPr>
            <a:lvl9pPr marL="3886200" indent="-228600" algn="ctr" eaLnBrk="0" fontAlgn="base" hangingPunct="0">
              <a:spcBef>
                <a:spcPct val="0"/>
              </a:spcBef>
              <a:spcAft>
                <a:spcPct val="0"/>
              </a:spcAft>
              <a:buFont typeface="Arial" charset="0"/>
              <a:buChar char="•"/>
              <a:defRPr>
                <a:solidFill>
                  <a:schemeClr val="tx1"/>
                </a:solidFill>
                <a:latin typeface="Arial" charset="0"/>
                <a:cs typeface="Arial" charset="0"/>
              </a:defRPr>
            </a:lvl9pPr>
          </a:lstStyle>
          <a:p>
            <a:pPr algn="l" eaLnBrk="1" hangingPunct="1">
              <a:spcBef>
                <a:spcPct val="20000"/>
              </a:spcBef>
              <a:buClr>
                <a:srgbClr val="F79646"/>
              </a:buClr>
              <a:buSzPct val="90000"/>
              <a:buNone/>
            </a:pPr>
            <a:r>
              <a:rPr lang="en-US" sz="2400" dirty="0" smtClean="0">
                <a:solidFill>
                  <a:srgbClr val="36424A"/>
                </a:solidFill>
              </a:rPr>
              <a:t>Robert M. Plenge, MD, PhD</a:t>
            </a:r>
          </a:p>
          <a:p>
            <a:pPr algn="l" eaLnBrk="1" hangingPunct="1">
              <a:spcBef>
                <a:spcPct val="20000"/>
              </a:spcBef>
              <a:buClr>
                <a:srgbClr val="F79646"/>
              </a:buClr>
              <a:buSzPct val="90000"/>
              <a:buNone/>
            </a:pPr>
            <a:r>
              <a:rPr lang="en-US" sz="2400" dirty="0" smtClean="0">
                <a:solidFill>
                  <a:srgbClr val="36424A"/>
                </a:solidFill>
              </a:rPr>
              <a:t>Vice President, Merck Research Laboratories (MRL) </a:t>
            </a:r>
          </a:p>
          <a:p>
            <a:pPr algn="l" eaLnBrk="1" hangingPunct="1">
              <a:spcBef>
                <a:spcPct val="20000"/>
              </a:spcBef>
              <a:buClr>
                <a:srgbClr val="F79646"/>
              </a:buClr>
              <a:buSzPct val="90000"/>
              <a:buNone/>
            </a:pPr>
            <a:r>
              <a:rPr lang="en-US" sz="2400" dirty="0" smtClean="0">
                <a:solidFill>
                  <a:srgbClr val="36424A"/>
                </a:solidFill>
              </a:rPr>
              <a:t>Head, Genetics &amp; Pharmacogenomics (</a:t>
            </a:r>
            <a:r>
              <a:rPr lang="en-US" sz="2400" dirty="0" err="1" smtClean="0">
                <a:solidFill>
                  <a:srgbClr val="36424A"/>
                </a:solidFill>
              </a:rPr>
              <a:t>GpGx</a:t>
            </a:r>
            <a:r>
              <a:rPr lang="en-US" sz="2400" dirty="0" smtClean="0">
                <a:solidFill>
                  <a:srgbClr val="36424A"/>
                </a:solidFill>
              </a:rPr>
              <a:t>)</a:t>
            </a:r>
          </a:p>
        </p:txBody>
      </p:sp>
    </p:spTree>
    <p:extLst>
      <p:ext uri="{BB962C8B-B14F-4D97-AF65-F5344CB8AC3E}">
        <p14:creationId xmlns:p14="http://schemas.microsoft.com/office/powerpoint/2010/main" val="42639640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emp3.tiff"/>
          <p:cNvPicPr>
            <a:picLocks noChangeAspect="1"/>
          </p:cNvPicPr>
          <p:nvPr/>
        </p:nvPicPr>
        <p:blipFill>
          <a:blip r:embed="rId3"/>
          <a:srcRect l="1510" t="13412" r="1271" b="6519"/>
          <a:stretch>
            <a:fillRect/>
          </a:stretch>
        </p:blipFill>
        <p:spPr>
          <a:xfrm>
            <a:off x="138040" y="4114800"/>
            <a:ext cx="8889776" cy="883419"/>
          </a:xfrm>
          <a:prstGeom prst="rect">
            <a:avLst/>
          </a:prstGeom>
        </p:spPr>
      </p:pic>
      <p:pic>
        <p:nvPicPr>
          <p:cNvPr id="4" name="Picture 3"/>
          <p:cNvPicPr>
            <a:picLocks noChangeAspect="1"/>
          </p:cNvPicPr>
          <p:nvPr/>
        </p:nvPicPr>
        <p:blipFill>
          <a:blip r:embed="rId4"/>
          <a:stretch>
            <a:fillRect/>
          </a:stretch>
        </p:blipFill>
        <p:spPr>
          <a:xfrm>
            <a:off x="4343400" y="609600"/>
            <a:ext cx="3949700" cy="2734408"/>
          </a:xfrm>
          <a:prstGeom prst="rect">
            <a:avLst/>
          </a:prstGeom>
        </p:spPr>
      </p:pic>
      <p:sp>
        <p:nvSpPr>
          <p:cNvPr id="9" name="Rectangle 8"/>
          <p:cNvSpPr/>
          <p:nvPr/>
        </p:nvSpPr>
        <p:spPr bwMode="auto">
          <a:xfrm>
            <a:off x="4114800" y="304800"/>
            <a:ext cx="4800600" cy="3124200"/>
          </a:xfrm>
          <a:prstGeom prst="rect">
            <a:avLst/>
          </a:prstGeom>
          <a:gradFill flip="none" rotWithShape="1">
            <a:gsLst>
              <a:gs pos="98000">
                <a:srgbClr val="FF0000">
                  <a:alpha val="45000"/>
                </a:srgbClr>
              </a:gs>
              <a:gs pos="45000">
                <a:srgbClr val="FFFFFF">
                  <a:alpha val="2000"/>
                </a:srgbClr>
              </a:gs>
            </a:gsLst>
            <a:path path="rect">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1" name="Straight Connector 10"/>
          <p:cNvCxnSpPr/>
          <p:nvPr/>
        </p:nvCxnSpPr>
        <p:spPr bwMode="auto">
          <a:xfrm>
            <a:off x="7010400" y="3429000"/>
            <a:ext cx="990600" cy="7620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2" name="Rectangle 11"/>
          <p:cNvSpPr/>
          <p:nvPr/>
        </p:nvSpPr>
        <p:spPr>
          <a:xfrm>
            <a:off x="4419600" y="5105400"/>
            <a:ext cx="4343400" cy="1200328"/>
          </a:xfrm>
          <a:prstGeom prst="rect">
            <a:avLst/>
          </a:prstGeom>
        </p:spPr>
        <p:txBody>
          <a:bodyPr wrap="square">
            <a:spAutoFit/>
          </a:bodyPr>
          <a:lstStyle/>
          <a:p>
            <a:pPr marL="0" indent="0" algn="ctr">
              <a:buNone/>
            </a:pPr>
            <a:r>
              <a:rPr lang="en-US" sz="2400" i="1" dirty="0" smtClean="0">
                <a:solidFill>
                  <a:srgbClr val="0000FF"/>
                </a:solidFill>
                <a:latin typeface="Arial"/>
                <a:ea typeface="Trebuchet MS" charset="0"/>
                <a:cs typeface="Arial"/>
              </a:rPr>
              <a:t>We determine dose-response in clinical trials, after many years and millions of dollars</a:t>
            </a:r>
            <a:endParaRPr lang="en-US" sz="2400" i="1" dirty="0">
              <a:solidFill>
                <a:srgbClr val="0000FF"/>
              </a:solidFill>
              <a:latin typeface="Arial"/>
              <a:ea typeface="Trebuchet MS" charset="0"/>
              <a:cs typeface="Arial"/>
            </a:endParaRPr>
          </a:p>
        </p:txBody>
      </p:sp>
    </p:spTree>
    <p:extLst>
      <p:ext uri="{BB962C8B-B14F-4D97-AF65-F5344CB8AC3E}">
        <p14:creationId xmlns:p14="http://schemas.microsoft.com/office/powerpoint/2010/main" val="1637664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emp3.tiff"/>
          <p:cNvPicPr>
            <a:picLocks noChangeAspect="1"/>
          </p:cNvPicPr>
          <p:nvPr/>
        </p:nvPicPr>
        <p:blipFill>
          <a:blip r:embed="rId3"/>
          <a:srcRect l="1510" t="13412" r="1271" b="6519"/>
          <a:stretch>
            <a:fillRect/>
          </a:stretch>
        </p:blipFill>
        <p:spPr>
          <a:xfrm>
            <a:off x="138040" y="4114800"/>
            <a:ext cx="8889776" cy="883419"/>
          </a:xfrm>
          <a:prstGeom prst="rect">
            <a:avLst/>
          </a:prstGeom>
        </p:spPr>
      </p:pic>
      <p:pic>
        <p:nvPicPr>
          <p:cNvPr id="4" name="Picture 3"/>
          <p:cNvPicPr>
            <a:picLocks noChangeAspect="1"/>
          </p:cNvPicPr>
          <p:nvPr/>
        </p:nvPicPr>
        <p:blipFill>
          <a:blip r:embed="rId4"/>
          <a:stretch>
            <a:fillRect/>
          </a:stretch>
        </p:blipFill>
        <p:spPr>
          <a:xfrm>
            <a:off x="838200" y="609600"/>
            <a:ext cx="3949700" cy="2734408"/>
          </a:xfrm>
          <a:prstGeom prst="rect">
            <a:avLst/>
          </a:prstGeom>
        </p:spPr>
      </p:pic>
      <p:sp>
        <p:nvSpPr>
          <p:cNvPr id="9" name="Rectangle 8"/>
          <p:cNvSpPr/>
          <p:nvPr/>
        </p:nvSpPr>
        <p:spPr bwMode="auto">
          <a:xfrm>
            <a:off x="609600" y="304800"/>
            <a:ext cx="4800600" cy="3124200"/>
          </a:xfrm>
          <a:prstGeom prst="rect">
            <a:avLst/>
          </a:prstGeom>
          <a:gradFill flip="none" rotWithShape="1">
            <a:gsLst>
              <a:gs pos="93000">
                <a:srgbClr val="FF9007">
                  <a:alpha val="48000"/>
                </a:srgbClr>
              </a:gs>
              <a:gs pos="20000">
                <a:srgbClr val="FFFFFF">
                  <a:alpha val="19000"/>
                </a:srgbClr>
              </a:gs>
            </a:gsLst>
            <a:path path="rect">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11" name="Straight Connector 10"/>
          <p:cNvCxnSpPr/>
          <p:nvPr/>
        </p:nvCxnSpPr>
        <p:spPr bwMode="auto">
          <a:xfrm flipH="1">
            <a:off x="838200" y="3429000"/>
            <a:ext cx="990600" cy="7620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a:xfrm>
            <a:off x="990600" y="5105400"/>
            <a:ext cx="4038600" cy="1200328"/>
          </a:xfrm>
          <a:prstGeom prst="rect">
            <a:avLst/>
          </a:prstGeom>
        </p:spPr>
        <p:txBody>
          <a:bodyPr wrap="square">
            <a:spAutoFit/>
          </a:bodyPr>
          <a:lstStyle/>
          <a:p>
            <a:pPr marL="0" indent="0" algn="ctr">
              <a:buNone/>
            </a:pPr>
            <a:r>
              <a:rPr lang="en-US" sz="2400" i="1" dirty="0" smtClean="0">
                <a:solidFill>
                  <a:srgbClr val="0000FF"/>
                </a:solidFill>
                <a:latin typeface="Arial"/>
                <a:ea typeface="Trebuchet MS" charset="0"/>
                <a:cs typeface="Arial"/>
              </a:rPr>
              <a:t>We aspire to determine dose-response at the time of target validation</a:t>
            </a:r>
            <a:endParaRPr lang="en-US" sz="2400" i="1" dirty="0">
              <a:solidFill>
                <a:srgbClr val="0000FF"/>
              </a:solidFill>
              <a:latin typeface="Arial"/>
              <a:ea typeface="Trebuchet MS" charset="0"/>
              <a:cs typeface="Arial"/>
            </a:endParaRPr>
          </a:p>
        </p:txBody>
      </p:sp>
      <p:sp>
        <p:nvSpPr>
          <p:cNvPr id="16" name="TextBox 12"/>
          <p:cNvSpPr txBox="1">
            <a:spLocks noChangeArrowheads="1"/>
          </p:cNvSpPr>
          <p:nvPr/>
        </p:nvSpPr>
        <p:spPr bwMode="auto">
          <a:xfrm>
            <a:off x="5334000" y="5410200"/>
            <a:ext cx="3607494" cy="677108"/>
          </a:xfrm>
          <a:prstGeom prst="rect">
            <a:avLst/>
          </a:prstGeom>
          <a:noFill/>
          <a:ln w="9525">
            <a:noFill/>
            <a:miter lim="800000"/>
            <a:headEnd/>
            <a:tailEnd/>
          </a:ln>
        </p:spPr>
        <p:txBody>
          <a:bodyPr wrap="square">
            <a:prstTxWarp prst="textNoShape">
              <a:avLst/>
            </a:prstTxWarp>
            <a:spAutoFit/>
          </a:bodyPr>
          <a:lstStyle/>
          <a:p>
            <a:pPr eaLnBrk="0" hangingPunct="0">
              <a:buNone/>
            </a:pPr>
            <a:r>
              <a:rPr lang="en-US" sz="1900" dirty="0" smtClean="0">
                <a:latin typeface="Arial"/>
                <a:ea typeface="Trebuchet MS" charset="0"/>
                <a:cs typeface="Arial"/>
              </a:rPr>
              <a:t>Plenge, </a:t>
            </a:r>
            <a:r>
              <a:rPr lang="en-US" sz="1900" dirty="0" err="1" smtClean="0">
                <a:latin typeface="Arial"/>
                <a:ea typeface="Trebuchet MS" charset="0"/>
                <a:cs typeface="Arial"/>
              </a:rPr>
              <a:t>Scolnick</a:t>
            </a:r>
            <a:r>
              <a:rPr lang="en-US" sz="1900" dirty="0" smtClean="0">
                <a:latin typeface="Arial"/>
                <a:ea typeface="Trebuchet MS" charset="0"/>
                <a:cs typeface="Arial"/>
              </a:rPr>
              <a:t> &amp; </a:t>
            </a:r>
            <a:r>
              <a:rPr lang="en-US" sz="1900" dirty="0" err="1" smtClean="0">
                <a:latin typeface="Arial"/>
                <a:ea typeface="Trebuchet MS" charset="0"/>
                <a:cs typeface="Arial"/>
              </a:rPr>
              <a:t>Altshuler</a:t>
            </a:r>
            <a:r>
              <a:rPr lang="en-US" sz="1900" dirty="0" smtClean="0">
                <a:latin typeface="Arial"/>
                <a:ea typeface="Trebuchet MS" charset="0"/>
                <a:cs typeface="Arial"/>
              </a:rPr>
              <a:t> (2013) </a:t>
            </a:r>
            <a:r>
              <a:rPr lang="en-US" sz="1900" u="sng" dirty="0">
                <a:latin typeface="Arial"/>
                <a:ea typeface="Trebuchet MS" charset="0"/>
                <a:cs typeface="Arial"/>
              </a:rPr>
              <a:t>Nat Rev Drug Discovery </a:t>
            </a:r>
            <a:endParaRPr lang="en-US" sz="1900" u="sng" dirty="0" smtClean="0">
              <a:latin typeface="Arial"/>
              <a:ea typeface="Trebuchet MS" charset="0"/>
              <a:cs typeface="Arial"/>
            </a:endParaRPr>
          </a:p>
        </p:txBody>
      </p:sp>
      <p:sp>
        <p:nvSpPr>
          <p:cNvPr id="8" name="TextBox 7"/>
          <p:cNvSpPr txBox="1"/>
          <p:nvPr/>
        </p:nvSpPr>
        <p:spPr>
          <a:xfrm>
            <a:off x="5715000" y="739676"/>
            <a:ext cx="3124200" cy="2308324"/>
          </a:xfrm>
          <a:prstGeom prst="rect">
            <a:avLst/>
          </a:prstGeom>
          <a:solidFill>
            <a:schemeClr val="bg1">
              <a:lumMod val="95000"/>
            </a:schemeClr>
          </a:solidFill>
          <a:ln w="38100" cmpd="sng">
            <a:solidFill>
              <a:srgbClr val="4F81BD"/>
            </a:solidFill>
            <a:prstDash val="sysDash"/>
          </a:ln>
        </p:spPr>
        <p:txBody>
          <a:bodyPr wrap="square" rtlCol="0">
            <a:spAutoFit/>
          </a:bodyPr>
          <a:lstStyle/>
          <a:p>
            <a:pPr>
              <a:buNone/>
            </a:pPr>
            <a:r>
              <a:rPr lang="en-US" sz="2400" dirty="0" smtClean="0">
                <a:solidFill>
                  <a:srgbClr val="0000FF"/>
                </a:solidFill>
              </a:rPr>
              <a:t>Biomarker development plan should leverage data at the time a genetic target is identified and validated</a:t>
            </a:r>
            <a:endParaRPr lang="en-US" sz="2400" dirty="0">
              <a:solidFill>
                <a:srgbClr val="0000FF"/>
              </a:solidFill>
            </a:endParaRPr>
          </a:p>
        </p:txBody>
      </p:sp>
    </p:spTree>
    <p:extLst>
      <p:ext uri="{BB962C8B-B14F-4D97-AF65-F5344CB8AC3E}">
        <p14:creationId xmlns:p14="http://schemas.microsoft.com/office/powerpoint/2010/main" val="3936751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1161121" y="748724"/>
            <a:ext cx="6916079" cy="4585276"/>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TextBox 8"/>
          <p:cNvSpPr txBox="1"/>
          <p:nvPr/>
        </p:nvSpPr>
        <p:spPr>
          <a:xfrm>
            <a:off x="3828121" y="4859058"/>
            <a:ext cx="2117377" cy="461665"/>
          </a:xfrm>
          <a:prstGeom prst="rect">
            <a:avLst/>
          </a:prstGeom>
          <a:noFill/>
        </p:spPr>
        <p:txBody>
          <a:bodyPr wrap="none" rtlCol="0">
            <a:spAutoFit/>
          </a:bodyPr>
          <a:lstStyle/>
          <a:p>
            <a:pPr>
              <a:buNone/>
            </a:pPr>
            <a:r>
              <a:rPr lang="en-US" sz="2400" i="1" dirty="0" smtClean="0">
                <a:latin typeface="Arial"/>
                <a:cs typeface="Arial"/>
              </a:rPr>
              <a:t>Gene </a:t>
            </a:r>
            <a:r>
              <a:rPr lang="en-US" sz="2400" dirty="0" smtClean="0">
                <a:latin typeface="Arial"/>
                <a:cs typeface="Arial"/>
              </a:rPr>
              <a:t>function</a:t>
            </a:r>
            <a:endParaRPr lang="en-US" sz="2400" dirty="0">
              <a:latin typeface="Arial"/>
              <a:cs typeface="Arial"/>
            </a:endParaRPr>
          </a:p>
        </p:txBody>
      </p:sp>
      <p:sp>
        <p:nvSpPr>
          <p:cNvPr id="10" name="TextBox 9"/>
          <p:cNvSpPr txBox="1"/>
          <p:nvPr/>
        </p:nvSpPr>
        <p:spPr>
          <a:xfrm rot="16200000">
            <a:off x="65994" y="2575290"/>
            <a:ext cx="3048000" cy="461665"/>
          </a:xfrm>
          <a:prstGeom prst="rect">
            <a:avLst/>
          </a:prstGeom>
          <a:noFill/>
        </p:spPr>
        <p:txBody>
          <a:bodyPr wrap="square" rtlCol="0">
            <a:spAutoFit/>
          </a:bodyPr>
          <a:lstStyle/>
          <a:p>
            <a:pPr algn="ctr">
              <a:buNone/>
            </a:pPr>
            <a:r>
              <a:rPr lang="en-US" sz="2400" dirty="0" smtClean="0">
                <a:latin typeface="Arial"/>
                <a:cs typeface="Arial"/>
              </a:rPr>
              <a:t>Human phenotype</a:t>
            </a:r>
            <a:endParaRPr lang="en-US" sz="2400" dirty="0">
              <a:latin typeface="Arial"/>
              <a:cs typeface="Arial"/>
            </a:endParaRPr>
          </a:p>
        </p:txBody>
      </p:sp>
      <p:sp>
        <p:nvSpPr>
          <p:cNvPr id="13" name="TextBox 12"/>
          <p:cNvSpPr txBox="1"/>
          <p:nvPr/>
        </p:nvSpPr>
        <p:spPr>
          <a:xfrm rot="19103446">
            <a:off x="1852387" y="1558350"/>
            <a:ext cx="675488" cy="369332"/>
          </a:xfrm>
          <a:prstGeom prst="rect">
            <a:avLst/>
          </a:prstGeom>
          <a:noFill/>
        </p:spPr>
        <p:txBody>
          <a:bodyPr wrap="none" rtlCol="0">
            <a:spAutoFit/>
          </a:bodyPr>
          <a:lstStyle/>
          <a:p>
            <a:pPr>
              <a:buNone/>
            </a:pPr>
            <a:r>
              <a:rPr lang="en-US" i="1" dirty="0" smtClean="0"/>
              <a:t>high</a:t>
            </a:r>
            <a:endParaRPr lang="en-US" i="1" dirty="0"/>
          </a:p>
        </p:txBody>
      </p:sp>
      <p:sp>
        <p:nvSpPr>
          <p:cNvPr id="14" name="TextBox 13"/>
          <p:cNvSpPr txBox="1"/>
          <p:nvPr/>
        </p:nvSpPr>
        <p:spPr>
          <a:xfrm rot="19103446">
            <a:off x="1924972" y="3618131"/>
            <a:ext cx="585432" cy="369332"/>
          </a:xfrm>
          <a:prstGeom prst="rect">
            <a:avLst/>
          </a:prstGeom>
          <a:noFill/>
        </p:spPr>
        <p:txBody>
          <a:bodyPr wrap="none" rtlCol="0">
            <a:spAutoFit/>
          </a:bodyPr>
          <a:lstStyle/>
          <a:p>
            <a:pPr>
              <a:buNone/>
            </a:pPr>
            <a:r>
              <a:rPr lang="en-US" i="1" dirty="0" smtClean="0"/>
              <a:t>low</a:t>
            </a:r>
            <a:endParaRPr lang="en-US" i="1" dirty="0"/>
          </a:p>
        </p:txBody>
      </p:sp>
      <p:cxnSp>
        <p:nvCxnSpPr>
          <p:cNvPr id="26" name="Straight Connector 25"/>
          <p:cNvCxnSpPr/>
          <p:nvPr/>
        </p:nvCxnSpPr>
        <p:spPr>
          <a:xfrm flipH="1">
            <a:off x="2874930" y="4420936"/>
            <a:ext cx="4648198"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87627" y="1296736"/>
            <a:ext cx="0" cy="3124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8999135">
            <a:off x="2982290" y="4712856"/>
            <a:ext cx="735000" cy="369332"/>
          </a:xfrm>
          <a:prstGeom prst="rect">
            <a:avLst/>
          </a:prstGeom>
          <a:noFill/>
        </p:spPr>
        <p:txBody>
          <a:bodyPr wrap="none" rtlCol="0">
            <a:spAutoFit/>
          </a:bodyPr>
          <a:lstStyle/>
          <a:p>
            <a:pPr>
              <a:buNone/>
            </a:pPr>
            <a:r>
              <a:rPr lang="en-US" i="1" dirty="0" smtClean="0"/>
              <a:t>GOF</a:t>
            </a:r>
            <a:endParaRPr lang="en-US" i="1" dirty="0"/>
          </a:p>
        </p:txBody>
      </p:sp>
      <p:sp>
        <p:nvSpPr>
          <p:cNvPr id="25" name="TextBox 24"/>
          <p:cNvSpPr txBox="1"/>
          <p:nvPr/>
        </p:nvSpPr>
        <p:spPr>
          <a:xfrm rot="18999135">
            <a:off x="6068749" y="4613396"/>
            <a:ext cx="683829" cy="369332"/>
          </a:xfrm>
          <a:prstGeom prst="rect">
            <a:avLst/>
          </a:prstGeom>
          <a:noFill/>
        </p:spPr>
        <p:txBody>
          <a:bodyPr wrap="none" rtlCol="0">
            <a:spAutoFit/>
          </a:bodyPr>
          <a:lstStyle/>
          <a:p>
            <a:pPr>
              <a:buNone/>
            </a:pPr>
            <a:r>
              <a:rPr lang="en-US" i="1" dirty="0" smtClean="0"/>
              <a:t>LOF</a:t>
            </a:r>
            <a:endParaRPr lang="en-US" i="1" dirty="0"/>
          </a:p>
        </p:txBody>
      </p:sp>
      <p:sp>
        <p:nvSpPr>
          <p:cNvPr id="3" name="Rectangular Callout 2"/>
          <p:cNvSpPr/>
          <p:nvPr/>
        </p:nvSpPr>
        <p:spPr bwMode="auto">
          <a:xfrm>
            <a:off x="304800" y="152400"/>
            <a:ext cx="2209800" cy="12954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a:t>Pick a </a:t>
            </a:r>
            <a:r>
              <a:rPr lang="en-US" sz="2400" dirty="0" smtClean="0"/>
              <a:t>human phenotype for drug efficacy</a:t>
            </a:r>
            <a:endParaRPr kumimoji="0" lang="en-US" sz="2400" b="0" i="0" u="none" strike="noStrike" cap="none" normalizeH="0" baseline="0" dirty="0">
              <a:ln>
                <a:noFill/>
              </a:ln>
              <a:solidFill>
                <a:schemeClr val="tx1"/>
              </a:solidFill>
              <a:effectLst/>
            </a:endParaRPr>
          </a:p>
        </p:txBody>
      </p:sp>
      <p:grpSp>
        <p:nvGrpSpPr>
          <p:cNvPr id="11" name="Group 10"/>
          <p:cNvGrpSpPr/>
          <p:nvPr/>
        </p:nvGrpSpPr>
        <p:grpSpPr>
          <a:xfrm>
            <a:off x="3048000" y="152400"/>
            <a:ext cx="4517255" cy="3855422"/>
            <a:chOff x="3048000" y="152400"/>
            <a:chExt cx="4517255" cy="3855422"/>
          </a:xfrm>
        </p:grpSpPr>
        <p:sp>
          <p:nvSpPr>
            <p:cNvPr id="38" name="TextBox 37"/>
            <p:cNvSpPr txBox="1"/>
            <p:nvPr/>
          </p:nvSpPr>
          <p:spPr>
            <a:xfrm>
              <a:off x="4682017" y="3638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5" name="TextBox 44"/>
            <p:cNvSpPr txBox="1"/>
            <p:nvPr/>
          </p:nvSpPr>
          <p:spPr>
            <a:xfrm>
              <a:off x="4682017" y="32004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6" name="TextBox 45"/>
            <p:cNvSpPr txBox="1"/>
            <p:nvPr/>
          </p:nvSpPr>
          <p:spPr>
            <a:xfrm>
              <a:off x="4682017" y="27432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7" name="TextBox 46"/>
            <p:cNvSpPr txBox="1"/>
            <p:nvPr/>
          </p:nvSpPr>
          <p:spPr>
            <a:xfrm>
              <a:off x="4682017" y="2495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8" name="TextBox 47"/>
            <p:cNvSpPr txBox="1"/>
            <p:nvPr/>
          </p:nvSpPr>
          <p:spPr>
            <a:xfrm>
              <a:off x="4682017" y="2209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9" name="TextBox 48"/>
            <p:cNvSpPr txBox="1"/>
            <p:nvPr/>
          </p:nvSpPr>
          <p:spPr>
            <a:xfrm>
              <a:off x="4682017" y="1447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50" name="TextBox 49"/>
            <p:cNvSpPr txBox="1"/>
            <p:nvPr/>
          </p:nvSpPr>
          <p:spPr>
            <a:xfrm>
              <a:off x="4682017" y="15048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36" name="Rectangular Callout 35"/>
            <p:cNvSpPr/>
            <p:nvPr/>
          </p:nvSpPr>
          <p:spPr bwMode="auto">
            <a:xfrm>
              <a:off x="3048000" y="152400"/>
              <a:ext cx="4517255" cy="1222248"/>
            </a:xfrm>
            <a:prstGeom prst="wedgeRectCallout">
              <a:avLst>
                <a:gd name="adj1" fmla="val 105"/>
                <a:gd name="adj2" fmla="val 66755"/>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a:t>I</a:t>
              </a:r>
              <a:r>
                <a:rPr lang="en-US" sz="2400" dirty="0" smtClean="0"/>
                <a:t>dentify a series of alleles with range of effect sizes in humans (but of unknown function)</a:t>
              </a:r>
              <a:endParaRPr kumimoji="0" lang="en-US" sz="2400" b="0" i="0" u="none" strike="noStrike" cap="none" normalizeH="0" baseline="0" dirty="0">
                <a:ln>
                  <a:noFill/>
                </a:ln>
                <a:solidFill>
                  <a:schemeClr val="tx1"/>
                </a:solidFill>
                <a:effectLst/>
              </a:endParaRPr>
            </a:p>
          </p:txBody>
        </p:sp>
      </p:grpSp>
    </p:spTree>
    <p:extLst>
      <p:ext uri="{BB962C8B-B14F-4D97-AF65-F5344CB8AC3E}">
        <p14:creationId xmlns:p14="http://schemas.microsoft.com/office/powerpoint/2010/main" val="1156181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1161121" y="748724"/>
            <a:ext cx="6916079" cy="4585276"/>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TextBox 8"/>
          <p:cNvSpPr txBox="1"/>
          <p:nvPr/>
        </p:nvSpPr>
        <p:spPr>
          <a:xfrm>
            <a:off x="3828121" y="4859058"/>
            <a:ext cx="2117377" cy="461665"/>
          </a:xfrm>
          <a:prstGeom prst="rect">
            <a:avLst/>
          </a:prstGeom>
          <a:noFill/>
        </p:spPr>
        <p:txBody>
          <a:bodyPr wrap="none" rtlCol="0">
            <a:spAutoFit/>
          </a:bodyPr>
          <a:lstStyle/>
          <a:p>
            <a:pPr>
              <a:buNone/>
            </a:pPr>
            <a:r>
              <a:rPr lang="en-US" sz="2400" i="1" dirty="0" smtClean="0">
                <a:latin typeface="Arial"/>
                <a:cs typeface="Arial"/>
              </a:rPr>
              <a:t>Gene </a:t>
            </a:r>
            <a:r>
              <a:rPr lang="en-US" sz="2400" dirty="0" smtClean="0">
                <a:latin typeface="Arial"/>
                <a:cs typeface="Arial"/>
              </a:rPr>
              <a:t>function</a:t>
            </a:r>
            <a:endParaRPr lang="en-US" sz="2400" dirty="0">
              <a:latin typeface="Arial"/>
              <a:cs typeface="Arial"/>
            </a:endParaRPr>
          </a:p>
        </p:txBody>
      </p:sp>
      <p:sp>
        <p:nvSpPr>
          <p:cNvPr id="10" name="TextBox 9"/>
          <p:cNvSpPr txBox="1"/>
          <p:nvPr/>
        </p:nvSpPr>
        <p:spPr>
          <a:xfrm rot="16200000">
            <a:off x="65994" y="2575290"/>
            <a:ext cx="3048000" cy="461665"/>
          </a:xfrm>
          <a:prstGeom prst="rect">
            <a:avLst/>
          </a:prstGeom>
          <a:noFill/>
        </p:spPr>
        <p:txBody>
          <a:bodyPr wrap="square" rtlCol="0">
            <a:spAutoFit/>
          </a:bodyPr>
          <a:lstStyle/>
          <a:p>
            <a:pPr algn="ctr">
              <a:buNone/>
            </a:pPr>
            <a:r>
              <a:rPr lang="en-US" sz="2400" dirty="0" smtClean="0">
                <a:latin typeface="Arial"/>
                <a:cs typeface="Arial"/>
              </a:rPr>
              <a:t>Human phenotype</a:t>
            </a:r>
            <a:endParaRPr lang="en-US" sz="2400" dirty="0">
              <a:latin typeface="Arial"/>
              <a:cs typeface="Arial"/>
            </a:endParaRPr>
          </a:p>
        </p:txBody>
      </p:sp>
      <p:sp>
        <p:nvSpPr>
          <p:cNvPr id="13" name="TextBox 12"/>
          <p:cNvSpPr txBox="1"/>
          <p:nvPr/>
        </p:nvSpPr>
        <p:spPr>
          <a:xfrm rot="19103446">
            <a:off x="1852387" y="1558350"/>
            <a:ext cx="675488" cy="369332"/>
          </a:xfrm>
          <a:prstGeom prst="rect">
            <a:avLst/>
          </a:prstGeom>
          <a:noFill/>
        </p:spPr>
        <p:txBody>
          <a:bodyPr wrap="none" rtlCol="0">
            <a:spAutoFit/>
          </a:bodyPr>
          <a:lstStyle/>
          <a:p>
            <a:pPr>
              <a:buNone/>
            </a:pPr>
            <a:r>
              <a:rPr lang="en-US" i="1" dirty="0" smtClean="0"/>
              <a:t>high</a:t>
            </a:r>
            <a:endParaRPr lang="en-US" i="1" dirty="0"/>
          </a:p>
        </p:txBody>
      </p:sp>
      <p:sp>
        <p:nvSpPr>
          <p:cNvPr id="14" name="TextBox 13"/>
          <p:cNvSpPr txBox="1"/>
          <p:nvPr/>
        </p:nvSpPr>
        <p:spPr>
          <a:xfrm rot="19103446">
            <a:off x="1924972" y="3618131"/>
            <a:ext cx="585432" cy="369332"/>
          </a:xfrm>
          <a:prstGeom prst="rect">
            <a:avLst/>
          </a:prstGeom>
          <a:noFill/>
        </p:spPr>
        <p:txBody>
          <a:bodyPr wrap="none" rtlCol="0">
            <a:spAutoFit/>
          </a:bodyPr>
          <a:lstStyle/>
          <a:p>
            <a:pPr>
              <a:buNone/>
            </a:pPr>
            <a:r>
              <a:rPr lang="en-US" i="1" dirty="0" smtClean="0"/>
              <a:t>low</a:t>
            </a:r>
            <a:endParaRPr lang="en-US" i="1" dirty="0"/>
          </a:p>
        </p:txBody>
      </p:sp>
      <p:cxnSp>
        <p:nvCxnSpPr>
          <p:cNvPr id="26" name="Straight Connector 25"/>
          <p:cNvCxnSpPr/>
          <p:nvPr/>
        </p:nvCxnSpPr>
        <p:spPr>
          <a:xfrm flipH="1">
            <a:off x="2874930" y="4420936"/>
            <a:ext cx="4648198"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87627" y="1296736"/>
            <a:ext cx="0" cy="3124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8999135">
            <a:off x="2982290" y="4712856"/>
            <a:ext cx="735000" cy="369332"/>
          </a:xfrm>
          <a:prstGeom prst="rect">
            <a:avLst/>
          </a:prstGeom>
          <a:noFill/>
        </p:spPr>
        <p:txBody>
          <a:bodyPr wrap="none" rtlCol="0">
            <a:spAutoFit/>
          </a:bodyPr>
          <a:lstStyle/>
          <a:p>
            <a:pPr>
              <a:buNone/>
            </a:pPr>
            <a:r>
              <a:rPr lang="en-US" i="1" dirty="0" smtClean="0"/>
              <a:t>GOF</a:t>
            </a:r>
            <a:endParaRPr lang="en-US" i="1" dirty="0"/>
          </a:p>
        </p:txBody>
      </p:sp>
      <p:sp>
        <p:nvSpPr>
          <p:cNvPr id="25" name="TextBox 24"/>
          <p:cNvSpPr txBox="1"/>
          <p:nvPr/>
        </p:nvSpPr>
        <p:spPr>
          <a:xfrm rot="18999135">
            <a:off x="6068749" y="4613396"/>
            <a:ext cx="683829" cy="369332"/>
          </a:xfrm>
          <a:prstGeom prst="rect">
            <a:avLst/>
          </a:prstGeom>
          <a:noFill/>
        </p:spPr>
        <p:txBody>
          <a:bodyPr wrap="none" rtlCol="0">
            <a:spAutoFit/>
          </a:bodyPr>
          <a:lstStyle/>
          <a:p>
            <a:pPr>
              <a:buNone/>
            </a:pPr>
            <a:r>
              <a:rPr lang="en-US" i="1" dirty="0" smtClean="0"/>
              <a:t>LOF</a:t>
            </a:r>
            <a:endParaRPr lang="en-US" i="1" dirty="0"/>
          </a:p>
        </p:txBody>
      </p:sp>
      <p:sp>
        <p:nvSpPr>
          <p:cNvPr id="7" name="TextBox 6"/>
          <p:cNvSpPr txBox="1"/>
          <p:nvPr/>
        </p:nvSpPr>
        <p:spPr>
          <a:xfrm>
            <a:off x="6049136" y="1941326"/>
            <a:ext cx="992579" cy="369332"/>
          </a:xfrm>
          <a:prstGeom prst="rect">
            <a:avLst/>
          </a:prstGeom>
          <a:solidFill>
            <a:schemeClr val="accent2">
              <a:lumMod val="20000"/>
              <a:lumOff val="80000"/>
              <a:alpha val="68000"/>
            </a:schemeClr>
          </a:solidFill>
        </p:spPr>
        <p:txBody>
          <a:bodyPr wrap="none" rtlCol="0">
            <a:spAutoFit/>
          </a:bodyPr>
          <a:lstStyle/>
          <a:p>
            <a:pPr>
              <a:buNone/>
            </a:pPr>
            <a:r>
              <a:rPr lang="en-US" dirty="0" smtClean="0"/>
              <a:t>Efficacy</a:t>
            </a:r>
            <a:endParaRPr lang="en-US" dirty="0"/>
          </a:p>
        </p:txBody>
      </p:sp>
      <p:sp>
        <p:nvSpPr>
          <p:cNvPr id="39" name="Freeform 38"/>
          <p:cNvSpPr/>
          <p:nvPr/>
        </p:nvSpPr>
        <p:spPr>
          <a:xfrm>
            <a:off x="3255929" y="1525336"/>
            <a:ext cx="2819400" cy="2667000"/>
          </a:xfrm>
          <a:custGeom>
            <a:avLst/>
            <a:gdLst>
              <a:gd name="connsiteX0" fmla="*/ 0 w 1778000"/>
              <a:gd name="connsiteY0" fmla="*/ 1938867 h 1938867"/>
              <a:gd name="connsiteX1" fmla="*/ 465667 w 1778000"/>
              <a:gd name="connsiteY1" fmla="*/ 1422400 h 1938867"/>
              <a:gd name="connsiteX2" fmla="*/ 1007534 w 1778000"/>
              <a:gd name="connsiteY2" fmla="*/ 262467 h 1938867"/>
              <a:gd name="connsiteX3" fmla="*/ 1778000 w 1778000"/>
              <a:gd name="connsiteY3" fmla="*/ 0 h 1938867"/>
            </a:gdLst>
            <a:ahLst/>
            <a:cxnLst>
              <a:cxn ang="0">
                <a:pos x="connsiteX0" y="connsiteY0"/>
              </a:cxn>
              <a:cxn ang="0">
                <a:pos x="connsiteX1" y="connsiteY1"/>
              </a:cxn>
              <a:cxn ang="0">
                <a:pos x="connsiteX2" y="connsiteY2"/>
              </a:cxn>
              <a:cxn ang="0">
                <a:pos x="connsiteX3" y="connsiteY3"/>
              </a:cxn>
            </a:cxnLst>
            <a:rect l="l" t="t" r="r" b="b"/>
            <a:pathLst>
              <a:path w="1778000" h="1938867">
                <a:moveTo>
                  <a:pt x="0" y="1938867"/>
                </a:moveTo>
                <a:cubicBezTo>
                  <a:pt x="148872" y="1820333"/>
                  <a:pt x="297745" y="1701800"/>
                  <a:pt x="465667" y="1422400"/>
                </a:cubicBezTo>
                <a:cubicBezTo>
                  <a:pt x="633589" y="1143000"/>
                  <a:pt x="788812" y="499534"/>
                  <a:pt x="1007534" y="262467"/>
                </a:cubicBezTo>
                <a:cubicBezTo>
                  <a:pt x="1226256" y="25400"/>
                  <a:pt x="1778000" y="0"/>
                  <a:pt x="1778000" y="0"/>
                </a:cubicBezTo>
              </a:path>
            </a:pathLst>
          </a:custGeom>
          <a:ln w="28575"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buNone/>
            </a:pPr>
            <a:endParaRPr lang="en-US">
              <a:ln w="28575" cmpd="sng">
                <a:solidFill>
                  <a:schemeClr val="tx1"/>
                </a:solidFill>
              </a:ln>
            </a:endParaRPr>
          </a:p>
        </p:txBody>
      </p:sp>
      <p:sp>
        <p:nvSpPr>
          <p:cNvPr id="3" name="Rectangular Callout 2"/>
          <p:cNvSpPr/>
          <p:nvPr/>
        </p:nvSpPr>
        <p:spPr bwMode="auto">
          <a:xfrm>
            <a:off x="304800" y="152400"/>
            <a:ext cx="2209800" cy="12954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a:t>Pick a </a:t>
            </a:r>
            <a:r>
              <a:rPr lang="en-US" sz="2400" dirty="0" smtClean="0"/>
              <a:t>human phenotype for drug efficacy</a:t>
            </a:r>
            <a:endParaRPr kumimoji="0" lang="en-US" sz="2400" b="0" i="0" u="none" strike="noStrike" cap="none" normalizeH="0" baseline="0" dirty="0">
              <a:ln>
                <a:noFill/>
              </a:ln>
              <a:solidFill>
                <a:schemeClr val="tx1"/>
              </a:solidFill>
              <a:effectLst/>
            </a:endParaRPr>
          </a:p>
        </p:txBody>
      </p:sp>
      <p:sp>
        <p:nvSpPr>
          <p:cNvPr id="51" name="Rectangular Callout 50"/>
          <p:cNvSpPr/>
          <p:nvPr/>
        </p:nvSpPr>
        <p:spPr bwMode="auto">
          <a:xfrm>
            <a:off x="304800" y="4202354"/>
            <a:ext cx="2667000" cy="1969846"/>
          </a:xfrm>
          <a:prstGeom prst="wedgeRectCallout">
            <a:avLst>
              <a:gd name="adj1" fmla="val 81205"/>
              <a:gd name="adj2" fmla="val -81592"/>
            </a:avLst>
          </a:prstGeom>
          <a:solidFill>
            <a:schemeClr val="accent5"/>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smtClean="0"/>
              <a:t>Assess biological function of alleles to estimate “efficacy” response curve</a:t>
            </a:r>
            <a:endParaRPr kumimoji="0" lang="en-US" sz="2400" b="0" i="0" u="none" strike="noStrike" cap="none" normalizeH="0" baseline="0" dirty="0">
              <a:ln>
                <a:noFill/>
              </a:ln>
              <a:solidFill>
                <a:schemeClr val="tx1"/>
              </a:solidFill>
              <a:effectLst/>
            </a:endParaRPr>
          </a:p>
        </p:txBody>
      </p:sp>
      <p:grpSp>
        <p:nvGrpSpPr>
          <p:cNvPr id="11" name="Group 10"/>
          <p:cNvGrpSpPr/>
          <p:nvPr/>
        </p:nvGrpSpPr>
        <p:grpSpPr>
          <a:xfrm>
            <a:off x="3039135" y="377952"/>
            <a:ext cx="2972111" cy="3629870"/>
            <a:chOff x="3039135" y="377952"/>
            <a:chExt cx="2972111" cy="3629870"/>
          </a:xfrm>
        </p:grpSpPr>
        <p:sp>
          <p:nvSpPr>
            <p:cNvPr id="38" name="TextBox 37"/>
            <p:cNvSpPr txBox="1"/>
            <p:nvPr/>
          </p:nvSpPr>
          <p:spPr>
            <a:xfrm>
              <a:off x="3666153" y="3638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5" name="TextBox 44"/>
            <p:cNvSpPr txBox="1"/>
            <p:nvPr/>
          </p:nvSpPr>
          <p:spPr>
            <a:xfrm>
              <a:off x="3818553" y="32004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6" name="TextBox 45"/>
            <p:cNvSpPr txBox="1"/>
            <p:nvPr/>
          </p:nvSpPr>
          <p:spPr>
            <a:xfrm>
              <a:off x="4224817" y="27432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7" name="TextBox 46"/>
            <p:cNvSpPr txBox="1"/>
            <p:nvPr/>
          </p:nvSpPr>
          <p:spPr>
            <a:xfrm>
              <a:off x="4351953" y="2495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8" name="TextBox 47"/>
            <p:cNvSpPr txBox="1"/>
            <p:nvPr/>
          </p:nvSpPr>
          <p:spPr>
            <a:xfrm>
              <a:off x="4301017" y="2209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9" name="TextBox 48"/>
            <p:cNvSpPr txBox="1"/>
            <p:nvPr/>
          </p:nvSpPr>
          <p:spPr>
            <a:xfrm>
              <a:off x="5672617" y="1447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50" name="TextBox 49"/>
            <p:cNvSpPr txBox="1"/>
            <p:nvPr/>
          </p:nvSpPr>
          <p:spPr>
            <a:xfrm>
              <a:off x="5139217" y="15048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grpSp>
          <p:nvGrpSpPr>
            <p:cNvPr id="8" name="Group 7"/>
            <p:cNvGrpSpPr/>
            <p:nvPr/>
          </p:nvGrpSpPr>
          <p:grpSpPr>
            <a:xfrm>
              <a:off x="3039135" y="377952"/>
              <a:ext cx="1589172" cy="1222248"/>
              <a:chOff x="3039135" y="377952"/>
              <a:chExt cx="1589172" cy="1222248"/>
            </a:xfrm>
          </p:grpSpPr>
          <p:sp>
            <p:nvSpPr>
              <p:cNvPr id="36" name="Rectangular Callout 35"/>
              <p:cNvSpPr/>
              <p:nvPr/>
            </p:nvSpPr>
            <p:spPr bwMode="auto">
              <a:xfrm rot="20597431">
                <a:off x="3039135" y="377952"/>
                <a:ext cx="1524000" cy="1222248"/>
              </a:xfrm>
              <a:prstGeom prst="wedgeRectCallout">
                <a:avLst>
                  <a:gd name="adj1" fmla="val -5519"/>
                  <a:gd name="adj2" fmla="val 14052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smtClean="0"/>
                  <a:t>Identify a series of alleles </a:t>
                </a:r>
                <a:endParaRPr kumimoji="0" lang="en-US" sz="2400" b="0" i="0" u="none" strike="noStrike" cap="none" normalizeH="0" baseline="0" dirty="0">
                  <a:ln>
                    <a:noFill/>
                  </a:ln>
                  <a:solidFill>
                    <a:schemeClr val="tx1"/>
                  </a:solidFill>
                  <a:effectLst/>
                </a:endParaRPr>
              </a:p>
            </p:txBody>
          </p:sp>
          <p:sp>
            <p:nvSpPr>
              <p:cNvPr id="52" name="TextBox 51"/>
              <p:cNvSpPr txBox="1"/>
              <p:nvPr/>
            </p:nvSpPr>
            <p:spPr>
              <a:xfrm>
                <a:off x="4289678" y="1024314"/>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grpSp>
      </p:grpSp>
    </p:spTree>
    <p:extLst>
      <p:ext uri="{BB962C8B-B14F-4D97-AF65-F5344CB8AC3E}">
        <p14:creationId xmlns:p14="http://schemas.microsoft.com/office/powerpoint/2010/main" val="1338877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1161121" y="748724"/>
            <a:ext cx="6916079" cy="4585276"/>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TextBox 8"/>
          <p:cNvSpPr txBox="1"/>
          <p:nvPr/>
        </p:nvSpPr>
        <p:spPr>
          <a:xfrm>
            <a:off x="3828121" y="4859058"/>
            <a:ext cx="2117377" cy="461665"/>
          </a:xfrm>
          <a:prstGeom prst="rect">
            <a:avLst/>
          </a:prstGeom>
          <a:noFill/>
        </p:spPr>
        <p:txBody>
          <a:bodyPr wrap="none" rtlCol="0">
            <a:spAutoFit/>
          </a:bodyPr>
          <a:lstStyle/>
          <a:p>
            <a:pPr>
              <a:buNone/>
            </a:pPr>
            <a:r>
              <a:rPr lang="en-US" sz="2400" i="1" dirty="0" smtClean="0">
                <a:latin typeface="Arial"/>
                <a:cs typeface="Arial"/>
              </a:rPr>
              <a:t>Gene </a:t>
            </a:r>
            <a:r>
              <a:rPr lang="en-US" sz="2400" dirty="0" smtClean="0">
                <a:latin typeface="Arial"/>
                <a:cs typeface="Arial"/>
              </a:rPr>
              <a:t>function</a:t>
            </a:r>
            <a:endParaRPr lang="en-US" sz="2400" dirty="0">
              <a:latin typeface="Arial"/>
              <a:cs typeface="Arial"/>
            </a:endParaRPr>
          </a:p>
        </p:txBody>
      </p:sp>
      <p:sp>
        <p:nvSpPr>
          <p:cNvPr id="10" name="TextBox 9"/>
          <p:cNvSpPr txBox="1"/>
          <p:nvPr/>
        </p:nvSpPr>
        <p:spPr>
          <a:xfrm rot="16200000">
            <a:off x="65994" y="2575290"/>
            <a:ext cx="3048000" cy="461665"/>
          </a:xfrm>
          <a:prstGeom prst="rect">
            <a:avLst/>
          </a:prstGeom>
          <a:noFill/>
        </p:spPr>
        <p:txBody>
          <a:bodyPr wrap="square" rtlCol="0">
            <a:spAutoFit/>
          </a:bodyPr>
          <a:lstStyle/>
          <a:p>
            <a:pPr algn="ctr">
              <a:buNone/>
            </a:pPr>
            <a:r>
              <a:rPr lang="en-US" sz="2400" dirty="0" smtClean="0">
                <a:latin typeface="Arial"/>
                <a:cs typeface="Arial"/>
              </a:rPr>
              <a:t>Human phenotype</a:t>
            </a:r>
            <a:endParaRPr lang="en-US" sz="2400" dirty="0">
              <a:latin typeface="Arial"/>
              <a:cs typeface="Arial"/>
            </a:endParaRPr>
          </a:p>
        </p:txBody>
      </p:sp>
      <p:sp>
        <p:nvSpPr>
          <p:cNvPr id="13" name="TextBox 12"/>
          <p:cNvSpPr txBox="1"/>
          <p:nvPr/>
        </p:nvSpPr>
        <p:spPr>
          <a:xfrm rot="19103446">
            <a:off x="1852387" y="1558350"/>
            <a:ext cx="675488" cy="369332"/>
          </a:xfrm>
          <a:prstGeom prst="rect">
            <a:avLst/>
          </a:prstGeom>
          <a:noFill/>
        </p:spPr>
        <p:txBody>
          <a:bodyPr wrap="none" rtlCol="0">
            <a:spAutoFit/>
          </a:bodyPr>
          <a:lstStyle/>
          <a:p>
            <a:pPr>
              <a:buNone/>
            </a:pPr>
            <a:r>
              <a:rPr lang="en-US" i="1" dirty="0" smtClean="0"/>
              <a:t>high</a:t>
            </a:r>
            <a:endParaRPr lang="en-US" i="1" dirty="0"/>
          </a:p>
        </p:txBody>
      </p:sp>
      <p:sp>
        <p:nvSpPr>
          <p:cNvPr id="14" name="TextBox 13"/>
          <p:cNvSpPr txBox="1"/>
          <p:nvPr/>
        </p:nvSpPr>
        <p:spPr>
          <a:xfrm rot="19103446">
            <a:off x="1924972" y="3618131"/>
            <a:ext cx="585432" cy="369332"/>
          </a:xfrm>
          <a:prstGeom prst="rect">
            <a:avLst/>
          </a:prstGeom>
          <a:noFill/>
        </p:spPr>
        <p:txBody>
          <a:bodyPr wrap="none" rtlCol="0">
            <a:spAutoFit/>
          </a:bodyPr>
          <a:lstStyle/>
          <a:p>
            <a:pPr>
              <a:buNone/>
            </a:pPr>
            <a:r>
              <a:rPr lang="en-US" i="1" dirty="0" smtClean="0"/>
              <a:t>low</a:t>
            </a:r>
            <a:endParaRPr lang="en-US" i="1" dirty="0"/>
          </a:p>
        </p:txBody>
      </p:sp>
      <p:cxnSp>
        <p:nvCxnSpPr>
          <p:cNvPr id="26" name="Straight Connector 25"/>
          <p:cNvCxnSpPr/>
          <p:nvPr/>
        </p:nvCxnSpPr>
        <p:spPr>
          <a:xfrm flipH="1">
            <a:off x="2874930" y="4420936"/>
            <a:ext cx="4648198"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87627" y="1296736"/>
            <a:ext cx="0" cy="3124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8999135">
            <a:off x="2982290" y="4712856"/>
            <a:ext cx="735000" cy="369332"/>
          </a:xfrm>
          <a:prstGeom prst="rect">
            <a:avLst/>
          </a:prstGeom>
          <a:noFill/>
        </p:spPr>
        <p:txBody>
          <a:bodyPr wrap="none" rtlCol="0">
            <a:spAutoFit/>
          </a:bodyPr>
          <a:lstStyle/>
          <a:p>
            <a:pPr>
              <a:buNone/>
            </a:pPr>
            <a:r>
              <a:rPr lang="en-US" i="1" dirty="0" smtClean="0"/>
              <a:t>GOF</a:t>
            </a:r>
            <a:endParaRPr lang="en-US" i="1" dirty="0"/>
          </a:p>
        </p:txBody>
      </p:sp>
      <p:sp>
        <p:nvSpPr>
          <p:cNvPr id="25" name="TextBox 24"/>
          <p:cNvSpPr txBox="1"/>
          <p:nvPr/>
        </p:nvSpPr>
        <p:spPr>
          <a:xfrm rot="18999135">
            <a:off x="6068749" y="4613396"/>
            <a:ext cx="683829" cy="369332"/>
          </a:xfrm>
          <a:prstGeom prst="rect">
            <a:avLst/>
          </a:prstGeom>
          <a:noFill/>
        </p:spPr>
        <p:txBody>
          <a:bodyPr wrap="none" rtlCol="0">
            <a:spAutoFit/>
          </a:bodyPr>
          <a:lstStyle/>
          <a:p>
            <a:pPr>
              <a:buNone/>
            </a:pPr>
            <a:r>
              <a:rPr lang="en-US" i="1" dirty="0" smtClean="0"/>
              <a:t>LOF</a:t>
            </a:r>
            <a:endParaRPr lang="en-US" i="1" dirty="0"/>
          </a:p>
        </p:txBody>
      </p:sp>
      <p:sp>
        <p:nvSpPr>
          <p:cNvPr id="29" name="Freeform 28"/>
          <p:cNvSpPr/>
          <p:nvPr/>
        </p:nvSpPr>
        <p:spPr>
          <a:xfrm>
            <a:off x="3980521" y="1525336"/>
            <a:ext cx="2819400" cy="2667000"/>
          </a:xfrm>
          <a:custGeom>
            <a:avLst/>
            <a:gdLst>
              <a:gd name="connsiteX0" fmla="*/ 0 w 1778000"/>
              <a:gd name="connsiteY0" fmla="*/ 1938867 h 1938867"/>
              <a:gd name="connsiteX1" fmla="*/ 465667 w 1778000"/>
              <a:gd name="connsiteY1" fmla="*/ 1422400 h 1938867"/>
              <a:gd name="connsiteX2" fmla="*/ 1007534 w 1778000"/>
              <a:gd name="connsiteY2" fmla="*/ 262467 h 1938867"/>
              <a:gd name="connsiteX3" fmla="*/ 1778000 w 1778000"/>
              <a:gd name="connsiteY3" fmla="*/ 0 h 1938867"/>
            </a:gdLst>
            <a:ahLst/>
            <a:cxnLst>
              <a:cxn ang="0">
                <a:pos x="connsiteX0" y="connsiteY0"/>
              </a:cxn>
              <a:cxn ang="0">
                <a:pos x="connsiteX1" y="connsiteY1"/>
              </a:cxn>
              <a:cxn ang="0">
                <a:pos x="connsiteX2" y="connsiteY2"/>
              </a:cxn>
              <a:cxn ang="0">
                <a:pos x="connsiteX3" y="connsiteY3"/>
              </a:cxn>
            </a:cxnLst>
            <a:rect l="l" t="t" r="r" b="b"/>
            <a:pathLst>
              <a:path w="1778000" h="1938867">
                <a:moveTo>
                  <a:pt x="0" y="1938867"/>
                </a:moveTo>
                <a:cubicBezTo>
                  <a:pt x="148872" y="1820333"/>
                  <a:pt x="297745" y="1701800"/>
                  <a:pt x="465667" y="1422400"/>
                </a:cubicBezTo>
                <a:cubicBezTo>
                  <a:pt x="633589" y="1143000"/>
                  <a:pt x="788812" y="499534"/>
                  <a:pt x="1007534" y="262467"/>
                </a:cubicBezTo>
                <a:cubicBezTo>
                  <a:pt x="1226256" y="25400"/>
                  <a:pt x="1778000" y="0"/>
                  <a:pt x="1778000" y="0"/>
                </a:cubicBezTo>
              </a:path>
            </a:pathLst>
          </a:custGeom>
          <a:ln w="28575" cap="flat" cmpd="sng" algn="ctr">
            <a:solidFill>
              <a:srgbClr val="FF0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buNone/>
            </a:pPr>
            <a:endParaRPr lang="en-US">
              <a:ln w="28575" cmpd="sng">
                <a:solidFill>
                  <a:schemeClr val="tx1"/>
                </a:solidFill>
              </a:ln>
            </a:endParaRPr>
          </a:p>
        </p:txBody>
      </p:sp>
      <p:sp>
        <p:nvSpPr>
          <p:cNvPr id="7" name="TextBox 6"/>
          <p:cNvSpPr txBox="1"/>
          <p:nvPr/>
        </p:nvSpPr>
        <p:spPr>
          <a:xfrm>
            <a:off x="6049136" y="1941326"/>
            <a:ext cx="992579" cy="369332"/>
          </a:xfrm>
          <a:prstGeom prst="rect">
            <a:avLst/>
          </a:prstGeom>
          <a:solidFill>
            <a:schemeClr val="accent2">
              <a:lumMod val="20000"/>
              <a:lumOff val="80000"/>
              <a:alpha val="68000"/>
            </a:schemeClr>
          </a:solidFill>
        </p:spPr>
        <p:txBody>
          <a:bodyPr wrap="none" rtlCol="0">
            <a:spAutoFit/>
          </a:bodyPr>
          <a:lstStyle/>
          <a:p>
            <a:pPr>
              <a:buNone/>
            </a:pPr>
            <a:r>
              <a:rPr lang="en-US" dirty="0" smtClean="0"/>
              <a:t>Efficacy</a:t>
            </a:r>
            <a:endParaRPr lang="en-US" dirty="0"/>
          </a:p>
        </p:txBody>
      </p:sp>
      <p:sp>
        <p:nvSpPr>
          <p:cNvPr id="31" name="TextBox 30"/>
          <p:cNvSpPr txBox="1"/>
          <p:nvPr/>
        </p:nvSpPr>
        <p:spPr>
          <a:xfrm>
            <a:off x="6405170" y="2419290"/>
            <a:ext cx="941409" cy="369332"/>
          </a:xfrm>
          <a:prstGeom prst="rect">
            <a:avLst/>
          </a:prstGeom>
          <a:solidFill>
            <a:srgbClr val="FF0000">
              <a:alpha val="30000"/>
            </a:srgbClr>
          </a:solidFill>
        </p:spPr>
        <p:txBody>
          <a:bodyPr wrap="none" rtlCol="0">
            <a:spAutoFit/>
          </a:bodyPr>
          <a:lstStyle/>
          <a:p>
            <a:pPr>
              <a:buNone/>
            </a:pPr>
            <a:r>
              <a:rPr lang="en-US" dirty="0" smtClean="0"/>
              <a:t>Toxicity</a:t>
            </a:r>
            <a:endParaRPr lang="en-US" dirty="0"/>
          </a:p>
        </p:txBody>
      </p:sp>
      <p:sp>
        <p:nvSpPr>
          <p:cNvPr id="39" name="Freeform 38"/>
          <p:cNvSpPr/>
          <p:nvPr/>
        </p:nvSpPr>
        <p:spPr>
          <a:xfrm>
            <a:off x="3255929" y="1525336"/>
            <a:ext cx="2819400" cy="2667000"/>
          </a:xfrm>
          <a:custGeom>
            <a:avLst/>
            <a:gdLst>
              <a:gd name="connsiteX0" fmla="*/ 0 w 1778000"/>
              <a:gd name="connsiteY0" fmla="*/ 1938867 h 1938867"/>
              <a:gd name="connsiteX1" fmla="*/ 465667 w 1778000"/>
              <a:gd name="connsiteY1" fmla="*/ 1422400 h 1938867"/>
              <a:gd name="connsiteX2" fmla="*/ 1007534 w 1778000"/>
              <a:gd name="connsiteY2" fmla="*/ 262467 h 1938867"/>
              <a:gd name="connsiteX3" fmla="*/ 1778000 w 1778000"/>
              <a:gd name="connsiteY3" fmla="*/ 0 h 1938867"/>
            </a:gdLst>
            <a:ahLst/>
            <a:cxnLst>
              <a:cxn ang="0">
                <a:pos x="connsiteX0" y="connsiteY0"/>
              </a:cxn>
              <a:cxn ang="0">
                <a:pos x="connsiteX1" y="connsiteY1"/>
              </a:cxn>
              <a:cxn ang="0">
                <a:pos x="connsiteX2" y="connsiteY2"/>
              </a:cxn>
              <a:cxn ang="0">
                <a:pos x="connsiteX3" y="connsiteY3"/>
              </a:cxn>
            </a:cxnLst>
            <a:rect l="l" t="t" r="r" b="b"/>
            <a:pathLst>
              <a:path w="1778000" h="1938867">
                <a:moveTo>
                  <a:pt x="0" y="1938867"/>
                </a:moveTo>
                <a:cubicBezTo>
                  <a:pt x="148872" y="1820333"/>
                  <a:pt x="297745" y="1701800"/>
                  <a:pt x="465667" y="1422400"/>
                </a:cubicBezTo>
                <a:cubicBezTo>
                  <a:pt x="633589" y="1143000"/>
                  <a:pt x="788812" y="499534"/>
                  <a:pt x="1007534" y="262467"/>
                </a:cubicBezTo>
                <a:cubicBezTo>
                  <a:pt x="1226256" y="25400"/>
                  <a:pt x="1778000" y="0"/>
                  <a:pt x="1778000" y="0"/>
                </a:cubicBezTo>
              </a:path>
            </a:pathLst>
          </a:custGeom>
          <a:ln w="28575"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buNone/>
            </a:pPr>
            <a:endParaRPr lang="en-US">
              <a:ln w="28575" cmpd="sng">
                <a:solidFill>
                  <a:schemeClr val="tx1"/>
                </a:solidFill>
              </a:ln>
            </a:endParaRPr>
          </a:p>
        </p:txBody>
      </p:sp>
      <p:sp>
        <p:nvSpPr>
          <p:cNvPr id="5" name="TextBox 4"/>
          <p:cNvSpPr txBox="1"/>
          <p:nvPr/>
        </p:nvSpPr>
        <p:spPr>
          <a:xfrm>
            <a:off x="5352121" y="3113782"/>
            <a:ext cx="2514600" cy="1077218"/>
          </a:xfrm>
          <a:prstGeom prst="rect">
            <a:avLst/>
          </a:prstGeom>
          <a:solidFill>
            <a:schemeClr val="bg1">
              <a:lumMod val="85000"/>
            </a:schemeClr>
          </a:solidFill>
          <a:ln>
            <a:solidFill>
              <a:schemeClr val="accent2">
                <a:lumMod val="75000"/>
              </a:schemeClr>
            </a:solidFill>
            <a:prstDash val="sysDash"/>
          </a:ln>
        </p:spPr>
        <p:txBody>
          <a:bodyPr wrap="square" rtlCol="0">
            <a:spAutoFit/>
          </a:bodyPr>
          <a:lstStyle/>
          <a:p>
            <a:pPr algn="ctr">
              <a:buNone/>
            </a:pPr>
            <a:r>
              <a:rPr lang="en-US" sz="1600" dirty="0"/>
              <a:t>This provides evidence for the therapeutic window at the time of target </a:t>
            </a:r>
            <a:r>
              <a:rPr lang="en-US" sz="1600" dirty="0" smtClean="0"/>
              <a:t>ID &amp; validation</a:t>
            </a:r>
            <a:r>
              <a:rPr lang="en-US" sz="1600" dirty="0"/>
              <a:t>. </a:t>
            </a:r>
            <a:endParaRPr lang="en-US" sz="1600" i="1" dirty="0"/>
          </a:p>
        </p:txBody>
      </p:sp>
      <p:sp>
        <p:nvSpPr>
          <p:cNvPr id="3" name="Rectangular Callout 2"/>
          <p:cNvSpPr/>
          <p:nvPr/>
        </p:nvSpPr>
        <p:spPr bwMode="auto">
          <a:xfrm>
            <a:off x="304800" y="152400"/>
            <a:ext cx="2209800" cy="12954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a:t>Pick a </a:t>
            </a:r>
            <a:r>
              <a:rPr lang="en-US" sz="2400" dirty="0" smtClean="0"/>
              <a:t>human phenotype for drug efficacy</a:t>
            </a:r>
            <a:endParaRPr kumimoji="0" lang="en-US" sz="2400" b="0" i="0" u="none" strike="noStrike" cap="none" normalizeH="0" baseline="0" dirty="0">
              <a:ln>
                <a:noFill/>
              </a:ln>
              <a:solidFill>
                <a:schemeClr val="tx1"/>
              </a:solidFill>
              <a:effectLst/>
            </a:endParaRPr>
          </a:p>
        </p:txBody>
      </p:sp>
      <p:sp>
        <p:nvSpPr>
          <p:cNvPr id="51" name="Rectangular Callout 50"/>
          <p:cNvSpPr/>
          <p:nvPr/>
        </p:nvSpPr>
        <p:spPr bwMode="auto">
          <a:xfrm rot="21079737">
            <a:off x="208675" y="5072598"/>
            <a:ext cx="2667000" cy="917448"/>
          </a:xfrm>
          <a:prstGeom prst="wedgeRectCallout">
            <a:avLst>
              <a:gd name="adj1" fmla="val 88620"/>
              <a:gd name="adj2" fmla="val 5641"/>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smtClean="0"/>
              <a:t>Assess biological function of alleles</a:t>
            </a:r>
            <a:endParaRPr kumimoji="0" lang="en-US" sz="2400" b="0" i="0" u="none" strike="noStrike" cap="none" normalizeH="0" baseline="0" dirty="0">
              <a:ln>
                <a:noFill/>
              </a:ln>
              <a:solidFill>
                <a:schemeClr val="tx1"/>
              </a:solidFill>
              <a:effectLst/>
            </a:endParaRPr>
          </a:p>
        </p:txBody>
      </p:sp>
      <p:grpSp>
        <p:nvGrpSpPr>
          <p:cNvPr id="11" name="Group 10"/>
          <p:cNvGrpSpPr/>
          <p:nvPr/>
        </p:nvGrpSpPr>
        <p:grpSpPr>
          <a:xfrm>
            <a:off x="3039135" y="377952"/>
            <a:ext cx="2972111" cy="3629870"/>
            <a:chOff x="3039135" y="377952"/>
            <a:chExt cx="2972111" cy="3629870"/>
          </a:xfrm>
        </p:grpSpPr>
        <p:sp>
          <p:nvSpPr>
            <p:cNvPr id="38" name="TextBox 37"/>
            <p:cNvSpPr txBox="1"/>
            <p:nvPr/>
          </p:nvSpPr>
          <p:spPr>
            <a:xfrm>
              <a:off x="3666153" y="3638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5" name="TextBox 44"/>
            <p:cNvSpPr txBox="1"/>
            <p:nvPr/>
          </p:nvSpPr>
          <p:spPr>
            <a:xfrm>
              <a:off x="3818553" y="32004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6" name="TextBox 45"/>
            <p:cNvSpPr txBox="1"/>
            <p:nvPr/>
          </p:nvSpPr>
          <p:spPr>
            <a:xfrm>
              <a:off x="4224817" y="27432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7" name="TextBox 46"/>
            <p:cNvSpPr txBox="1"/>
            <p:nvPr/>
          </p:nvSpPr>
          <p:spPr>
            <a:xfrm>
              <a:off x="4351953" y="24954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8" name="TextBox 47"/>
            <p:cNvSpPr txBox="1"/>
            <p:nvPr/>
          </p:nvSpPr>
          <p:spPr>
            <a:xfrm>
              <a:off x="4301017" y="2209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49" name="TextBox 48"/>
            <p:cNvSpPr txBox="1"/>
            <p:nvPr/>
          </p:nvSpPr>
          <p:spPr>
            <a:xfrm>
              <a:off x="5672617" y="144780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50" name="TextBox 49"/>
            <p:cNvSpPr txBox="1"/>
            <p:nvPr/>
          </p:nvSpPr>
          <p:spPr>
            <a:xfrm>
              <a:off x="5139217" y="1504890"/>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
          <p:nvSpPr>
            <p:cNvPr id="36" name="Rectangular Callout 35"/>
            <p:cNvSpPr/>
            <p:nvPr/>
          </p:nvSpPr>
          <p:spPr bwMode="auto">
            <a:xfrm rot="20597431">
              <a:off x="3039135" y="377952"/>
              <a:ext cx="1524000" cy="1222248"/>
            </a:xfrm>
            <a:prstGeom prst="wedgeRectCallout">
              <a:avLst>
                <a:gd name="adj1" fmla="val -5519"/>
                <a:gd name="adj2" fmla="val 14052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smtClean="0"/>
                <a:t>Identify a series of alleles </a:t>
              </a:r>
              <a:endParaRPr kumimoji="0" lang="en-US" sz="2400" b="0" i="0" u="none" strike="noStrike" cap="none" normalizeH="0" baseline="0" dirty="0">
                <a:ln>
                  <a:noFill/>
                </a:ln>
                <a:solidFill>
                  <a:schemeClr val="tx1"/>
                </a:solidFill>
                <a:effectLst/>
              </a:endParaRPr>
            </a:p>
          </p:txBody>
        </p:sp>
      </p:grpSp>
      <p:grpSp>
        <p:nvGrpSpPr>
          <p:cNvPr id="15" name="Group 14"/>
          <p:cNvGrpSpPr/>
          <p:nvPr/>
        </p:nvGrpSpPr>
        <p:grpSpPr>
          <a:xfrm>
            <a:off x="4519628" y="152400"/>
            <a:ext cx="3709972" cy="3529024"/>
            <a:chOff x="4519628" y="152400"/>
            <a:chExt cx="3709972" cy="3529024"/>
          </a:xfrm>
        </p:grpSpPr>
        <p:sp>
          <p:nvSpPr>
            <p:cNvPr id="53" name="Rectangular Callout 52"/>
            <p:cNvSpPr/>
            <p:nvPr/>
          </p:nvSpPr>
          <p:spPr bwMode="auto">
            <a:xfrm>
              <a:off x="5562600" y="152400"/>
              <a:ext cx="2667000" cy="917448"/>
            </a:xfrm>
            <a:prstGeom prst="wedgeRectCallout">
              <a:avLst>
                <a:gd name="adj1" fmla="val 1685"/>
                <a:gd name="adj2" fmla="val 100605"/>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buNone/>
              </a:pPr>
              <a:r>
                <a:rPr lang="en-US" sz="2400" dirty="0" smtClean="0"/>
                <a:t>Assess </a:t>
              </a:r>
              <a:r>
                <a:rPr lang="en-US" sz="2400" dirty="0" err="1" smtClean="0"/>
                <a:t>pleiotropy</a:t>
              </a:r>
              <a:r>
                <a:rPr lang="en-US" sz="2400" dirty="0" smtClean="0"/>
                <a:t> as proxy for ADEs</a:t>
              </a:r>
              <a:endParaRPr kumimoji="0" lang="en-US" sz="2400" b="0" i="0" u="none" strike="noStrike" cap="none" normalizeH="0" baseline="0" dirty="0">
                <a:ln>
                  <a:noFill/>
                </a:ln>
                <a:solidFill>
                  <a:schemeClr val="tx1"/>
                </a:solidFill>
                <a:effectLst/>
              </a:endParaRPr>
            </a:p>
          </p:txBody>
        </p:sp>
        <p:cxnSp>
          <p:nvCxnSpPr>
            <p:cNvPr id="54" name="Straight Arrow Connector 53"/>
            <p:cNvCxnSpPr/>
            <p:nvPr/>
          </p:nvCxnSpPr>
          <p:spPr>
            <a:xfrm flipH="1">
              <a:off x="4519628" y="2880687"/>
              <a:ext cx="10638" cy="800737"/>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grpSp>
      <p:sp>
        <p:nvSpPr>
          <p:cNvPr id="55" name="TextBox 54"/>
          <p:cNvSpPr txBox="1"/>
          <p:nvPr/>
        </p:nvSpPr>
        <p:spPr>
          <a:xfrm>
            <a:off x="3252772" y="5601882"/>
            <a:ext cx="5791200" cy="646331"/>
          </a:xfrm>
          <a:prstGeom prst="rect">
            <a:avLst/>
          </a:prstGeom>
          <a:noFill/>
        </p:spPr>
        <p:txBody>
          <a:bodyPr wrap="square" rtlCol="0">
            <a:spAutoFit/>
          </a:bodyPr>
          <a:lstStyle/>
          <a:p>
            <a:pPr algn="ctr">
              <a:buNone/>
            </a:pPr>
            <a:r>
              <a:rPr lang="en-US" sz="3600" i="1" dirty="0" smtClean="0">
                <a:solidFill>
                  <a:srgbClr val="0000FF"/>
                </a:solidFill>
              </a:rPr>
              <a:t>New target for drug screen!</a:t>
            </a:r>
            <a:endParaRPr lang="en-US" sz="3600" i="1" dirty="0">
              <a:solidFill>
                <a:srgbClr val="0000FF"/>
              </a:solidFill>
            </a:endParaRPr>
          </a:p>
        </p:txBody>
      </p:sp>
      <p:sp>
        <p:nvSpPr>
          <p:cNvPr id="33" name="TextBox 32"/>
          <p:cNvSpPr txBox="1"/>
          <p:nvPr/>
        </p:nvSpPr>
        <p:spPr>
          <a:xfrm>
            <a:off x="4289678" y="1024314"/>
            <a:ext cx="338629" cy="369332"/>
          </a:xfrm>
          <a:prstGeom prst="rect">
            <a:avLst/>
          </a:prstGeom>
          <a:noFill/>
        </p:spPr>
        <p:txBody>
          <a:bodyPr wrap="none" rtlCol="0">
            <a:spAutoFit/>
          </a:bodyPr>
          <a:lstStyle/>
          <a:p>
            <a:pPr>
              <a:buNone/>
            </a:pPr>
            <a:r>
              <a:rPr lang="en-US" b="1" dirty="0" smtClean="0">
                <a:solidFill>
                  <a:srgbClr val="0000FF"/>
                </a:solidFill>
              </a:rPr>
              <a:t>X</a:t>
            </a:r>
            <a:endParaRPr lang="en-US" b="1" dirty="0">
              <a:solidFill>
                <a:srgbClr val="0000FF"/>
              </a:solidFill>
            </a:endParaRPr>
          </a:p>
        </p:txBody>
      </p:sp>
    </p:spTree>
    <p:extLst>
      <p:ext uri="{BB962C8B-B14F-4D97-AF65-F5344CB8AC3E}">
        <p14:creationId xmlns:p14="http://schemas.microsoft.com/office/powerpoint/2010/main" val="3893353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609600" y="2438400"/>
            <a:ext cx="7772400" cy="1143000"/>
          </a:xfrm>
        </p:spPr>
        <p:txBody>
          <a:bodyPr/>
          <a:lstStyle/>
          <a:p>
            <a:pPr algn="ctr"/>
            <a:r>
              <a:rPr lang="en-US" sz="3600" b="0" dirty="0" smtClean="0">
                <a:solidFill>
                  <a:srgbClr val="0000FF"/>
                </a:solidFill>
                <a:latin typeface="Arial"/>
                <a:cs typeface="Arial"/>
              </a:rPr>
              <a:t>Not all genetic phenotypes are appropriate surrogates for drug efficacy </a:t>
            </a:r>
            <a:br>
              <a:rPr lang="en-US" sz="3600" b="0" dirty="0" smtClean="0">
                <a:solidFill>
                  <a:srgbClr val="0000FF"/>
                </a:solidFill>
                <a:latin typeface="Arial"/>
                <a:cs typeface="Arial"/>
              </a:rPr>
            </a:br>
            <a:r>
              <a:rPr lang="en-US" sz="3600" b="0" dirty="0">
                <a:solidFill>
                  <a:srgbClr val="0000FF"/>
                </a:solidFill>
                <a:latin typeface="Arial"/>
                <a:cs typeface="Arial"/>
              </a:rPr>
              <a:t/>
            </a:r>
            <a:br>
              <a:rPr lang="en-US" sz="3600" b="0" dirty="0">
                <a:solidFill>
                  <a:srgbClr val="0000FF"/>
                </a:solidFill>
                <a:latin typeface="Arial"/>
                <a:cs typeface="Arial"/>
              </a:rPr>
            </a:br>
            <a:r>
              <a:rPr lang="en-US" sz="3600" b="0" dirty="0" smtClean="0">
                <a:solidFill>
                  <a:srgbClr val="0000FF"/>
                </a:solidFill>
                <a:latin typeface="Arial"/>
                <a:cs typeface="Arial"/>
              </a:rPr>
              <a:t>Need to consider underlying biology and therapeutic indication </a:t>
            </a:r>
            <a:endParaRPr lang="en-US" sz="3600" b="0" dirty="0">
              <a:solidFill>
                <a:srgbClr val="0000FF"/>
              </a:solidFill>
              <a:latin typeface="Arial"/>
              <a:cs typeface="Arial"/>
            </a:endParaRPr>
          </a:p>
        </p:txBody>
      </p:sp>
    </p:spTree>
    <p:extLst>
      <p:ext uri="{BB962C8B-B14F-4D97-AF65-F5344CB8AC3E}">
        <p14:creationId xmlns:p14="http://schemas.microsoft.com/office/powerpoint/2010/main" val="1488269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1143000" y="914400"/>
            <a:ext cx="7086600" cy="35052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buNone/>
            </a:pPr>
            <a:r>
              <a:rPr lang="en-US" sz="6600" dirty="0" smtClean="0"/>
              <a:t>Pick a human phenotype for drug efficacy</a:t>
            </a:r>
            <a:endParaRPr kumimoji="0" lang="en-US" sz="6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617999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th.tiff"/>
          <p:cNvPicPr>
            <a:picLocks noChangeAspect="1"/>
          </p:cNvPicPr>
          <p:nvPr/>
        </p:nvPicPr>
        <p:blipFill rotWithShape="1">
          <a:blip r:embed="rId2">
            <a:extLst>
              <a:ext uri="{28A0092B-C50C-407E-A947-70E740481C1C}">
                <a14:useLocalDpi xmlns:a14="http://schemas.microsoft.com/office/drawing/2010/main" val="0"/>
              </a:ext>
            </a:extLst>
          </a:blip>
          <a:srcRect b="4804"/>
          <a:stretch/>
        </p:blipFill>
        <p:spPr>
          <a:xfrm>
            <a:off x="0" y="1594603"/>
            <a:ext cx="9144000" cy="4529619"/>
          </a:xfrm>
          <a:prstGeom prst="rect">
            <a:avLst/>
          </a:prstGeom>
        </p:spPr>
      </p:pic>
      <p:grpSp>
        <p:nvGrpSpPr>
          <p:cNvPr id="10" name="Group 9"/>
          <p:cNvGrpSpPr/>
          <p:nvPr/>
        </p:nvGrpSpPr>
        <p:grpSpPr>
          <a:xfrm>
            <a:off x="226154" y="1476022"/>
            <a:ext cx="3374908" cy="4648200"/>
            <a:chOff x="226154" y="1600200"/>
            <a:chExt cx="3374908" cy="4724400"/>
          </a:xfrm>
        </p:grpSpPr>
        <p:sp>
          <p:nvSpPr>
            <p:cNvPr id="6" name="Rectangle 5"/>
            <p:cNvSpPr/>
            <p:nvPr/>
          </p:nvSpPr>
          <p:spPr bwMode="auto">
            <a:xfrm>
              <a:off x="226154" y="1981200"/>
              <a:ext cx="3374908" cy="4343400"/>
            </a:xfrm>
            <a:prstGeom prst="rect">
              <a:avLst/>
            </a:prstGeom>
            <a:solidFill>
              <a:srgbClr val="FFFF00">
                <a:alpha val="12000"/>
              </a:srgbClr>
            </a:solidFill>
            <a:ln w="9525" cap="flat" cmpd="sng" algn="ctr">
              <a:solidFill>
                <a:srgbClr val="A6A6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extBox 3"/>
            <p:cNvSpPr txBox="1"/>
            <p:nvPr/>
          </p:nvSpPr>
          <p:spPr>
            <a:xfrm>
              <a:off x="228600" y="1600200"/>
              <a:ext cx="2724950" cy="375387"/>
            </a:xfrm>
            <a:prstGeom prst="rect">
              <a:avLst/>
            </a:prstGeom>
            <a:noFill/>
          </p:spPr>
          <p:txBody>
            <a:bodyPr wrap="none" rtlCol="0">
              <a:spAutoFit/>
            </a:bodyPr>
            <a:lstStyle/>
            <a:p>
              <a:pPr>
                <a:buNone/>
              </a:pPr>
              <a:r>
                <a:rPr lang="en-US" dirty="0" smtClean="0">
                  <a:solidFill>
                    <a:srgbClr val="0000FF"/>
                  </a:solidFill>
                </a:rPr>
                <a:t>Genetics of susceptibility</a:t>
              </a:r>
              <a:endParaRPr lang="en-US" dirty="0">
                <a:solidFill>
                  <a:srgbClr val="0000FF"/>
                </a:solidFill>
              </a:endParaRPr>
            </a:p>
          </p:txBody>
        </p:sp>
      </p:grpSp>
      <p:grpSp>
        <p:nvGrpSpPr>
          <p:cNvPr id="11" name="Group 10"/>
          <p:cNvGrpSpPr/>
          <p:nvPr/>
        </p:nvGrpSpPr>
        <p:grpSpPr>
          <a:xfrm>
            <a:off x="3653251" y="1476022"/>
            <a:ext cx="5262149" cy="4648200"/>
            <a:chOff x="3653251" y="1600200"/>
            <a:chExt cx="5262149" cy="4724400"/>
          </a:xfrm>
        </p:grpSpPr>
        <p:sp>
          <p:nvSpPr>
            <p:cNvPr id="8" name="Rectangle 7"/>
            <p:cNvSpPr/>
            <p:nvPr/>
          </p:nvSpPr>
          <p:spPr bwMode="auto">
            <a:xfrm>
              <a:off x="3653251" y="1981200"/>
              <a:ext cx="5262149" cy="4343400"/>
            </a:xfrm>
            <a:prstGeom prst="rect">
              <a:avLst/>
            </a:prstGeom>
            <a:solidFill>
              <a:srgbClr val="FFFF00">
                <a:alpha val="12000"/>
              </a:srgbClr>
            </a:solidFill>
            <a:ln w="9525" cap="flat" cmpd="sng" algn="ctr">
              <a:solidFill>
                <a:srgbClr val="A6A6A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TextBox 8"/>
            <p:cNvSpPr txBox="1"/>
            <p:nvPr/>
          </p:nvSpPr>
          <p:spPr>
            <a:xfrm>
              <a:off x="4857661" y="1600200"/>
              <a:ext cx="2853328" cy="375387"/>
            </a:xfrm>
            <a:prstGeom prst="rect">
              <a:avLst/>
            </a:prstGeom>
            <a:noFill/>
          </p:spPr>
          <p:txBody>
            <a:bodyPr wrap="none" rtlCol="0">
              <a:spAutoFit/>
            </a:bodyPr>
            <a:lstStyle/>
            <a:p>
              <a:pPr>
                <a:buNone/>
              </a:pPr>
              <a:r>
                <a:rPr lang="en-US" dirty="0" smtClean="0">
                  <a:solidFill>
                    <a:srgbClr val="0000FF"/>
                  </a:solidFill>
                </a:rPr>
                <a:t>Drugs treat active disease</a:t>
              </a:r>
              <a:endParaRPr lang="en-US" dirty="0">
                <a:solidFill>
                  <a:srgbClr val="0000FF"/>
                </a:solidFill>
              </a:endParaRPr>
            </a:p>
          </p:txBody>
        </p:sp>
      </p:grpSp>
      <p:grpSp>
        <p:nvGrpSpPr>
          <p:cNvPr id="14" name="Group 13"/>
          <p:cNvGrpSpPr/>
          <p:nvPr/>
        </p:nvGrpSpPr>
        <p:grpSpPr>
          <a:xfrm>
            <a:off x="2980937" y="1491182"/>
            <a:ext cx="1295400" cy="457200"/>
            <a:chOff x="2980937" y="1615360"/>
            <a:chExt cx="1295400" cy="457200"/>
          </a:xfrm>
        </p:grpSpPr>
        <p:sp>
          <p:nvSpPr>
            <p:cNvPr id="13" name="Left-Right Arrow 12"/>
            <p:cNvSpPr/>
            <p:nvPr/>
          </p:nvSpPr>
          <p:spPr bwMode="auto">
            <a:xfrm>
              <a:off x="2980937" y="1615360"/>
              <a:ext cx="1295400" cy="457200"/>
            </a:xfrm>
            <a:prstGeom prst="leftRightArrow">
              <a:avLst/>
            </a:prstGeom>
            <a:solidFill>
              <a:srgbClr val="0000FF"/>
            </a:solidFill>
            <a:ln w="28575" cap="flat" cmpd="sng" algn="ctr">
              <a:solidFill>
                <a:schemeClr val="tx1">
                  <a:lumMod val="50000"/>
                  <a:lumOff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12" name="TextBox 11"/>
            <p:cNvSpPr txBox="1"/>
            <p:nvPr/>
          </p:nvSpPr>
          <p:spPr>
            <a:xfrm>
              <a:off x="3215359" y="1659294"/>
              <a:ext cx="826556" cy="369332"/>
            </a:xfrm>
            <a:prstGeom prst="rect">
              <a:avLst/>
            </a:prstGeom>
            <a:noFill/>
          </p:spPr>
          <p:txBody>
            <a:bodyPr wrap="none" rtlCol="0">
              <a:spAutoFit/>
            </a:bodyPr>
            <a:lstStyle/>
            <a:p>
              <a:pPr>
                <a:buNone/>
              </a:pPr>
              <a:r>
                <a:rPr lang="en-US" sz="1800" dirty="0" smtClean="0">
                  <a:solidFill>
                    <a:schemeClr val="bg1">
                      <a:lumMod val="95000"/>
                    </a:schemeClr>
                  </a:solidFill>
                </a:rPr>
                <a:t>?????</a:t>
              </a:r>
              <a:endParaRPr lang="en-US" sz="1800" dirty="0">
                <a:solidFill>
                  <a:schemeClr val="bg1">
                    <a:lumMod val="95000"/>
                  </a:schemeClr>
                </a:solidFill>
              </a:endParaRPr>
            </a:p>
          </p:txBody>
        </p:sp>
      </p:grpSp>
      <p:sp>
        <p:nvSpPr>
          <p:cNvPr id="7" name="Rectangle 4"/>
          <p:cNvSpPr>
            <a:spLocks noGrp="1" noChangeArrowheads="1"/>
          </p:cNvSpPr>
          <p:nvPr>
            <p:ph type="title"/>
          </p:nvPr>
        </p:nvSpPr>
        <p:spPr/>
        <p:txBody>
          <a:bodyPr>
            <a:noAutofit/>
          </a:bodyPr>
          <a:lstStyle/>
          <a:p>
            <a:pPr eaLnBrk="1" hangingPunct="1"/>
            <a:r>
              <a:rPr lang="en-US" b="0" dirty="0" smtClean="0">
                <a:latin typeface="Arial"/>
                <a:cs typeface="Arial"/>
              </a:rPr>
              <a:t>Pathways that lead to RA are related to pathways in active disease</a:t>
            </a:r>
          </a:p>
        </p:txBody>
      </p:sp>
      <p:sp>
        <p:nvSpPr>
          <p:cNvPr id="3" name="TextBox 2"/>
          <p:cNvSpPr txBox="1"/>
          <p:nvPr/>
        </p:nvSpPr>
        <p:spPr>
          <a:xfrm>
            <a:off x="533400" y="6290846"/>
            <a:ext cx="2728431" cy="338554"/>
          </a:xfrm>
          <a:prstGeom prst="rect">
            <a:avLst/>
          </a:prstGeom>
          <a:noFill/>
        </p:spPr>
        <p:txBody>
          <a:bodyPr wrap="none" rtlCol="0">
            <a:spAutoFit/>
          </a:bodyPr>
          <a:lstStyle/>
          <a:p>
            <a:pPr>
              <a:buNone/>
            </a:pPr>
            <a:r>
              <a:rPr lang="en-US" sz="1600" dirty="0" err="1" smtClean="0"/>
              <a:t>Klareskog</a:t>
            </a:r>
            <a:r>
              <a:rPr lang="en-US" sz="1600" dirty="0" smtClean="0"/>
              <a:t> </a:t>
            </a:r>
            <a:r>
              <a:rPr lang="en-US" sz="1600" i="1" dirty="0" smtClean="0"/>
              <a:t>et al </a:t>
            </a:r>
            <a:r>
              <a:rPr lang="en-US" sz="1600" u="sng" dirty="0" smtClean="0"/>
              <a:t>Lancet</a:t>
            </a:r>
            <a:r>
              <a:rPr lang="en-US" sz="1600" dirty="0" smtClean="0"/>
              <a:t> 2009</a:t>
            </a:r>
            <a:endParaRPr lang="en-US" sz="1600" dirty="0"/>
          </a:p>
        </p:txBody>
      </p:sp>
    </p:spTree>
    <p:extLst>
      <p:ext uri="{BB962C8B-B14F-4D97-AF65-F5344CB8AC3E}">
        <p14:creationId xmlns:p14="http://schemas.microsoft.com/office/powerpoint/2010/main" val="1341078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strVal val="#ppt_w*0.70"/>
                                          </p:val>
                                        </p:tav>
                                        <p:tav tm="100000">
                                          <p:val>
                                            <p:strVal val="#ppt_w"/>
                                          </p:val>
                                        </p:tav>
                                      </p:tavLst>
                                    </p:anim>
                                    <p:anim calcmode="lin" valueType="num">
                                      <p:cBhvr>
                                        <p:cTn id="18" dur="1000" fill="hold"/>
                                        <p:tgtEl>
                                          <p:spTgt spid="14"/>
                                        </p:tgtEl>
                                        <p:attrNameLst>
                                          <p:attrName>ppt_h</p:attrName>
                                        </p:attrNameLst>
                                      </p:cBhvr>
                                      <p:tavLst>
                                        <p:tav tm="0">
                                          <p:val>
                                            <p:strVal val="#ppt_h"/>
                                          </p:val>
                                        </p:tav>
                                        <p:tav tm="100000">
                                          <p:val>
                                            <p:strVal val="#ppt_h"/>
                                          </p:val>
                                        </p:tav>
                                      </p:tavLst>
                                    </p:anim>
                                    <p:animEffect transition="in" filter="fade">
                                      <p:cBhvr>
                                        <p:cTn id="1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a:xfrm>
            <a:off x="381000" y="-76200"/>
            <a:ext cx="8458200" cy="1143000"/>
          </a:xfrm>
        </p:spPr>
        <p:txBody>
          <a:bodyPr/>
          <a:lstStyle/>
          <a:p>
            <a:pPr eaLnBrk="1" hangingPunct="1"/>
            <a:r>
              <a:rPr lang="en-US" sz="3600" b="0" dirty="0" smtClean="0">
                <a:latin typeface="Arial"/>
                <a:cs typeface="Arial"/>
              </a:rPr>
              <a:t>Multi-ethnic GWAS of RA risk</a:t>
            </a:r>
          </a:p>
        </p:txBody>
      </p:sp>
      <p:sp>
        <p:nvSpPr>
          <p:cNvPr id="3" name="Content Placeholder 2"/>
          <p:cNvSpPr>
            <a:spLocks noGrp="1"/>
          </p:cNvSpPr>
          <p:nvPr>
            <p:ph idx="1"/>
          </p:nvPr>
        </p:nvSpPr>
        <p:spPr>
          <a:xfrm>
            <a:off x="685800" y="1447800"/>
            <a:ext cx="7772400" cy="4114800"/>
          </a:xfrm>
        </p:spPr>
        <p:txBody>
          <a:bodyPr/>
          <a:lstStyle/>
          <a:p>
            <a:r>
              <a:rPr lang="en-US" sz="2800" dirty="0"/>
              <a:t>&gt;</a:t>
            </a:r>
            <a:r>
              <a:rPr lang="en-US" sz="2800" dirty="0" smtClean="0"/>
              <a:t>30,000 RA cases and 70,000 matched controls (Asian, European ancestry)</a:t>
            </a:r>
          </a:p>
          <a:p>
            <a:r>
              <a:rPr lang="en-US" sz="2800" dirty="0" smtClean="0"/>
              <a:t>42 new loci at </a:t>
            </a:r>
            <a:r>
              <a:rPr lang="en-US" sz="2800" i="1" dirty="0" smtClean="0"/>
              <a:t>P</a:t>
            </a:r>
            <a:r>
              <a:rPr lang="en-US" sz="2800" dirty="0" smtClean="0"/>
              <a:t>&lt;5x10</a:t>
            </a:r>
            <a:r>
              <a:rPr lang="en-US" sz="2800" baseline="30000" dirty="0" smtClean="0"/>
              <a:t>-8</a:t>
            </a:r>
            <a:r>
              <a:rPr lang="en-US" sz="2800" dirty="0" smtClean="0"/>
              <a:t>, bringing the total to &gt;100 RA risk loci</a:t>
            </a:r>
          </a:p>
          <a:p>
            <a:r>
              <a:rPr lang="en-US" sz="2800" dirty="0" smtClean="0"/>
              <a:t>Trans-ethnic mapping for causal alleles</a:t>
            </a:r>
          </a:p>
          <a:p>
            <a:r>
              <a:rPr lang="en-US" sz="2800" dirty="0" smtClean="0"/>
              <a:t>Integrate with other genomic data to understand biological pathways</a:t>
            </a:r>
          </a:p>
          <a:p>
            <a:r>
              <a:rPr lang="en-US" sz="2800" dirty="0" smtClean="0"/>
              <a:t>Integrate with drug databases to test – </a:t>
            </a:r>
            <a:r>
              <a:rPr lang="en-US" sz="2800" i="1" dirty="0" smtClean="0"/>
              <a:t>overlap with known RA drugs? </a:t>
            </a:r>
            <a:endParaRPr lang="en-US" sz="2800" i="1" dirty="0"/>
          </a:p>
        </p:txBody>
      </p:sp>
      <p:sp>
        <p:nvSpPr>
          <p:cNvPr id="5" name="TextBox 12"/>
          <p:cNvSpPr txBox="1">
            <a:spLocks noChangeArrowheads="1"/>
          </p:cNvSpPr>
          <p:nvPr/>
        </p:nvSpPr>
        <p:spPr bwMode="auto">
          <a:xfrm>
            <a:off x="762000" y="6244679"/>
            <a:ext cx="3707706" cy="384721"/>
          </a:xfrm>
          <a:prstGeom prst="rect">
            <a:avLst/>
          </a:prstGeom>
          <a:noFill/>
          <a:ln w="9525">
            <a:noFill/>
            <a:miter lim="800000"/>
            <a:headEnd/>
            <a:tailEnd/>
          </a:ln>
        </p:spPr>
        <p:txBody>
          <a:bodyPr wrap="square">
            <a:prstTxWarp prst="textNoShape">
              <a:avLst/>
            </a:prstTxWarp>
            <a:spAutoFit/>
          </a:bodyPr>
          <a:lstStyle/>
          <a:p>
            <a:pPr eaLnBrk="0" hangingPunct="0">
              <a:buNone/>
            </a:pPr>
            <a:r>
              <a:rPr lang="en-US" sz="1900" dirty="0" smtClean="0">
                <a:latin typeface="Arial"/>
                <a:ea typeface="Trebuchet MS" charset="0"/>
                <a:cs typeface="Arial"/>
              </a:rPr>
              <a:t>Okada </a:t>
            </a:r>
            <a:r>
              <a:rPr lang="en-US" sz="1900" i="1" dirty="0" smtClean="0">
                <a:latin typeface="Arial"/>
                <a:ea typeface="Trebuchet MS" charset="0"/>
                <a:cs typeface="Arial"/>
              </a:rPr>
              <a:t>et al </a:t>
            </a:r>
            <a:r>
              <a:rPr lang="en-US" sz="1900" dirty="0" smtClean="0">
                <a:latin typeface="Arial"/>
                <a:ea typeface="Trebuchet MS" charset="0"/>
                <a:cs typeface="Arial"/>
              </a:rPr>
              <a:t>(2014) </a:t>
            </a:r>
            <a:r>
              <a:rPr lang="en-US" sz="1900" u="sng" dirty="0" smtClean="0">
                <a:latin typeface="Arial"/>
                <a:ea typeface="Trebuchet MS" charset="0"/>
                <a:cs typeface="Arial"/>
              </a:rPr>
              <a:t>Nature</a:t>
            </a:r>
          </a:p>
        </p:txBody>
      </p:sp>
    </p:spTree>
    <p:extLst>
      <p:ext uri="{BB962C8B-B14F-4D97-AF65-F5344CB8AC3E}">
        <p14:creationId xmlns:p14="http://schemas.microsoft.com/office/powerpoint/2010/main" val="310280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title"/>
          </p:nvPr>
        </p:nvSpPr>
        <p:spPr/>
        <p:txBody>
          <a:bodyPr/>
          <a:lstStyle/>
          <a:p>
            <a:pPr eaLnBrk="1" hangingPunct="1"/>
            <a:r>
              <a:rPr lang="en-US" sz="3600" b="0" dirty="0" smtClean="0">
                <a:latin typeface="Arial"/>
                <a:cs typeface="Arial"/>
              </a:rPr>
              <a:t>Enrichment between RA genetic networks and RA drugs</a:t>
            </a:r>
          </a:p>
        </p:txBody>
      </p:sp>
      <p:pic>
        <p:nvPicPr>
          <p:cNvPr id="2" name="Picture 1" descr="Fig5_0514.png"/>
          <p:cNvPicPr>
            <a:picLocks noChangeAspect="1"/>
          </p:cNvPicPr>
          <p:nvPr/>
        </p:nvPicPr>
        <p:blipFill rotWithShape="1">
          <a:blip r:embed="rId3">
            <a:extLst>
              <a:ext uri="{28A0092B-C50C-407E-A947-70E740481C1C}">
                <a14:useLocalDpi xmlns:a14="http://schemas.microsoft.com/office/drawing/2010/main" val="0"/>
              </a:ext>
            </a:extLst>
          </a:blip>
          <a:srcRect l="2091" t="1179" r="67281" b="53543"/>
          <a:stretch/>
        </p:blipFill>
        <p:spPr>
          <a:xfrm>
            <a:off x="76200" y="1524000"/>
            <a:ext cx="4267200" cy="4451094"/>
          </a:xfrm>
          <a:prstGeom prst="rect">
            <a:avLst/>
          </a:prstGeom>
        </p:spPr>
      </p:pic>
      <p:sp>
        <p:nvSpPr>
          <p:cNvPr id="3" name="Rectangle 2"/>
          <p:cNvSpPr/>
          <p:nvPr/>
        </p:nvSpPr>
        <p:spPr bwMode="auto">
          <a:xfrm>
            <a:off x="4005213" y="1555494"/>
            <a:ext cx="914400" cy="685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4" name="Picture 3" descr="nat.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1432214"/>
            <a:ext cx="4343400" cy="3215986"/>
          </a:xfrm>
          <a:prstGeom prst="rect">
            <a:avLst/>
          </a:prstGeom>
          <a:effectLst>
            <a:outerShdw blurRad="50800" dist="38100" dir="5400000" algn="t" rotWithShape="0">
              <a:prstClr val="black">
                <a:alpha val="40000"/>
              </a:prstClr>
            </a:outerShdw>
          </a:effectLst>
        </p:spPr>
      </p:pic>
      <p:sp>
        <p:nvSpPr>
          <p:cNvPr id="11" name="TextBox 10"/>
          <p:cNvSpPr txBox="1"/>
          <p:nvPr/>
        </p:nvSpPr>
        <p:spPr>
          <a:xfrm>
            <a:off x="4191000" y="4932282"/>
            <a:ext cx="4876800" cy="1200328"/>
          </a:xfrm>
          <a:prstGeom prst="rect">
            <a:avLst/>
          </a:prstGeom>
          <a:noFill/>
          <a:ln>
            <a:noFill/>
          </a:ln>
        </p:spPr>
        <p:txBody>
          <a:bodyPr wrap="square" rtlCol="0">
            <a:spAutoFit/>
          </a:bodyPr>
          <a:lstStyle/>
          <a:p>
            <a:pPr>
              <a:buNone/>
            </a:pPr>
            <a:r>
              <a:rPr lang="en-US" sz="2400" dirty="0" smtClean="0">
                <a:solidFill>
                  <a:srgbClr val="0000FF"/>
                </a:solidFill>
              </a:rPr>
              <a:t>Phenotype of “</a:t>
            </a:r>
            <a:r>
              <a:rPr lang="en-US" sz="2400" i="1" dirty="0" smtClean="0">
                <a:solidFill>
                  <a:srgbClr val="0000FF"/>
                </a:solidFill>
              </a:rPr>
              <a:t>RA susceptibility</a:t>
            </a:r>
            <a:r>
              <a:rPr lang="en-US" sz="2400" dirty="0" smtClean="0">
                <a:solidFill>
                  <a:srgbClr val="0000FF"/>
                </a:solidFill>
              </a:rPr>
              <a:t>” is an appropriate surrogate phenotype for “</a:t>
            </a:r>
            <a:r>
              <a:rPr lang="en-US" sz="2400" i="1" dirty="0" smtClean="0">
                <a:solidFill>
                  <a:srgbClr val="0000FF"/>
                </a:solidFill>
              </a:rPr>
              <a:t>drug efficacy</a:t>
            </a:r>
            <a:r>
              <a:rPr lang="en-US" sz="2400" dirty="0" smtClean="0">
                <a:solidFill>
                  <a:srgbClr val="0000FF"/>
                </a:solidFill>
              </a:rPr>
              <a:t>” </a:t>
            </a:r>
            <a:endParaRPr lang="en-US" sz="2400" dirty="0">
              <a:solidFill>
                <a:srgbClr val="0000FF"/>
              </a:solidFill>
            </a:endParaRPr>
          </a:p>
        </p:txBody>
      </p:sp>
    </p:spTree>
    <p:extLst>
      <p:ext uri="{BB962C8B-B14F-4D97-AF65-F5344CB8AC3E}">
        <p14:creationId xmlns:p14="http://schemas.microsoft.com/office/powerpoint/2010/main" val="2938403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hevron 88"/>
          <p:cNvSpPr/>
          <p:nvPr/>
        </p:nvSpPr>
        <p:spPr>
          <a:xfrm>
            <a:off x="762000"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Target ID</a:t>
            </a:r>
            <a:r>
              <a:rPr lang="en-US" sz="1400" b="1" dirty="0">
                <a:solidFill>
                  <a:schemeClr val="bg1">
                    <a:lumMod val="95000"/>
                  </a:schemeClr>
                </a:solidFill>
              </a:rPr>
              <a:t> </a:t>
            </a:r>
            <a:r>
              <a:rPr lang="en-US" sz="1400" b="1" dirty="0" smtClean="0">
                <a:solidFill>
                  <a:schemeClr val="bg1">
                    <a:lumMod val="95000"/>
                  </a:schemeClr>
                </a:solidFill>
              </a:rPr>
              <a:t>and validation</a:t>
            </a:r>
            <a:endParaRPr lang="en-US" sz="1400" b="1" dirty="0">
              <a:solidFill>
                <a:schemeClr val="bg1">
                  <a:lumMod val="95000"/>
                </a:schemeClr>
              </a:solidFill>
            </a:endParaRPr>
          </a:p>
        </p:txBody>
      </p:sp>
      <p:sp>
        <p:nvSpPr>
          <p:cNvPr id="102" name="Chevron 101"/>
          <p:cNvSpPr/>
          <p:nvPr/>
        </p:nvSpPr>
        <p:spPr>
          <a:xfrm>
            <a:off x="6091617"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Phase I-III Clinical Trials</a:t>
            </a:r>
            <a:endParaRPr lang="en-US" sz="1400" b="1" dirty="0">
              <a:solidFill>
                <a:schemeClr val="bg1">
                  <a:lumMod val="95000"/>
                </a:schemeClr>
              </a:solidFill>
            </a:endParaRPr>
          </a:p>
        </p:txBody>
      </p:sp>
      <p:sp>
        <p:nvSpPr>
          <p:cNvPr id="3" name="TextBox 2"/>
          <p:cNvSpPr txBox="1"/>
          <p:nvPr/>
        </p:nvSpPr>
        <p:spPr>
          <a:xfrm rot="16200000">
            <a:off x="-337863" y="2281040"/>
            <a:ext cx="1855611" cy="646331"/>
          </a:xfrm>
          <a:prstGeom prst="rect">
            <a:avLst/>
          </a:prstGeom>
          <a:noFill/>
        </p:spPr>
        <p:txBody>
          <a:bodyPr wrap="square" rtlCol="0">
            <a:spAutoFit/>
          </a:bodyPr>
          <a:lstStyle/>
          <a:p>
            <a:pPr>
              <a:buNone/>
            </a:pPr>
            <a:r>
              <a:rPr lang="en-US" dirty="0" smtClean="0"/>
              <a:t>Weak human </a:t>
            </a:r>
            <a:r>
              <a:rPr lang="en-US" u="sng" dirty="0" smtClean="0"/>
              <a:t>validation </a:t>
            </a:r>
            <a:endParaRPr lang="en-US" u="sng" dirty="0"/>
          </a:p>
        </p:txBody>
      </p:sp>
      <p:sp>
        <p:nvSpPr>
          <p:cNvPr id="4" name="TextBox 3"/>
          <p:cNvSpPr txBox="1"/>
          <p:nvPr/>
        </p:nvSpPr>
        <p:spPr>
          <a:xfrm>
            <a:off x="990600" y="2281040"/>
            <a:ext cx="2362200" cy="646331"/>
          </a:xfrm>
          <a:prstGeom prst="rect">
            <a:avLst/>
          </a:prstGeom>
          <a:noFill/>
        </p:spPr>
        <p:txBody>
          <a:bodyPr wrap="square" rtlCol="0">
            <a:spAutoFit/>
          </a:bodyPr>
          <a:lstStyle/>
          <a:p>
            <a:pPr>
              <a:buNone/>
            </a:pPr>
            <a:r>
              <a:rPr lang="en-US" dirty="0" smtClean="0"/>
              <a:t>MOA for initial screen and hit package</a:t>
            </a:r>
            <a:endParaRPr lang="en-US" dirty="0"/>
          </a:p>
        </p:txBody>
      </p:sp>
      <p:sp>
        <p:nvSpPr>
          <p:cNvPr id="53" name="TextBox 52"/>
          <p:cNvSpPr txBox="1"/>
          <p:nvPr/>
        </p:nvSpPr>
        <p:spPr>
          <a:xfrm>
            <a:off x="5977317" y="2281040"/>
            <a:ext cx="3048000" cy="646331"/>
          </a:xfrm>
          <a:prstGeom prst="rect">
            <a:avLst/>
          </a:prstGeom>
          <a:noFill/>
        </p:spPr>
        <p:txBody>
          <a:bodyPr wrap="square" rtlCol="0">
            <a:spAutoFit/>
          </a:bodyPr>
          <a:lstStyle/>
          <a:p>
            <a:pPr>
              <a:buNone/>
            </a:pPr>
            <a:r>
              <a:rPr lang="en-US" dirty="0" smtClean="0">
                <a:solidFill>
                  <a:srgbClr val="000000"/>
                </a:solidFill>
              </a:rPr>
              <a:t>indication selection and patient stratification</a:t>
            </a:r>
            <a:endParaRPr lang="en-US" dirty="0">
              <a:solidFill>
                <a:srgbClr val="000000"/>
              </a:solidFill>
            </a:endParaRPr>
          </a:p>
        </p:txBody>
      </p:sp>
      <p:sp>
        <p:nvSpPr>
          <p:cNvPr id="109" name="Chevron 108"/>
          <p:cNvSpPr/>
          <p:nvPr/>
        </p:nvSpPr>
        <p:spPr>
          <a:xfrm>
            <a:off x="3429000"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Lead optimization</a:t>
            </a:r>
            <a:endParaRPr lang="en-US" sz="1400" b="1" dirty="0">
              <a:solidFill>
                <a:schemeClr val="bg1">
                  <a:lumMod val="95000"/>
                </a:schemeClr>
              </a:solidFill>
            </a:endParaRPr>
          </a:p>
        </p:txBody>
      </p:sp>
      <p:sp>
        <p:nvSpPr>
          <p:cNvPr id="5" name="Rectangle 4"/>
          <p:cNvSpPr/>
          <p:nvPr/>
        </p:nvSpPr>
        <p:spPr>
          <a:xfrm>
            <a:off x="3581400" y="2281040"/>
            <a:ext cx="2514600" cy="923330"/>
          </a:xfrm>
          <a:prstGeom prst="rect">
            <a:avLst/>
          </a:prstGeom>
        </p:spPr>
        <p:txBody>
          <a:bodyPr wrap="square">
            <a:spAutoFit/>
          </a:bodyPr>
          <a:lstStyle/>
          <a:p>
            <a:pPr>
              <a:buNone/>
            </a:pPr>
            <a:r>
              <a:rPr lang="en-US" dirty="0"/>
              <a:t>pre-clinical models of </a:t>
            </a:r>
            <a:r>
              <a:rPr lang="en-US" dirty="0" smtClean="0"/>
              <a:t>PK/PD, efficacy and safety</a:t>
            </a:r>
            <a:endParaRPr lang="en-US" dirty="0"/>
          </a:p>
        </p:txBody>
      </p:sp>
      <p:grpSp>
        <p:nvGrpSpPr>
          <p:cNvPr id="8" name="Group 7"/>
          <p:cNvGrpSpPr/>
          <p:nvPr/>
        </p:nvGrpSpPr>
        <p:grpSpPr>
          <a:xfrm>
            <a:off x="962422" y="3429000"/>
            <a:ext cx="2418556" cy="2414083"/>
            <a:chOff x="962422" y="3733800"/>
            <a:chExt cx="2418556" cy="2414083"/>
          </a:xfrm>
        </p:grpSpPr>
        <p:sp>
          <p:nvSpPr>
            <p:cNvPr id="6" name="TextBox 5"/>
            <p:cNvSpPr txBox="1"/>
            <p:nvPr/>
          </p:nvSpPr>
          <p:spPr>
            <a:xfrm>
              <a:off x="962422" y="3733800"/>
              <a:ext cx="2418556" cy="1754327"/>
            </a:xfrm>
            <a:prstGeom prst="rect">
              <a:avLst/>
            </a:prstGeom>
            <a:noFill/>
          </p:spPr>
          <p:txBody>
            <a:bodyPr wrap="square" rtlCol="0">
              <a:spAutoFit/>
            </a:bodyPr>
            <a:lstStyle/>
            <a:p>
              <a:pPr>
                <a:buNone/>
              </a:pPr>
              <a:r>
                <a:rPr lang="en-US" i="1" dirty="0" smtClean="0"/>
                <a:t>elevated TNF levels in sepsis, rheumatoid arthritis, other inflammatory conditions </a:t>
              </a:r>
              <a:r>
                <a:rPr lang="en-US" b="1" i="1" dirty="0" smtClean="0"/>
                <a:t>-&gt; reduce circulating TNF </a:t>
              </a:r>
              <a:endParaRPr lang="en-US" b="1" i="1" dirty="0"/>
            </a:p>
          </p:txBody>
        </p:sp>
        <p:sp>
          <p:nvSpPr>
            <p:cNvPr id="7" name="TextBox 6"/>
            <p:cNvSpPr txBox="1"/>
            <p:nvPr/>
          </p:nvSpPr>
          <p:spPr>
            <a:xfrm>
              <a:off x="1292583" y="5686218"/>
              <a:ext cx="1758234" cy="461665"/>
            </a:xfrm>
            <a:prstGeom prst="rect">
              <a:avLst/>
            </a:prstGeom>
            <a:noFill/>
          </p:spPr>
          <p:txBody>
            <a:bodyPr wrap="none" rtlCol="0">
              <a:spAutoFit/>
            </a:bodyPr>
            <a:lstStyle/>
            <a:p>
              <a:pPr algn="l">
                <a:buNone/>
              </a:pPr>
              <a:r>
                <a:rPr lang="en-US" sz="1200" i="1" dirty="0" err="1" smtClean="0"/>
                <a:t>Beutler</a:t>
              </a:r>
              <a:r>
                <a:rPr lang="en-US" sz="1200" dirty="0" smtClean="0"/>
                <a:t> (1985) </a:t>
              </a:r>
              <a:r>
                <a:rPr lang="en-US" sz="1200" u="sng" dirty="0" smtClean="0"/>
                <a:t>Science</a:t>
              </a:r>
              <a:endParaRPr lang="en-US" sz="1200" dirty="0" smtClean="0"/>
            </a:p>
            <a:p>
              <a:pPr algn="l">
                <a:buNone/>
              </a:pPr>
              <a:r>
                <a:rPr lang="en-US" sz="1200" i="1" dirty="0" err="1" smtClean="0"/>
                <a:t>Keffer</a:t>
              </a:r>
              <a:r>
                <a:rPr lang="en-US" sz="1200" dirty="0" smtClean="0"/>
                <a:t> (1991) </a:t>
              </a:r>
              <a:r>
                <a:rPr lang="en-US" sz="1200" u="sng" dirty="0" smtClean="0"/>
                <a:t>EMBO</a:t>
              </a:r>
              <a:endParaRPr lang="en-US" sz="1200" dirty="0"/>
            </a:p>
          </p:txBody>
        </p:sp>
      </p:grpSp>
      <p:grpSp>
        <p:nvGrpSpPr>
          <p:cNvPr id="10" name="Group 9"/>
          <p:cNvGrpSpPr/>
          <p:nvPr/>
        </p:nvGrpSpPr>
        <p:grpSpPr>
          <a:xfrm>
            <a:off x="6292039" y="3429000"/>
            <a:ext cx="2418556" cy="2414083"/>
            <a:chOff x="6292039" y="3733800"/>
            <a:chExt cx="2418556" cy="2414083"/>
          </a:xfrm>
        </p:grpSpPr>
        <p:sp>
          <p:nvSpPr>
            <p:cNvPr id="114" name="TextBox 113"/>
            <p:cNvSpPr txBox="1"/>
            <p:nvPr/>
          </p:nvSpPr>
          <p:spPr>
            <a:xfrm>
              <a:off x="6292039" y="3733800"/>
              <a:ext cx="2418556" cy="1477328"/>
            </a:xfrm>
            <a:prstGeom prst="rect">
              <a:avLst/>
            </a:prstGeom>
            <a:noFill/>
          </p:spPr>
          <p:txBody>
            <a:bodyPr wrap="square" rtlCol="0">
              <a:spAutoFit/>
            </a:bodyPr>
            <a:lstStyle/>
            <a:p>
              <a:pPr>
                <a:buNone/>
              </a:pPr>
              <a:r>
                <a:rPr lang="en-US" i="1" dirty="0" smtClean="0"/>
                <a:t>Test first in sepsis (failed), then in other inflammatory conditions such as RA (very successful)</a:t>
              </a:r>
              <a:endParaRPr lang="en-US" i="1" dirty="0"/>
            </a:p>
          </p:txBody>
        </p:sp>
        <p:sp>
          <p:nvSpPr>
            <p:cNvPr id="115" name="TextBox 114"/>
            <p:cNvSpPr txBox="1"/>
            <p:nvPr/>
          </p:nvSpPr>
          <p:spPr>
            <a:xfrm>
              <a:off x="6705598" y="5686218"/>
              <a:ext cx="1591438" cy="461665"/>
            </a:xfrm>
            <a:prstGeom prst="rect">
              <a:avLst/>
            </a:prstGeom>
            <a:noFill/>
          </p:spPr>
          <p:txBody>
            <a:bodyPr wrap="none" rtlCol="0">
              <a:spAutoFit/>
            </a:bodyPr>
            <a:lstStyle/>
            <a:p>
              <a:pPr algn="l">
                <a:buNone/>
              </a:pPr>
              <a:r>
                <a:rPr lang="en-US" sz="1200" i="1" dirty="0" err="1" smtClean="0"/>
                <a:t>Exley</a:t>
              </a:r>
              <a:r>
                <a:rPr lang="en-US" sz="1200" i="1" dirty="0" smtClean="0"/>
                <a:t> </a:t>
              </a:r>
              <a:r>
                <a:rPr lang="en-US" sz="1200" dirty="0" smtClean="0"/>
                <a:t>(1990) </a:t>
              </a:r>
              <a:r>
                <a:rPr lang="en-US" sz="1200" u="sng" dirty="0" smtClean="0"/>
                <a:t>Lancet</a:t>
              </a:r>
            </a:p>
            <a:p>
              <a:pPr algn="l">
                <a:buNone/>
              </a:pPr>
              <a:r>
                <a:rPr lang="en-US" sz="1200" i="1" dirty="0" smtClean="0"/>
                <a:t>Elliott </a:t>
              </a:r>
              <a:r>
                <a:rPr lang="en-US" sz="1200" dirty="0" smtClean="0"/>
                <a:t>(1994) </a:t>
              </a:r>
              <a:r>
                <a:rPr lang="en-US" sz="1200" u="sng" dirty="0" smtClean="0"/>
                <a:t>Lancet</a:t>
              </a:r>
              <a:endParaRPr lang="en-US" sz="1200" dirty="0"/>
            </a:p>
          </p:txBody>
        </p:sp>
      </p:grpSp>
      <p:grpSp>
        <p:nvGrpSpPr>
          <p:cNvPr id="9" name="Group 8"/>
          <p:cNvGrpSpPr/>
          <p:nvPr/>
        </p:nvGrpSpPr>
        <p:grpSpPr>
          <a:xfrm>
            <a:off x="3629422" y="3429000"/>
            <a:ext cx="2418556" cy="2414083"/>
            <a:chOff x="3629422" y="3733800"/>
            <a:chExt cx="2418556" cy="2414083"/>
          </a:xfrm>
        </p:grpSpPr>
        <p:sp>
          <p:nvSpPr>
            <p:cNvPr id="113" name="TextBox 112"/>
            <p:cNvSpPr txBox="1"/>
            <p:nvPr/>
          </p:nvSpPr>
          <p:spPr>
            <a:xfrm>
              <a:off x="3629422" y="3733800"/>
              <a:ext cx="2418556" cy="1754327"/>
            </a:xfrm>
            <a:prstGeom prst="rect">
              <a:avLst/>
            </a:prstGeom>
            <a:noFill/>
          </p:spPr>
          <p:txBody>
            <a:bodyPr wrap="square" rtlCol="0">
              <a:spAutoFit/>
            </a:bodyPr>
            <a:lstStyle/>
            <a:p>
              <a:pPr>
                <a:buNone/>
              </a:pPr>
              <a:r>
                <a:rPr lang="en-US" i="1" dirty="0" smtClean="0"/>
                <a:t>ensure that reducing TNF is safe and effective in animal models, with PK/PD biomarkers for target engagement</a:t>
              </a:r>
              <a:endParaRPr lang="en-US" i="1" dirty="0"/>
            </a:p>
          </p:txBody>
        </p:sp>
        <p:sp>
          <p:nvSpPr>
            <p:cNvPr id="116" name="TextBox 115"/>
            <p:cNvSpPr txBox="1"/>
            <p:nvPr/>
          </p:nvSpPr>
          <p:spPr>
            <a:xfrm>
              <a:off x="3981900" y="5686218"/>
              <a:ext cx="1713600" cy="461665"/>
            </a:xfrm>
            <a:prstGeom prst="rect">
              <a:avLst/>
            </a:prstGeom>
            <a:noFill/>
          </p:spPr>
          <p:txBody>
            <a:bodyPr wrap="none" rtlCol="0">
              <a:spAutoFit/>
            </a:bodyPr>
            <a:lstStyle/>
            <a:p>
              <a:pPr algn="l">
                <a:buNone/>
              </a:pPr>
              <a:r>
                <a:rPr lang="en-US" sz="1200" i="1" dirty="0" smtClean="0"/>
                <a:t>Tracey </a:t>
              </a:r>
              <a:r>
                <a:rPr lang="en-US" sz="1200" dirty="0" smtClean="0"/>
                <a:t>(1987) </a:t>
              </a:r>
              <a:r>
                <a:rPr lang="en-US" sz="1200" u="sng" dirty="0" smtClean="0"/>
                <a:t>Nature</a:t>
              </a:r>
            </a:p>
            <a:p>
              <a:pPr algn="l">
                <a:buNone/>
              </a:pPr>
              <a:r>
                <a:rPr lang="en-US" sz="1200" i="1" dirty="0" smtClean="0"/>
                <a:t>Williams </a:t>
              </a:r>
              <a:r>
                <a:rPr lang="en-US" sz="1200" dirty="0" smtClean="0"/>
                <a:t>(1992) </a:t>
              </a:r>
              <a:r>
                <a:rPr lang="en-US" sz="1200" u="sng" dirty="0" smtClean="0"/>
                <a:t>PNAS</a:t>
              </a:r>
              <a:endParaRPr lang="en-US" sz="1200" dirty="0"/>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down)">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p:tgtEl>
                                          <p:spTgt spid="9"/>
                                        </p:tgtEl>
                                        <p:attrNameLst>
                                          <p:attrName>ppt_y</p:attrName>
                                        </p:attrNameLst>
                                      </p:cBhvr>
                                      <p:tavLst>
                                        <p:tav tm="0">
                                          <p:val>
                                            <p:strVal val="#ppt_y-#ppt_h*1.125000"/>
                                          </p:val>
                                        </p:tav>
                                        <p:tav tm="100000">
                                          <p:val>
                                            <p:strVal val="#ppt_y"/>
                                          </p:val>
                                        </p:tav>
                                      </p:tavLst>
                                    </p:anim>
                                    <p:animEffect transition="in" filter="wipe(dow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ppt_y</p:attrName>
                                        </p:attrNameLst>
                                      </p:cBhvr>
                                      <p:tavLst>
                                        <p:tav tm="0">
                                          <p:val>
                                            <p:strVal val="#ppt_y-#ppt_h*1.125000"/>
                                          </p:val>
                                        </p:tav>
                                        <p:tav tm="100000">
                                          <p:val>
                                            <p:strVal val="#ppt_y"/>
                                          </p:val>
                                        </p:tav>
                                      </p:tavLst>
                                    </p:anim>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609600" y="2438400"/>
            <a:ext cx="7772400" cy="1143000"/>
          </a:xfrm>
        </p:spPr>
        <p:txBody>
          <a:bodyPr/>
          <a:lstStyle/>
          <a:p>
            <a:pPr algn="ctr"/>
            <a:r>
              <a:rPr lang="en-US" sz="3600" b="0" dirty="0" smtClean="0">
                <a:solidFill>
                  <a:srgbClr val="0000FF"/>
                </a:solidFill>
                <a:latin typeface="Arial"/>
                <a:cs typeface="Arial"/>
              </a:rPr>
              <a:t>There are specific examples of drug-gene pairs that reinforce that “</a:t>
            </a:r>
            <a:r>
              <a:rPr lang="en-US" sz="3600" b="0" i="1" dirty="0" smtClean="0">
                <a:solidFill>
                  <a:srgbClr val="0000FF"/>
                </a:solidFill>
                <a:latin typeface="Arial"/>
                <a:cs typeface="Arial"/>
              </a:rPr>
              <a:t>RA susceptibility</a:t>
            </a:r>
            <a:r>
              <a:rPr lang="en-US" sz="3600" b="0" dirty="0" smtClean="0">
                <a:solidFill>
                  <a:srgbClr val="0000FF"/>
                </a:solidFill>
                <a:latin typeface="Arial"/>
                <a:cs typeface="Arial"/>
              </a:rPr>
              <a:t>” is an appropriate surrogate for “</a:t>
            </a:r>
            <a:r>
              <a:rPr lang="en-US" sz="3600" b="0" i="1" dirty="0" smtClean="0">
                <a:solidFill>
                  <a:srgbClr val="0000FF"/>
                </a:solidFill>
                <a:latin typeface="Arial"/>
                <a:cs typeface="Arial"/>
              </a:rPr>
              <a:t>drug efficacy</a:t>
            </a:r>
            <a:r>
              <a:rPr lang="en-US" sz="3600" b="0" dirty="0" smtClean="0">
                <a:solidFill>
                  <a:srgbClr val="0000FF"/>
                </a:solidFill>
                <a:latin typeface="Arial"/>
                <a:cs typeface="Arial"/>
              </a:rPr>
              <a:t>”</a:t>
            </a:r>
            <a:br>
              <a:rPr lang="en-US" sz="3600" b="0" dirty="0" smtClean="0">
                <a:solidFill>
                  <a:srgbClr val="0000FF"/>
                </a:solidFill>
                <a:latin typeface="Arial"/>
                <a:cs typeface="Arial"/>
              </a:rPr>
            </a:br>
            <a:r>
              <a:rPr lang="en-US" sz="3600" b="0" dirty="0">
                <a:solidFill>
                  <a:srgbClr val="0000FF"/>
                </a:solidFill>
                <a:latin typeface="Arial"/>
                <a:cs typeface="Arial"/>
              </a:rPr>
              <a:t/>
            </a:r>
            <a:br>
              <a:rPr lang="en-US" sz="3600" b="0" dirty="0">
                <a:solidFill>
                  <a:srgbClr val="0000FF"/>
                </a:solidFill>
                <a:latin typeface="Arial"/>
                <a:cs typeface="Arial"/>
              </a:rPr>
            </a:br>
            <a:r>
              <a:rPr lang="en-US" sz="3600" b="0" i="1" dirty="0" smtClean="0">
                <a:solidFill>
                  <a:srgbClr val="0000FF"/>
                </a:solidFill>
                <a:latin typeface="Arial"/>
                <a:cs typeface="Arial"/>
              </a:rPr>
              <a:t>IL6R</a:t>
            </a:r>
            <a:r>
              <a:rPr lang="en-US" sz="3600" b="0" dirty="0" smtClean="0">
                <a:solidFill>
                  <a:srgbClr val="0000FF"/>
                </a:solidFill>
                <a:latin typeface="Arial"/>
                <a:cs typeface="Arial"/>
              </a:rPr>
              <a:t> – </a:t>
            </a:r>
            <a:r>
              <a:rPr lang="en-US" sz="3600" b="0" dirty="0" err="1" smtClean="0">
                <a:solidFill>
                  <a:srgbClr val="0000FF"/>
                </a:solidFill>
                <a:latin typeface="Arial"/>
                <a:cs typeface="Arial"/>
              </a:rPr>
              <a:t>tocilizumab</a:t>
            </a:r>
            <a:r>
              <a:rPr lang="en-US" sz="3600" b="0" dirty="0" smtClean="0">
                <a:solidFill>
                  <a:srgbClr val="0000FF"/>
                </a:solidFill>
                <a:latin typeface="Arial"/>
                <a:cs typeface="Arial"/>
              </a:rPr>
              <a:t/>
            </a:r>
            <a:br>
              <a:rPr lang="en-US" sz="3600" b="0" dirty="0" smtClean="0">
                <a:solidFill>
                  <a:srgbClr val="0000FF"/>
                </a:solidFill>
                <a:latin typeface="Arial"/>
                <a:cs typeface="Arial"/>
              </a:rPr>
            </a:br>
            <a:r>
              <a:rPr lang="en-US" sz="3600" b="0" i="1" dirty="0" smtClean="0">
                <a:solidFill>
                  <a:srgbClr val="0000FF"/>
                </a:solidFill>
                <a:latin typeface="Arial"/>
                <a:cs typeface="Arial"/>
              </a:rPr>
              <a:t>CTLA4</a:t>
            </a:r>
            <a:r>
              <a:rPr lang="en-US" sz="3600" b="0" dirty="0" smtClean="0">
                <a:solidFill>
                  <a:srgbClr val="0000FF"/>
                </a:solidFill>
                <a:latin typeface="Arial"/>
                <a:cs typeface="Arial"/>
              </a:rPr>
              <a:t> – </a:t>
            </a:r>
            <a:r>
              <a:rPr lang="en-US" sz="3600" b="0" dirty="0" err="1" smtClean="0">
                <a:solidFill>
                  <a:srgbClr val="0000FF"/>
                </a:solidFill>
                <a:latin typeface="Arial"/>
                <a:cs typeface="Arial"/>
              </a:rPr>
              <a:t>abatacept</a:t>
            </a:r>
            <a:r>
              <a:rPr lang="en-US" sz="3600" b="0" dirty="0" smtClean="0">
                <a:solidFill>
                  <a:srgbClr val="0000FF"/>
                </a:solidFill>
                <a:latin typeface="Arial"/>
                <a:cs typeface="Arial"/>
              </a:rPr>
              <a:t> </a:t>
            </a:r>
            <a:endParaRPr lang="en-US" sz="3600" b="0" dirty="0">
              <a:solidFill>
                <a:srgbClr val="0000FF"/>
              </a:solidFill>
              <a:latin typeface="Arial"/>
              <a:cs typeface="Arial"/>
            </a:endParaRPr>
          </a:p>
        </p:txBody>
      </p:sp>
    </p:spTree>
    <p:extLst>
      <p:ext uri="{BB962C8B-B14F-4D97-AF65-F5344CB8AC3E}">
        <p14:creationId xmlns:p14="http://schemas.microsoft.com/office/powerpoint/2010/main" val="1721540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1143000" y="914400"/>
            <a:ext cx="7086600" cy="35052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buNone/>
            </a:pPr>
            <a:r>
              <a:rPr lang="en-US" sz="6600" dirty="0"/>
              <a:t>Identify a series of alleles with range of effect </a:t>
            </a:r>
            <a:r>
              <a:rPr lang="en-US" sz="6600" dirty="0" smtClean="0"/>
              <a:t>sizes</a:t>
            </a:r>
            <a:endParaRPr kumimoji="0" lang="en-US" sz="6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446258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A few principles on genetic studies</a:t>
            </a:r>
          </a:p>
        </p:txBody>
      </p:sp>
      <p:sp>
        <p:nvSpPr>
          <p:cNvPr id="3" name="Content Placeholder 2"/>
          <p:cNvSpPr>
            <a:spLocks noGrp="1"/>
          </p:cNvSpPr>
          <p:nvPr>
            <p:ph idx="1"/>
          </p:nvPr>
        </p:nvSpPr>
        <p:spPr/>
        <p:txBody>
          <a:bodyPr/>
          <a:lstStyle/>
          <a:p>
            <a:r>
              <a:rPr lang="en-US" dirty="0" smtClean="0"/>
              <a:t>Extremely large sample sizes (tens of thousands…or more!) are required to associate alleles with traits</a:t>
            </a:r>
          </a:p>
          <a:p>
            <a:r>
              <a:rPr lang="en-US" u="sng" dirty="0" smtClean="0"/>
              <a:t>GWAS</a:t>
            </a:r>
            <a:r>
              <a:rPr lang="en-US" dirty="0" smtClean="0"/>
              <a:t> powerful at identifying </a:t>
            </a:r>
            <a:r>
              <a:rPr lang="en-US" i="1" dirty="0" smtClean="0"/>
              <a:t>known</a:t>
            </a:r>
            <a:r>
              <a:rPr lang="en-US" dirty="0" smtClean="0"/>
              <a:t> polymorphisms (low-frequency or common), but </a:t>
            </a:r>
            <a:r>
              <a:rPr lang="en-US" u="sng" dirty="0" smtClean="0"/>
              <a:t>sequencing</a:t>
            </a:r>
            <a:r>
              <a:rPr lang="en-US" dirty="0" smtClean="0"/>
              <a:t> is required for </a:t>
            </a:r>
            <a:r>
              <a:rPr lang="en-US" i="1" dirty="0" smtClean="0"/>
              <a:t>unknown</a:t>
            </a:r>
            <a:r>
              <a:rPr lang="en-US" dirty="0" smtClean="0"/>
              <a:t> variants (rare or private mutations)</a:t>
            </a:r>
          </a:p>
          <a:p>
            <a:r>
              <a:rPr lang="en-US" dirty="0" smtClean="0"/>
              <a:t>Most of these studies will occur as part of large, pre-competitive collaborations, e.g., Accelerating Medicines Partnership (AMP) sponsored by NIH and industry</a:t>
            </a:r>
          </a:p>
          <a:p>
            <a:r>
              <a:rPr lang="en-US" dirty="0" smtClean="0"/>
              <a:t>There are a few examples today of genes with an allelic series…</a:t>
            </a:r>
            <a:r>
              <a:rPr lang="en-US" i="1" dirty="0" smtClean="0"/>
              <a:t>PCSK9</a:t>
            </a:r>
            <a:r>
              <a:rPr lang="en-US" dirty="0" smtClean="0"/>
              <a:t>, </a:t>
            </a:r>
            <a:r>
              <a:rPr lang="en-US" i="1" dirty="0" smtClean="0"/>
              <a:t>Nav1.7, LRKK2, SLC30A8 </a:t>
            </a:r>
            <a:r>
              <a:rPr lang="en-US" dirty="0" smtClean="0"/>
              <a:t>… and </a:t>
            </a:r>
            <a:r>
              <a:rPr lang="en-US" i="1" u="sng" dirty="0" smtClean="0"/>
              <a:t>TYK2</a:t>
            </a:r>
            <a:r>
              <a:rPr lang="en-US" i="1" dirty="0" smtClean="0"/>
              <a:t> … but population genetics predicts there will be more!</a:t>
            </a:r>
            <a:endParaRPr lang="en-US" i="1" dirty="0"/>
          </a:p>
        </p:txBody>
      </p:sp>
    </p:spTree>
    <p:extLst>
      <p:ext uri="{BB962C8B-B14F-4D97-AF65-F5344CB8AC3E}">
        <p14:creationId xmlns:p14="http://schemas.microsoft.com/office/powerpoint/2010/main" val="42584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Example of </a:t>
            </a:r>
            <a:r>
              <a:rPr lang="en-US" sz="3600" b="0" i="1" dirty="0" smtClean="0">
                <a:latin typeface="Arial"/>
                <a:cs typeface="Arial"/>
              </a:rPr>
              <a:t>TYK2 </a:t>
            </a:r>
            <a:r>
              <a:rPr lang="en-US" sz="3600" b="0" dirty="0" smtClean="0">
                <a:latin typeface="Arial"/>
                <a:cs typeface="Arial"/>
              </a:rPr>
              <a:t>and RA</a:t>
            </a:r>
          </a:p>
        </p:txBody>
      </p:sp>
      <p:grpSp>
        <p:nvGrpSpPr>
          <p:cNvPr id="8" name="Group 7"/>
          <p:cNvGrpSpPr/>
          <p:nvPr/>
        </p:nvGrpSpPr>
        <p:grpSpPr>
          <a:xfrm>
            <a:off x="304800" y="1295400"/>
            <a:ext cx="7467600" cy="3751296"/>
            <a:chOff x="304800" y="1295400"/>
            <a:chExt cx="5507047" cy="2708130"/>
          </a:xfrm>
        </p:grpSpPr>
        <p:pic>
          <p:nvPicPr>
            <p:cNvPr id="7" name="Picture 6"/>
            <p:cNvPicPr/>
            <p:nvPr/>
          </p:nvPicPr>
          <p:blipFill rotWithShape="1">
            <a:blip r:embed="rId3">
              <a:extLst>
                <a:ext uri="{28A0092B-C50C-407E-A947-70E740481C1C}">
                  <a14:useLocalDpi xmlns:a14="http://schemas.microsoft.com/office/drawing/2010/main" val="0"/>
                </a:ext>
              </a:extLst>
            </a:blip>
            <a:srcRect t="11084" r="66996"/>
            <a:stretch/>
          </p:blipFill>
          <p:spPr>
            <a:xfrm>
              <a:off x="304800" y="1719333"/>
              <a:ext cx="2971800" cy="2284197"/>
            </a:xfrm>
            <a:prstGeom prst="rect">
              <a:avLst/>
            </a:prstGeom>
          </p:spPr>
        </p:pic>
        <p:sp>
          <p:nvSpPr>
            <p:cNvPr id="4" name="TextBox 3"/>
            <p:cNvSpPr txBox="1"/>
            <p:nvPr/>
          </p:nvSpPr>
          <p:spPr>
            <a:xfrm>
              <a:off x="1403332" y="1295400"/>
              <a:ext cx="2491024" cy="266628"/>
            </a:xfrm>
            <a:prstGeom prst="rect">
              <a:avLst/>
            </a:prstGeom>
            <a:noFill/>
          </p:spPr>
          <p:txBody>
            <a:bodyPr wrap="none" rtlCol="0">
              <a:spAutoFit/>
            </a:bodyPr>
            <a:lstStyle/>
            <a:p>
              <a:pPr>
                <a:buNone/>
              </a:pPr>
              <a:r>
                <a:rPr lang="en-US" u="sng" dirty="0" smtClean="0"/>
                <a:t>Multiple alleles protect from RA</a:t>
              </a:r>
              <a:endParaRPr lang="en-US" u="sng" dirty="0"/>
            </a:p>
          </p:txBody>
        </p:sp>
        <p:sp>
          <p:nvSpPr>
            <p:cNvPr id="6" name="TextBox 5"/>
            <p:cNvSpPr txBox="1"/>
            <p:nvPr/>
          </p:nvSpPr>
          <p:spPr>
            <a:xfrm>
              <a:off x="4135447" y="2175563"/>
              <a:ext cx="1676400" cy="666569"/>
            </a:xfrm>
            <a:prstGeom prst="rect">
              <a:avLst/>
            </a:prstGeom>
            <a:noFill/>
          </p:spPr>
          <p:txBody>
            <a:bodyPr wrap="square" rtlCol="0">
              <a:spAutoFit/>
            </a:bodyPr>
            <a:lstStyle/>
            <a:p>
              <a:pPr algn="ctr">
                <a:buNone/>
              </a:pPr>
              <a:r>
                <a:rPr lang="en-US" i="1" dirty="0" smtClean="0"/>
                <a:t>P</a:t>
              </a:r>
              <a:r>
                <a:rPr lang="en-US" dirty="0" smtClean="0"/>
                <a:t>=10</a:t>
              </a:r>
              <a:r>
                <a:rPr lang="en-US" baseline="30000" dirty="0" smtClean="0"/>
                <a:t>-25 </a:t>
              </a:r>
              <a:r>
                <a:rPr lang="en-US" dirty="0" smtClean="0"/>
                <a:t>in &gt;30,000 case-control samples</a:t>
              </a:r>
            </a:p>
          </p:txBody>
        </p:sp>
      </p:grpSp>
      <p:sp>
        <p:nvSpPr>
          <p:cNvPr id="9" name="TextBox 12"/>
          <p:cNvSpPr txBox="1">
            <a:spLocks noChangeArrowheads="1"/>
          </p:cNvSpPr>
          <p:nvPr/>
        </p:nvSpPr>
        <p:spPr bwMode="auto">
          <a:xfrm>
            <a:off x="4572000" y="3962400"/>
            <a:ext cx="4267200" cy="1846659"/>
          </a:xfrm>
          <a:prstGeom prst="rect">
            <a:avLst/>
          </a:prstGeom>
          <a:solidFill>
            <a:schemeClr val="bg1">
              <a:lumMod val="95000"/>
            </a:schemeClr>
          </a:solidFill>
          <a:ln w="38100" cmpd="sng">
            <a:solidFill>
              <a:srgbClr val="606060"/>
            </a:solidFill>
            <a:prstDash val="sysDash"/>
            <a:miter lim="800000"/>
            <a:headEnd/>
            <a:tailEnd/>
          </a:ln>
        </p:spPr>
        <p:txBody>
          <a:bodyPr wrap="square">
            <a:prstTxWarp prst="textNoShape">
              <a:avLst/>
            </a:prstTxWarp>
            <a:spAutoFit/>
          </a:bodyPr>
          <a:lstStyle/>
          <a:p>
            <a:pPr eaLnBrk="0" hangingPunct="0">
              <a:buNone/>
            </a:pPr>
            <a:r>
              <a:rPr lang="en-US" sz="1900" b="1" dirty="0" err="1" smtClean="0">
                <a:latin typeface="Arial"/>
                <a:ea typeface="Trebuchet MS" charset="0"/>
                <a:cs typeface="Arial"/>
              </a:rPr>
              <a:t>Dorothee</a:t>
            </a:r>
            <a:r>
              <a:rPr lang="en-US" sz="1900" b="1" dirty="0" smtClean="0">
                <a:latin typeface="Arial"/>
                <a:ea typeface="Trebuchet MS" charset="0"/>
                <a:cs typeface="Arial"/>
              </a:rPr>
              <a:t> </a:t>
            </a:r>
            <a:r>
              <a:rPr lang="en-US" sz="1900" b="1" dirty="0" err="1" smtClean="0">
                <a:latin typeface="Arial"/>
                <a:ea typeface="Trebuchet MS" charset="0"/>
                <a:cs typeface="Arial"/>
              </a:rPr>
              <a:t>Diogo</a:t>
            </a:r>
            <a:r>
              <a:rPr lang="en-US" sz="1900" b="1" dirty="0" smtClean="0">
                <a:latin typeface="Arial"/>
                <a:ea typeface="Trebuchet MS" charset="0"/>
                <a:cs typeface="Arial"/>
              </a:rPr>
              <a:t> et al (</a:t>
            </a:r>
            <a:r>
              <a:rPr lang="en-US" sz="1900" b="1" i="1" dirty="0" smtClean="0">
                <a:latin typeface="Arial"/>
                <a:ea typeface="Trebuchet MS" charset="0"/>
                <a:cs typeface="Arial"/>
              </a:rPr>
              <a:t>unpublished</a:t>
            </a:r>
            <a:r>
              <a:rPr lang="en-US" sz="1900" b="1" dirty="0" smtClean="0">
                <a:latin typeface="Arial"/>
                <a:ea typeface="Trebuchet MS" charset="0"/>
                <a:cs typeface="Arial"/>
              </a:rPr>
              <a:t>)</a:t>
            </a:r>
          </a:p>
          <a:p>
            <a:pPr eaLnBrk="0" hangingPunct="0">
              <a:buNone/>
            </a:pPr>
            <a:r>
              <a:rPr lang="en-US" sz="1900" dirty="0" smtClean="0">
                <a:latin typeface="Arial"/>
                <a:ea typeface="Trebuchet MS" charset="0"/>
                <a:cs typeface="Arial"/>
              </a:rPr>
              <a:t>Collaboration with Josh Denny (Vanderbilt), Zak </a:t>
            </a:r>
            <a:r>
              <a:rPr lang="en-US" sz="1900" dirty="0" err="1" smtClean="0">
                <a:latin typeface="Arial"/>
                <a:ea typeface="Trebuchet MS" charset="0"/>
                <a:cs typeface="Arial"/>
              </a:rPr>
              <a:t>Kohane</a:t>
            </a:r>
            <a:r>
              <a:rPr lang="en-US" sz="1900" dirty="0" smtClean="0">
                <a:latin typeface="Arial"/>
                <a:ea typeface="Trebuchet MS" charset="0"/>
                <a:cs typeface="Arial"/>
              </a:rPr>
              <a:t> (i2b2), Elaine </a:t>
            </a:r>
            <a:r>
              <a:rPr lang="en-US" sz="1900" dirty="0" err="1" smtClean="0">
                <a:latin typeface="Arial"/>
                <a:ea typeface="Trebuchet MS" charset="0"/>
                <a:cs typeface="Arial"/>
              </a:rPr>
              <a:t>Mardis</a:t>
            </a:r>
            <a:r>
              <a:rPr lang="en-US" sz="1900" dirty="0" smtClean="0">
                <a:latin typeface="Arial"/>
                <a:ea typeface="Trebuchet MS" charset="0"/>
                <a:cs typeface="Arial"/>
              </a:rPr>
              <a:t> (</a:t>
            </a:r>
            <a:r>
              <a:rPr lang="en-US" sz="1900" dirty="0" err="1" smtClean="0">
                <a:latin typeface="Arial"/>
                <a:ea typeface="Trebuchet MS" charset="0"/>
                <a:cs typeface="Arial"/>
              </a:rPr>
              <a:t>WashU</a:t>
            </a:r>
            <a:r>
              <a:rPr lang="en-US" sz="1900" dirty="0" smtClean="0">
                <a:latin typeface="Arial"/>
                <a:ea typeface="Trebuchet MS" charset="0"/>
                <a:cs typeface="Arial"/>
              </a:rPr>
              <a:t>), Tim Behrens (Genentech), Peter </a:t>
            </a:r>
            <a:r>
              <a:rPr lang="en-US" sz="1900" dirty="0" err="1" smtClean="0">
                <a:latin typeface="Arial"/>
                <a:ea typeface="Trebuchet MS" charset="0"/>
                <a:cs typeface="Arial"/>
              </a:rPr>
              <a:t>Gregersen</a:t>
            </a:r>
            <a:r>
              <a:rPr lang="en-US" sz="1900" dirty="0" smtClean="0">
                <a:latin typeface="Arial"/>
                <a:ea typeface="Trebuchet MS" charset="0"/>
                <a:cs typeface="Arial"/>
              </a:rPr>
              <a:t> and RACI…many others!</a:t>
            </a:r>
          </a:p>
        </p:txBody>
      </p:sp>
    </p:spTree>
    <p:extLst>
      <p:ext uri="{BB962C8B-B14F-4D97-AF65-F5344CB8AC3E}">
        <p14:creationId xmlns:p14="http://schemas.microsoft.com/office/powerpoint/2010/main" val="1783710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Complete knock-out leads to PID</a:t>
            </a:r>
          </a:p>
        </p:txBody>
      </p:sp>
      <p:pic>
        <p:nvPicPr>
          <p:cNvPr id="5" name="Picture 4" descr="imgres-1.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600200"/>
            <a:ext cx="5322651" cy="3733800"/>
          </a:xfrm>
          <a:prstGeom prst="rect">
            <a:avLst/>
          </a:prstGeom>
        </p:spPr>
      </p:pic>
      <p:sp>
        <p:nvSpPr>
          <p:cNvPr id="19" name="TextBox 18"/>
          <p:cNvSpPr txBox="1"/>
          <p:nvPr/>
        </p:nvSpPr>
        <p:spPr>
          <a:xfrm>
            <a:off x="6413589" y="1694795"/>
            <a:ext cx="2273211" cy="3416320"/>
          </a:xfrm>
          <a:prstGeom prst="rect">
            <a:avLst/>
          </a:prstGeom>
          <a:noFill/>
        </p:spPr>
        <p:txBody>
          <a:bodyPr wrap="square" rtlCol="0">
            <a:spAutoFit/>
          </a:bodyPr>
          <a:lstStyle/>
          <a:p>
            <a:pPr algn="ctr">
              <a:buNone/>
            </a:pPr>
            <a:r>
              <a:rPr lang="en-US" dirty="0" smtClean="0"/>
              <a:t>Rare families with complete loss of </a:t>
            </a:r>
            <a:r>
              <a:rPr lang="en-US" i="1" dirty="0" smtClean="0"/>
              <a:t>TYK2</a:t>
            </a:r>
          </a:p>
          <a:p>
            <a:pPr algn="ctr">
              <a:buNone/>
            </a:pPr>
            <a:endParaRPr lang="en-US" i="1" dirty="0"/>
          </a:p>
          <a:p>
            <a:pPr algn="ctr">
              <a:buNone/>
            </a:pPr>
            <a:r>
              <a:rPr lang="en-US" dirty="0" smtClean="0"/>
              <a:t>Indicates effect of </a:t>
            </a:r>
            <a:r>
              <a:rPr lang="en-US" u="sng" dirty="0" smtClean="0"/>
              <a:t>maximum inhibition </a:t>
            </a:r>
            <a:r>
              <a:rPr lang="en-US" dirty="0" smtClean="0"/>
              <a:t>in ideal model organism (humans)</a:t>
            </a:r>
          </a:p>
          <a:p>
            <a:pPr algn="ctr">
              <a:buNone/>
            </a:pPr>
            <a:endParaRPr lang="en-US" dirty="0" smtClean="0"/>
          </a:p>
          <a:p>
            <a:pPr algn="ctr">
              <a:buNone/>
            </a:pPr>
            <a:r>
              <a:rPr lang="en-US" dirty="0" smtClean="0"/>
              <a:t>(Note: this pedigree is for illustrative purposes only) </a:t>
            </a:r>
          </a:p>
        </p:txBody>
      </p:sp>
    </p:spTree>
    <p:extLst>
      <p:ext uri="{BB962C8B-B14F-4D97-AF65-F5344CB8AC3E}">
        <p14:creationId xmlns:p14="http://schemas.microsoft.com/office/powerpoint/2010/main" val="2792422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1143000" y="914400"/>
            <a:ext cx="7086600" cy="35052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buNone/>
            </a:pPr>
            <a:r>
              <a:rPr lang="en-US" sz="6600" dirty="0"/>
              <a:t>Assess biological function </a:t>
            </a:r>
            <a:r>
              <a:rPr lang="en-US" sz="6600" dirty="0" smtClean="0"/>
              <a:t>to </a:t>
            </a:r>
            <a:r>
              <a:rPr lang="en-US" sz="6600" dirty="0"/>
              <a:t>estimate “efficacy</a:t>
            </a:r>
            <a:r>
              <a:rPr lang="en-US" sz="6600" dirty="0" smtClean="0"/>
              <a:t>”</a:t>
            </a:r>
            <a:endParaRPr lang="en-US" sz="6600" dirty="0"/>
          </a:p>
        </p:txBody>
      </p:sp>
    </p:spTree>
    <p:extLst>
      <p:ext uri="{BB962C8B-B14F-4D97-AF65-F5344CB8AC3E}">
        <p14:creationId xmlns:p14="http://schemas.microsoft.com/office/powerpoint/2010/main" val="1496153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TYK2 is a member of JAK-STAT signaling pathway</a:t>
            </a:r>
          </a:p>
        </p:txBody>
      </p:sp>
      <p:sp>
        <p:nvSpPr>
          <p:cNvPr id="7" name="Diagonal Stripe 6"/>
          <p:cNvSpPr/>
          <p:nvPr/>
        </p:nvSpPr>
        <p:spPr>
          <a:xfrm rot="701628" flipV="1">
            <a:off x="4203045" y="2368763"/>
            <a:ext cx="283345" cy="1509360"/>
          </a:xfrm>
          <a:prstGeom prst="diagStripe">
            <a:avLst/>
          </a:prstGeom>
          <a:solidFill>
            <a:srgbClr val="D74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sp>
        <p:nvSpPr>
          <p:cNvPr id="8" name="Diagonal Stripe 7"/>
          <p:cNvSpPr/>
          <p:nvPr/>
        </p:nvSpPr>
        <p:spPr>
          <a:xfrm rot="20898372" flipH="1" flipV="1">
            <a:off x="4387615" y="2391030"/>
            <a:ext cx="283345" cy="1509360"/>
          </a:xfrm>
          <a:prstGeom prst="diagStripe">
            <a:avLst/>
          </a:prstGeom>
          <a:solidFill>
            <a:srgbClr val="D74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sp>
        <p:nvSpPr>
          <p:cNvPr id="9" name="Block Arc 8"/>
          <p:cNvSpPr/>
          <p:nvPr/>
        </p:nvSpPr>
        <p:spPr>
          <a:xfrm rot="14553632">
            <a:off x="3707124" y="1795879"/>
            <a:ext cx="924072" cy="441176"/>
          </a:xfrm>
          <a:prstGeom prst="blockArc">
            <a:avLst/>
          </a:prstGeom>
          <a:solidFill>
            <a:srgbClr val="D74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sp>
        <p:nvSpPr>
          <p:cNvPr id="11" name="Block Arc 10"/>
          <p:cNvSpPr/>
          <p:nvPr/>
        </p:nvSpPr>
        <p:spPr>
          <a:xfrm rot="7383438">
            <a:off x="4302381" y="1822932"/>
            <a:ext cx="924072" cy="441176"/>
          </a:xfrm>
          <a:prstGeom prst="blockArc">
            <a:avLst/>
          </a:prstGeom>
          <a:solidFill>
            <a:srgbClr val="D743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grpSp>
        <p:nvGrpSpPr>
          <p:cNvPr id="12" name="Group 11"/>
          <p:cNvGrpSpPr/>
          <p:nvPr/>
        </p:nvGrpSpPr>
        <p:grpSpPr>
          <a:xfrm>
            <a:off x="3969193" y="1335002"/>
            <a:ext cx="1023550" cy="868404"/>
            <a:chOff x="4171495" y="1436144"/>
            <a:chExt cx="1023550" cy="868404"/>
          </a:xfrm>
          <a:solidFill>
            <a:schemeClr val="bg1">
              <a:lumMod val="85000"/>
            </a:schemeClr>
          </a:solidFill>
        </p:grpSpPr>
        <p:sp>
          <p:nvSpPr>
            <p:cNvPr id="13" name="Teardrop 12"/>
            <p:cNvSpPr/>
            <p:nvPr/>
          </p:nvSpPr>
          <p:spPr>
            <a:xfrm rot="8218271">
              <a:off x="4235560" y="1436144"/>
              <a:ext cx="899777" cy="868404"/>
            </a:xfrm>
            <a:prstGeom prst="teardrop">
              <a:avLst>
                <a:gd name="adj" fmla="val 727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dirty="0">
                <a:latin typeface="Calibri" pitchFamily="34" charset="0"/>
                <a:cs typeface="Calibri" pitchFamily="34" charset="0"/>
              </a:endParaRPr>
            </a:p>
          </p:txBody>
        </p:sp>
        <p:sp>
          <p:nvSpPr>
            <p:cNvPr id="14" name="TextBox 13"/>
            <p:cNvSpPr txBox="1"/>
            <p:nvPr/>
          </p:nvSpPr>
          <p:spPr>
            <a:xfrm>
              <a:off x="4171495" y="1667087"/>
              <a:ext cx="1023550" cy="369332"/>
            </a:xfrm>
            <a:prstGeom prst="rect">
              <a:avLst/>
            </a:prstGeom>
            <a:noFill/>
          </p:spPr>
          <p:txBody>
            <a:bodyPr wrap="none" rtlCol="0">
              <a:spAutoFit/>
            </a:bodyPr>
            <a:lstStyle/>
            <a:p>
              <a:pPr>
                <a:buNone/>
              </a:pPr>
              <a:r>
                <a:rPr lang="en-US" b="1" dirty="0" smtClean="0">
                  <a:latin typeface="Calibri" pitchFamily="34" charset="0"/>
                  <a:cs typeface="Calibri" pitchFamily="34" charset="0"/>
                </a:rPr>
                <a:t>Cytokine</a:t>
              </a:r>
              <a:endParaRPr lang="en-US" b="1" dirty="0">
                <a:latin typeface="Calibri" pitchFamily="34" charset="0"/>
                <a:cs typeface="Calibri" pitchFamily="34" charset="0"/>
              </a:endParaRPr>
            </a:p>
          </p:txBody>
        </p:sp>
      </p:grpSp>
      <p:sp>
        <p:nvSpPr>
          <p:cNvPr id="15" name="Oval 14"/>
          <p:cNvSpPr/>
          <p:nvPr/>
        </p:nvSpPr>
        <p:spPr>
          <a:xfrm>
            <a:off x="4585535" y="2936161"/>
            <a:ext cx="661449" cy="358066"/>
          </a:xfrm>
          <a:prstGeom prst="ellipse">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6" name="Oval 15"/>
          <p:cNvSpPr/>
          <p:nvPr/>
        </p:nvSpPr>
        <p:spPr>
          <a:xfrm>
            <a:off x="3569672" y="2902966"/>
            <a:ext cx="661449" cy="35806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7" name="TextBox 16"/>
          <p:cNvSpPr txBox="1"/>
          <p:nvPr/>
        </p:nvSpPr>
        <p:spPr>
          <a:xfrm>
            <a:off x="3562112" y="2886498"/>
            <a:ext cx="625491" cy="369332"/>
          </a:xfrm>
          <a:prstGeom prst="rect">
            <a:avLst/>
          </a:prstGeom>
          <a:noFill/>
        </p:spPr>
        <p:txBody>
          <a:bodyPr wrap="none" rtlCol="0">
            <a:spAutoFit/>
          </a:bodyPr>
          <a:lstStyle/>
          <a:p>
            <a:pPr>
              <a:buNone/>
            </a:pPr>
            <a:r>
              <a:rPr lang="en-US" b="1" dirty="0" err="1" smtClean="0">
                <a:latin typeface="Calibri" pitchFamily="34" charset="0"/>
                <a:cs typeface="Calibri" pitchFamily="34" charset="0"/>
              </a:rPr>
              <a:t>JakA</a:t>
            </a:r>
            <a:endParaRPr lang="en-US" b="1" dirty="0">
              <a:latin typeface="Calibri" pitchFamily="34" charset="0"/>
              <a:cs typeface="Calibri" pitchFamily="34" charset="0"/>
            </a:endParaRPr>
          </a:p>
        </p:txBody>
      </p:sp>
      <p:grpSp>
        <p:nvGrpSpPr>
          <p:cNvPr id="18" name="Group 17"/>
          <p:cNvGrpSpPr/>
          <p:nvPr/>
        </p:nvGrpSpPr>
        <p:grpSpPr>
          <a:xfrm>
            <a:off x="3617834" y="2811519"/>
            <a:ext cx="1501174" cy="148885"/>
            <a:chOff x="3820136" y="2912661"/>
            <a:chExt cx="1501174" cy="148885"/>
          </a:xfrm>
        </p:grpSpPr>
        <p:sp>
          <p:nvSpPr>
            <p:cNvPr id="20" name="Oval 19"/>
            <p:cNvSpPr/>
            <p:nvPr/>
          </p:nvSpPr>
          <p:spPr>
            <a:xfrm>
              <a:off x="5146197" y="2923794"/>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1" name="Oval 20"/>
            <p:cNvSpPr/>
            <p:nvPr/>
          </p:nvSpPr>
          <p:spPr>
            <a:xfrm>
              <a:off x="3820136" y="2912661"/>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nvGrpSpPr>
          <p:cNvPr id="22" name="Group 21"/>
          <p:cNvGrpSpPr/>
          <p:nvPr/>
        </p:nvGrpSpPr>
        <p:grpSpPr>
          <a:xfrm>
            <a:off x="2399878" y="2661752"/>
            <a:ext cx="4144861" cy="92709"/>
            <a:chOff x="3498844" y="3056525"/>
            <a:chExt cx="4212219" cy="97619"/>
          </a:xfrm>
          <a:solidFill>
            <a:schemeClr val="tx1">
              <a:lumMod val="95000"/>
              <a:lumOff val="5000"/>
            </a:schemeClr>
          </a:solidFill>
        </p:grpSpPr>
        <p:sp>
          <p:nvSpPr>
            <p:cNvPr id="23" name="Octagon 22"/>
            <p:cNvSpPr/>
            <p:nvPr/>
          </p:nvSpPr>
          <p:spPr>
            <a:xfrm>
              <a:off x="58822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4" name="Octagon 23"/>
            <p:cNvSpPr/>
            <p:nvPr/>
          </p:nvSpPr>
          <p:spPr>
            <a:xfrm>
              <a:off x="60346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5" name="Octagon 24"/>
            <p:cNvSpPr/>
            <p:nvPr/>
          </p:nvSpPr>
          <p:spPr>
            <a:xfrm>
              <a:off x="61870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6" name="Octagon 25"/>
            <p:cNvSpPr/>
            <p:nvPr/>
          </p:nvSpPr>
          <p:spPr>
            <a:xfrm>
              <a:off x="63394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7" name="Octagon 26"/>
            <p:cNvSpPr/>
            <p:nvPr/>
          </p:nvSpPr>
          <p:spPr>
            <a:xfrm>
              <a:off x="64918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8" name="Octagon 27"/>
            <p:cNvSpPr/>
            <p:nvPr/>
          </p:nvSpPr>
          <p:spPr>
            <a:xfrm>
              <a:off x="6644263"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29" name="Octagon 28"/>
            <p:cNvSpPr/>
            <p:nvPr/>
          </p:nvSpPr>
          <p:spPr>
            <a:xfrm>
              <a:off x="67849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0" name="Octagon 29"/>
            <p:cNvSpPr/>
            <p:nvPr/>
          </p:nvSpPr>
          <p:spPr>
            <a:xfrm>
              <a:off x="69373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1" name="Octagon 30"/>
            <p:cNvSpPr/>
            <p:nvPr/>
          </p:nvSpPr>
          <p:spPr>
            <a:xfrm>
              <a:off x="70897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2" name="Octagon 31"/>
            <p:cNvSpPr/>
            <p:nvPr/>
          </p:nvSpPr>
          <p:spPr>
            <a:xfrm>
              <a:off x="72421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3" name="Octagon 32"/>
            <p:cNvSpPr/>
            <p:nvPr/>
          </p:nvSpPr>
          <p:spPr>
            <a:xfrm>
              <a:off x="73945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4" name="Octagon 33"/>
            <p:cNvSpPr/>
            <p:nvPr/>
          </p:nvSpPr>
          <p:spPr>
            <a:xfrm>
              <a:off x="7546940" y="306181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5" name="Octagon 34"/>
            <p:cNvSpPr/>
            <p:nvPr/>
          </p:nvSpPr>
          <p:spPr>
            <a:xfrm>
              <a:off x="34988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6" name="Octagon 35"/>
            <p:cNvSpPr/>
            <p:nvPr/>
          </p:nvSpPr>
          <p:spPr>
            <a:xfrm>
              <a:off x="36512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7" name="Octagon 36"/>
            <p:cNvSpPr/>
            <p:nvPr/>
          </p:nvSpPr>
          <p:spPr>
            <a:xfrm>
              <a:off x="38036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8" name="Octagon 37"/>
            <p:cNvSpPr/>
            <p:nvPr/>
          </p:nvSpPr>
          <p:spPr>
            <a:xfrm>
              <a:off x="39560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39" name="Octagon 38"/>
            <p:cNvSpPr/>
            <p:nvPr/>
          </p:nvSpPr>
          <p:spPr>
            <a:xfrm>
              <a:off x="41084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0" name="Octagon 39"/>
            <p:cNvSpPr/>
            <p:nvPr/>
          </p:nvSpPr>
          <p:spPr>
            <a:xfrm>
              <a:off x="4260844"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1" name="Octagon 40"/>
            <p:cNvSpPr/>
            <p:nvPr/>
          </p:nvSpPr>
          <p:spPr>
            <a:xfrm>
              <a:off x="44015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2" name="Octagon 41"/>
            <p:cNvSpPr/>
            <p:nvPr/>
          </p:nvSpPr>
          <p:spPr>
            <a:xfrm>
              <a:off x="45539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3" name="Octagon 42"/>
            <p:cNvSpPr/>
            <p:nvPr/>
          </p:nvSpPr>
          <p:spPr>
            <a:xfrm>
              <a:off x="47063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4" name="Octagon 43"/>
            <p:cNvSpPr/>
            <p:nvPr/>
          </p:nvSpPr>
          <p:spPr>
            <a:xfrm>
              <a:off x="48587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5" name="Octagon 44"/>
            <p:cNvSpPr/>
            <p:nvPr/>
          </p:nvSpPr>
          <p:spPr>
            <a:xfrm>
              <a:off x="50111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6" name="Octagon 45"/>
            <p:cNvSpPr/>
            <p:nvPr/>
          </p:nvSpPr>
          <p:spPr>
            <a:xfrm>
              <a:off x="51635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7" name="Octagon 46"/>
            <p:cNvSpPr/>
            <p:nvPr/>
          </p:nvSpPr>
          <p:spPr>
            <a:xfrm>
              <a:off x="53159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8" name="Octagon 47"/>
            <p:cNvSpPr/>
            <p:nvPr/>
          </p:nvSpPr>
          <p:spPr>
            <a:xfrm>
              <a:off x="5468321"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49" name="Octagon 48"/>
            <p:cNvSpPr/>
            <p:nvPr/>
          </p:nvSpPr>
          <p:spPr>
            <a:xfrm>
              <a:off x="5608998"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0" name="Octagon 49"/>
            <p:cNvSpPr/>
            <p:nvPr/>
          </p:nvSpPr>
          <p:spPr>
            <a:xfrm>
              <a:off x="5761398" y="305652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nvGrpSpPr>
          <p:cNvPr id="51" name="Group 50"/>
          <p:cNvGrpSpPr/>
          <p:nvPr/>
        </p:nvGrpSpPr>
        <p:grpSpPr>
          <a:xfrm>
            <a:off x="2440169" y="4937580"/>
            <a:ext cx="4489134" cy="194638"/>
            <a:chOff x="3116880" y="5452893"/>
            <a:chExt cx="4562087" cy="204946"/>
          </a:xfrm>
          <a:solidFill>
            <a:srgbClr val="0D0D0D"/>
          </a:solidFill>
        </p:grpSpPr>
        <p:sp>
          <p:nvSpPr>
            <p:cNvPr id="52" name="Octagon 51"/>
            <p:cNvSpPr/>
            <p:nvPr/>
          </p:nvSpPr>
          <p:spPr>
            <a:xfrm rot="332671">
              <a:off x="6464703" y="5452893"/>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3" name="Octagon 52"/>
            <p:cNvSpPr/>
            <p:nvPr/>
          </p:nvSpPr>
          <p:spPr>
            <a:xfrm rot="332671">
              <a:off x="6616390" y="5467618"/>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4" name="Octagon 53"/>
            <p:cNvSpPr/>
            <p:nvPr/>
          </p:nvSpPr>
          <p:spPr>
            <a:xfrm rot="332671">
              <a:off x="6768077" y="5482343"/>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5" name="Octagon 54"/>
            <p:cNvSpPr/>
            <p:nvPr/>
          </p:nvSpPr>
          <p:spPr>
            <a:xfrm rot="332671">
              <a:off x="6919764" y="5497067"/>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6" name="Octagon 55"/>
            <p:cNvSpPr/>
            <p:nvPr/>
          </p:nvSpPr>
          <p:spPr>
            <a:xfrm rot="332671">
              <a:off x="7071451" y="5511792"/>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7" name="Octagon 56"/>
            <p:cNvSpPr/>
            <p:nvPr/>
          </p:nvSpPr>
          <p:spPr>
            <a:xfrm rot="332671">
              <a:off x="7223138" y="5526517"/>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8" name="Octagon 57"/>
            <p:cNvSpPr/>
            <p:nvPr/>
          </p:nvSpPr>
          <p:spPr>
            <a:xfrm rot="332671">
              <a:off x="7363157" y="554010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59" name="Octagon 58"/>
            <p:cNvSpPr/>
            <p:nvPr/>
          </p:nvSpPr>
          <p:spPr>
            <a:xfrm rot="332671">
              <a:off x="7514844" y="5554834"/>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0" name="Octagon 59"/>
            <p:cNvSpPr/>
            <p:nvPr/>
          </p:nvSpPr>
          <p:spPr>
            <a:xfrm>
              <a:off x="40913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1" name="Octagon 60"/>
            <p:cNvSpPr/>
            <p:nvPr/>
          </p:nvSpPr>
          <p:spPr>
            <a:xfrm>
              <a:off x="42437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2" name="Octagon 61"/>
            <p:cNvSpPr/>
            <p:nvPr/>
          </p:nvSpPr>
          <p:spPr>
            <a:xfrm>
              <a:off x="43961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3" name="Octagon 62"/>
            <p:cNvSpPr/>
            <p:nvPr/>
          </p:nvSpPr>
          <p:spPr>
            <a:xfrm>
              <a:off x="45485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4" name="Octagon 63"/>
            <p:cNvSpPr/>
            <p:nvPr/>
          </p:nvSpPr>
          <p:spPr>
            <a:xfrm>
              <a:off x="47009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5" name="Octagon 64"/>
            <p:cNvSpPr/>
            <p:nvPr/>
          </p:nvSpPr>
          <p:spPr>
            <a:xfrm>
              <a:off x="4853349"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6" name="Octagon 65"/>
            <p:cNvSpPr/>
            <p:nvPr/>
          </p:nvSpPr>
          <p:spPr>
            <a:xfrm>
              <a:off x="49940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7" name="Octagon 66"/>
            <p:cNvSpPr/>
            <p:nvPr/>
          </p:nvSpPr>
          <p:spPr>
            <a:xfrm>
              <a:off x="51464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8" name="Octagon 67"/>
            <p:cNvSpPr/>
            <p:nvPr/>
          </p:nvSpPr>
          <p:spPr>
            <a:xfrm>
              <a:off x="52988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69" name="Octagon 68"/>
            <p:cNvSpPr/>
            <p:nvPr/>
          </p:nvSpPr>
          <p:spPr>
            <a:xfrm>
              <a:off x="54512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0" name="Octagon 69"/>
            <p:cNvSpPr/>
            <p:nvPr/>
          </p:nvSpPr>
          <p:spPr>
            <a:xfrm>
              <a:off x="56036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1" name="Octagon 70"/>
            <p:cNvSpPr/>
            <p:nvPr/>
          </p:nvSpPr>
          <p:spPr>
            <a:xfrm>
              <a:off x="57560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2" name="Octagon 71"/>
            <p:cNvSpPr/>
            <p:nvPr/>
          </p:nvSpPr>
          <p:spPr>
            <a:xfrm>
              <a:off x="59084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3" name="Octagon 72"/>
            <p:cNvSpPr/>
            <p:nvPr/>
          </p:nvSpPr>
          <p:spPr>
            <a:xfrm>
              <a:off x="6060826"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4" name="Octagon 73"/>
            <p:cNvSpPr/>
            <p:nvPr/>
          </p:nvSpPr>
          <p:spPr>
            <a:xfrm>
              <a:off x="6201503"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5" name="Octagon 74"/>
            <p:cNvSpPr/>
            <p:nvPr/>
          </p:nvSpPr>
          <p:spPr>
            <a:xfrm>
              <a:off x="6353903" y="545668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6" name="Octagon 75"/>
            <p:cNvSpPr/>
            <p:nvPr/>
          </p:nvSpPr>
          <p:spPr>
            <a:xfrm rot="21199478">
              <a:off x="3116880" y="5565506"/>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7" name="Octagon 76"/>
            <p:cNvSpPr/>
            <p:nvPr/>
          </p:nvSpPr>
          <p:spPr>
            <a:xfrm rot="21199478">
              <a:off x="3268247" y="5547790"/>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8" name="Octagon 77"/>
            <p:cNvSpPr/>
            <p:nvPr/>
          </p:nvSpPr>
          <p:spPr>
            <a:xfrm rot="21199478">
              <a:off x="3419614" y="553007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79" name="Octagon 78"/>
            <p:cNvSpPr/>
            <p:nvPr/>
          </p:nvSpPr>
          <p:spPr>
            <a:xfrm rot="21199478">
              <a:off x="3570981" y="5512359"/>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80" name="Octagon 79"/>
            <p:cNvSpPr/>
            <p:nvPr/>
          </p:nvSpPr>
          <p:spPr>
            <a:xfrm rot="21199478">
              <a:off x="3722348" y="5494644"/>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81" name="Octagon 80"/>
            <p:cNvSpPr/>
            <p:nvPr/>
          </p:nvSpPr>
          <p:spPr>
            <a:xfrm rot="21199478">
              <a:off x="3862071" y="5478291"/>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82" name="Octagon 81"/>
            <p:cNvSpPr/>
            <p:nvPr/>
          </p:nvSpPr>
          <p:spPr>
            <a:xfrm rot="21199478">
              <a:off x="4013438" y="5460575"/>
              <a:ext cx="164123" cy="92333"/>
            </a:xfrm>
            <a:prstGeom prst="oc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nvGrpSpPr>
          <p:cNvPr id="83" name="Group 82"/>
          <p:cNvGrpSpPr/>
          <p:nvPr/>
        </p:nvGrpSpPr>
        <p:grpSpPr>
          <a:xfrm>
            <a:off x="3781415" y="5612851"/>
            <a:ext cx="3015101" cy="261651"/>
            <a:chOff x="5967046" y="2748528"/>
            <a:chExt cx="3064099" cy="275510"/>
          </a:xfrm>
        </p:grpSpPr>
        <p:grpSp>
          <p:nvGrpSpPr>
            <p:cNvPr id="84" name="Group 83"/>
            <p:cNvGrpSpPr/>
            <p:nvPr/>
          </p:nvGrpSpPr>
          <p:grpSpPr>
            <a:xfrm>
              <a:off x="5967046" y="2748528"/>
              <a:ext cx="1584698" cy="178189"/>
              <a:chOff x="5967046" y="2748528"/>
              <a:chExt cx="1584698" cy="178189"/>
            </a:xfrm>
          </p:grpSpPr>
          <p:sp>
            <p:nvSpPr>
              <p:cNvPr id="88" name="Freeform 87"/>
              <p:cNvSpPr/>
              <p:nvPr/>
            </p:nvSpPr>
            <p:spPr>
              <a:xfrm>
                <a:off x="5967046" y="2748528"/>
                <a:ext cx="1479401" cy="144173"/>
              </a:xfrm>
              <a:custGeom>
                <a:avLst/>
                <a:gdLst>
                  <a:gd name="connsiteX0" fmla="*/ 0 w 2883877"/>
                  <a:gd name="connsiteY0" fmla="*/ 363424 h 735664"/>
                  <a:gd name="connsiteX1" fmla="*/ 293077 w 2883877"/>
                  <a:gd name="connsiteY1" fmla="*/ 8 h 735664"/>
                  <a:gd name="connsiteX2" fmla="*/ 515816 w 2883877"/>
                  <a:gd name="connsiteY2" fmla="*/ 351700 h 735664"/>
                  <a:gd name="connsiteX3" fmla="*/ 773723 w 2883877"/>
                  <a:gd name="connsiteY3" fmla="*/ 46900 h 735664"/>
                  <a:gd name="connsiteX4" fmla="*/ 973016 w 2883877"/>
                  <a:gd name="connsiteY4" fmla="*/ 410316 h 735664"/>
                  <a:gd name="connsiteX5" fmla="*/ 1254369 w 2883877"/>
                  <a:gd name="connsiteY5" fmla="*/ 46900 h 735664"/>
                  <a:gd name="connsiteX6" fmla="*/ 1430216 w 2883877"/>
                  <a:gd name="connsiteY6" fmla="*/ 457208 h 735664"/>
                  <a:gd name="connsiteX7" fmla="*/ 1688123 w 2883877"/>
                  <a:gd name="connsiteY7" fmla="*/ 58624 h 735664"/>
                  <a:gd name="connsiteX8" fmla="*/ 1793631 w 2883877"/>
                  <a:gd name="connsiteY8" fmla="*/ 199300 h 735664"/>
                  <a:gd name="connsiteX9" fmla="*/ 1887416 w 2883877"/>
                  <a:gd name="connsiteY9" fmla="*/ 527547 h 735664"/>
                  <a:gd name="connsiteX10" fmla="*/ 2192216 w 2883877"/>
                  <a:gd name="connsiteY10" fmla="*/ 164131 h 735664"/>
                  <a:gd name="connsiteX11" fmla="*/ 2356339 w 2883877"/>
                  <a:gd name="connsiteY11" fmla="*/ 597885 h 735664"/>
                  <a:gd name="connsiteX12" fmla="*/ 2708031 w 2883877"/>
                  <a:gd name="connsiteY12" fmla="*/ 234470 h 735664"/>
                  <a:gd name="connsiteX13" fmla="*/ 2836985 w 2883877"/>
                  <a:gd name="connsiteY13" fmla="*/ 691670 h 735664"/>
                  <a:gd name="connsiteX14" fmla="*/ 2883877 w 2883877"/>
                  <a:gd name="connsiteY14" fmla="*/ 691670 h 7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3877" h="735664">
                    <a:moveTo>
                      <a:pt x="0" y="363424"/>
                    </a:moveTo>
                    <a:cubicBezTo>
                      <a:pt x="103554" y="182693"/>
                      <a:pt x="207108" y="1962"/>
                      <a:pt x="293077" y="8"/>
                    </a:cubicBezTo>
                    <a:cubicBezTo>
                      <a:pt x="379046" y="-1946"/>
                      <a:pt x="435708" y="343885"/>
                      <a:pt x="515816" y="351700"/>
                    </a:cubicBezTo>
                    <a:cubicBezTo>
                      <a:pt x="595924" y="359515"/>
                      <a:pt x="697523" y="37131"/>
                      <a:pt x="773723" y="46900"/>
                    </a:cubicBezTo>
                    <a:cubicBezTo>
                      <a:pt x="849923" y="56669"/>
                      <a:pt x="892908" y="410316"/>
                      <a:pt x="973016" y="410316"/>
                    </a:cubicBezTo>
                    <a:cubicBezTo>
                      <a:pt x="1053124" y="410316"/>
                      <a:pt x="1178169" y="39085"/>
                      <a:pt x="1254369" y="46900"/>
                    </a:cubicBezTo>
                    <a:cubicBezTo>
                      <a:pt x="1330569" y="54715"/>
                      <a:pt x="1357924" y="455254"/>
                      <a:pt x="1430216" y="457208"/>
                    </a:cubicBezTo>
                    <a:cubicBezTo>
                      <a:pt x="1502508" y="459162"/>
                      <a:pt x="1627554" y="101609"/>
                      <a:pt x="1688123" y="58624"/>
                    </a:cubicBezTo>
                    <a:cubicBezTo>
                      <a:pt x="1748692" y="15639"/>
                      <a:pt x="1760416" y="121146"/>
                      <a:pt x="1793631" y="199300"/>
                    </a:cubicBezTo>
                    <a:cubicBezTo>
                      <a:pt x="1826847" y="277454"/>
                      <a:pt x="1820985" y="533408"/>
                      <a:pt x="1887416" y="527547"/>
                    </a:cubicBezTo>
                    <a:cubicBezTo>
                      <a:pt x="1953847" y="521686"/>
                      <a:pt x="2114062" y="152408"/>
                      <a:pt x="2192216" y="164131"/>
                    </a:cubicBezTo>
                    <a:cubicBezTo>
                      <a:pt x="2270370" y="175854"/>
                      <a:pt x="2270370" y="586162"/>
                      <a:pt x="2356339" y="597885"/>
                    </a:cubicBezTo>
                    <a:cubicBezTo>
                      <a:pt x="2442308" y="609608"/>
                      <a:pt x="2627923" y="218839"/>
                      <a:pt x="2708031" y="234470"/>
                    </a:cubicBezTo>
                    <a:cubicBezTo>
                      <a:pt x="2788139" y="250101"/>
                      <a:pt x="2807677" y="615470"/>
                      <a:pt x="2836985" y="691670"/>
                    </a:cubicBezTo>
                    <a:cubicBezTo>
                      <a:pt x="2866293" y="767870"/>
                      <a:pt x="2875085" y="729770"/>
                      <a:pt x="2883877" y="69167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89" name="Freeform 88"/>
              <p:cNvSpPr/>
              <p:nvPr/>
            </p:nvSpPr>
            <p:spPr>
              <a:xfrm>
                <a:off x="6072343" y="2782544"/>
                <a:ext cx="1479401" cy="144173"/>
              </a:xfrm>
              <a:custGeom>
                <a:avLst/>
                <a:gdLst>
                  <a:gd name="connsiteX0" fmla="*/ 0 w 2883877"/>
                  <a:gd name="connsiteY0" fmla="*/ 363424 h 735664"/>
                  <a:gd name="connsiteX1" fmla="*/ 293077 w 2883877"/>
                  <a:gd name="connsiteY1" fmla="*/ 8 h 735664"/>
                  <a:gd name="connsiteX2" fmla="*/ 515816 w 2883877"/>
                  <a:gd name="connsiteY2" fmla="*/ 351700 h 735664"/>
                  <a:gd name="connsiteX3" fmla="*/ 773723 w 2883877"/>
                  <a:gd name="connsiteY3" fmla="*/ 46900 h 735664"/>
                  <a:gd name="connsiteX4" fmla="*/ 973016 w 2883877"/>
                  <a:gd name="connsiteY4" fmla="*/ 410316 h 735664"/>
                  <a:gd name="connsiteX5" fmla="*/ 1254369 w 2883877"/>
                  <a:gd name="connsiteY5" fmla="*/ 46900 h 735664"/>
                  <a:gd name="connsiteX6" fmla="*/ 1430216 w 2883877"/>
                  <a:gd name="connsiteY6" fmla="*/ 457208 h 735664"/>
                  <a:gd name="connsiteX7" fmla="*/ 1688123 w 2883877"/>
                  <a:gd name="connsiteY7" fmla="*/ 58624 h 735664"/>
                  <a:gd name="connsiteX8" fmla="*/ 1793631 w 2883877"/>
                  <a:gd name="connsiteY8" fmla="*/ 199300 h 735664"/>
                  <a:gd name="connsiteX9" fmla="*/ 1887416 w 2883877"/>
                  <a:gd name="connsiteY9" fmla="*/ 527547 h 735664"/>
                  <a:gd name="connsiteX10" fmla="*/ 2192216 w 2883877"/>
                  <a:gd name="connsiteY10" fmla="*/ 164131 h 735664"/>
                  <a:gd name="connsiteX11" fmla="*/ 2356339 w 2883877"/>
                  <a:gd name="connsiteY11" fmla="*/ 597885 h 735664"/>
                  <a:gd name="connsiteX12" fmla="*/ 2708031 w 2883877"/>
                  <a:gd name="connsiteY12" fmla="*/ 234470 h 735664"/>
                  <a:gd name="connsiteX13" fmla="*/ 2836985 w 2883877"/>
                  <a:gd name="connsiteY13" fmla="*/ 691670 h 735664"/>
                  <a:gd name="connsiteX14" fmla="*/ 2883877 w 2883877"/>
                  <a:gd name="connsiteY14" fmla="*/ 691670 h 7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3877" h="735664">
                    <a:moveTo>
                      <a:pt x="0" y="363424"/>
                    </a:moveTo>
                    <a:cubicBezTo>
                      <a:pt x="103554" y="182693"/>
                      <a:pt x="207108" y="1962"/>
                      <a:pt x="293077" y="8"/>
                    </a:cubicBezTo>
                    <a:cubicBezTo>
                      <a:pt x="379046" y="-1946"/>
                      <a:pt x="435708" y="343885"/>
                      <a:pt x="515816" y="351700"/>
                    </a:cubicBezTo>
                    <a:cubicBezTo>
                      <a:pt x="595924" y="359515"/>
                      <a:pt x="697523" y="37131"/>
                      <a:pt x="773723" y="46900"/>
                    </a:cubicBezTo>
                    <a:cubicBezTo>
                      <a:pt x="849923" y="56669"/>
                      <a:pt x="892908" y="410316"/>
                      <a:pt x="973016" y="410316"/>
                    </a:cubicBezTo>
                    <a:cubicBezTo>
                      <a:pt x="1053124" y="410316"/>
                      <a:pt x="1178169" y="39085"/>
                      <a:pt x="1254369" y="46900"/>
                    </a:cubicBezTo>
                    <a:cubicBezTo>
                      <a:pt x="1330569" y="54715"/>
                      <a:pt x="1357924" y="455254"/>
                      <a:pt x="1430216" y="457208"/>
                    </a:cubicBezTo>
                    <a:cubicBezTo>
                      <a:pt x="1502508" y="459162"/>
                      <a:pt x="1627554" y="101609"/>
                      <a:pt x="1688123" y="58624"/>
                    </a:cubicBezTo>
                    <a:cubicBezTo>
                      <a:pt x="1748692" y="15639"/>
                      <a:pt x="1760416" y="121146"/>
                      <a:pt x="1793631" y="199300"/>
                    </a:cubicBezTo>
                    <a:cubicBezTo>
                      <a:pt x="1826847" y="277454"/>
                      <a:pt x="1820985" y="533408"/>
                      <a:pt x="1887416" y="527547"/>
                    </a:cubicBezTo>
                    <a:cubicBezTo>
                      <a:pt x="1953847" y="521686"/>
                      <a:pt x="2114062" y="152408"/>
                      <a:pt x="2192216" y="164131"/>
                    </a:cubicBezTo>
                    <a:cubicBezTo>
                      <a:pt x="2270370" y="175854"/>
                      <a:pt x="2270370" y="586162"/>
                      <a:pt x="2356339" y="597885"/>
                    </a:cubicBezTo>
                    <a:cubicBezTo>
                      <a:pt x="2442308" y="609608"/>
                      <a:pt x="2627923" y="218839"/>
                      <a:pt x="2708031" y="234470"/>
                    </a:cubicBezTo>
                    <a:cubicBezTo>
                      <a:pt x="2788139" y="250101"/>
                      <a:pt x="2807677" y="615470"/>
                      <a:pt x="2836985" y="691670"/>
                    </a:cubicBezTo>
                    <a:cubicBezTo>
                      <a:pt x="2866293" y="767870"/>
                      <a:pt x="2875085" y="729770"/>
                      <a:pt x="2883877" y="69167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nvGrpSpPr>
            <p:cNvPr id="85" name="Group 84"/>
            <p:cNvGrpSpPr/>
            <p:nvPr/>
          </p:nvGrpSpPr>
          <p:grpSpPr>
            <a:xfrm>
              <a:off x="7446447" y="2845849"/>
              <a:ext cx="1584698" cy="178189"/>
              <a:chOff x="5967046" y="2748528"/>
              <a:chExt cx="1584698" cy="178189"/>
            </a:xfrm>
          </p:grpSpPr>
          <p:sp>
            <p:nvSpPr>
              <p:cNvPr id="86" name="Freeform 85"/>
              <p:cNvSpPr/>
              <p:nvPr/>
            </p:nvSpPr>
            <p:spPr>
              <a:xfrm>
                <a:off x="5967046" y="2748528"/>
                <a:ext cx="1479401" cy="144173"/>
              </a:xfrm>
              <a:custGeom>
                <a:avLst/>
                <a:gdLst>
                  <a:gd name="connsiteX0" fmla="*/ 0 w 2883877"/>
                  <a:gd name="connsiteY0" fmla="*/ 363424 h 735664"/>
                  <a:gd name="connsiteX1" fmla="*/ 293077 w 2883877"/>
                  <a:gd name="connsiteY1" fmla="*/ 8 h 735664"/>
                  <a:gd name="connsiteX2" fmla="*/ 515816 w 2883877"/>
                  <a:gd name="connsiteY2" fmla="*/ 351700 h 735664"/>
                  <a:gd name="connsiteX3" fmla="*/ 773723 w 2883877"/>
                  <a:gd name="connsiteY3" fmla="*/ 46900 h 735664"/>
                  <a:gd name="connsiteX4" fmla="*/ 973016 w 2883877"/>
                  <a:gd name="connsiteY4" fmla="*/ 410316 h 735664"/>
                  <a:gd name="connsiteX5" fmla="*/ 1254369 w 2883877"/>
                  <a:gd name="connsiteY5" fmla="*/ 46900 h 735664"/>
                  <a:gd name="connsiteX6" fmla="*/ 1430216 w 2883877"/>
                  <a:gd name="connsiteY6" fmla="*/ 457208 h 735664"/>
                  <a:gd name="connsiteX7" fmla="*/ 1688123 w 2883877"/>
                  <a:gd name="connsiteY7" fmla="*/ 58624 h 735664"/>
                  <a:gd name="connsiteX8" fmla="*/ 1793631 w 2883877"/>
                  <a:gd name="connsiteY8" fmla="*/ 199300 h 735664"/>
                  <a:gd name="connsiteX9" fmla="*/ 1887416 w 2883877"/>
                  <a:gd name="connsiteY9" fmla="*/ 527547 h 735664"/>
                  <a:gd name="connsiteX10" fmla="*/ 2192216 w 2883877"/>
                  <a:gd name="connsiteY10" fmla="*/ 164131 h 735664"/>
                  <a:gd name="connsiteX11" fmla="*/ 2356339 w 2883877"/>
                  <a:gd name="connsiteY11" fmla="*/ 597885 h 735664"/>
                  <a:gd name="connsiteX12" fmla="*/ 2708031 w 2883877"/>
                  <a:gd name="connsiteY12" fmla="*/ 234470 h 735664"/>
                  <a:gd name="connsiteX13" fmla="*/ 2836985 w 2883877"/>
                  <a:gd name="connsiteY13" fmla="*/ 691670 h 735664"/>
                  <a:gd name="connsiteX14" fmla="*/ 2883877 w 2883877"/>
                  <a:gd name="connsiteY14" fmla="*/ 691670 h 7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3877" h="735664">
                    <a:moveTo>
                      <a:pt x="0" y="363424"/>
                    </a:moveTo>
                    <a:cubicBezTo>
                      <a:pt x="103554" y="182693"/>
                      <a:pt x="207108" y="1962"/>
                      <a:pt x="293077" y="8"/>
                    </a:cubicBezTo>
                    <a:cubicBezTo>
                      <a:pt x="379046" y="-1946"/>
                      <a:pt x="435708" y="343885"/>
                      <a:pt x="515816" y="351700"/>
                    </a:cubicBezTo>
                    <a:cubicBezTo>
                      <a:pt x="595924" y="359515"/>
                      <a:pt x="697523" y="37131"/>
                      <a:pt x="773723" y="46900"/>
                    </a:cubicBezTo>
                    <a:cubicBezTo>
                      <a:pt x="849923" y="56669"/>
                      <a:pt x="892908" y="410316"/>
                      <a:pt x="973016" y="410316"/>
                    </a:cubicBezTo>
                    <a:cubicBezTo>
                      <a:pt x="1053124" y="410316"/>
                      <a:pt x="1178169" y="39085"/>
                      <a:pt x="1254369" y="46900"/>
                    </a:cubicBezTo>
                    <a:cubicBezTo>
                      <a:pt x="1330569" y="54715"/>
                      <a:pt x="1357924" y="455254"/>
                      <a:pt x="1430216" y="457208"/>
                    </a:cubicBezTo>
                    <a:cubicBezTo>
                      <a:pt x="1502508" y="459162"/>
                      <a:pt x="1627554" y="101609"/>
                      <a:pt x="1688123" y="58624"/>
                    </a:cubicBezTo>
                    <a:cubicBezTo>
                      <a:pt x="1748692" y="15639"/>
                      <a:pt x="1760416" y="121146"/>
                      <a:pt x="1793631" y="199300"/>
                    </a:cubicBezTo>
                    <a:cubicBezTo>
                      <a:pt x="1826847" y="277454"/>
                      <a:pt x="1820985" y="533408"/>
                      <a:pt x="1887416" y="527547"/>
                    </a:cubicBezTo>
                    <a:cubicBezTo>
                      <a:pt x="1953847" y="521686"/>
                      <a:pt x="2114062" y="152408"/>
                      <a:pt x="2192216" y="164131"/>
                    </a:cubicBezTo>
                    <a:cubicBezTo>
                      <a:pt x="2270370" y="175854"/>
                      <a:pt x="2270370" y="586162"/>
                      <a:pt x="2356339" y="597885"/>
                    </a:cubicBezTo>
                    <a:cubicBezTo>
                      <a:pt x="2442308" y="609608"/>
                      <a:pt x="2627923" y="218839"/>
                      <a:pt x="2708031" y="234470"/>
                    </a:cubicBezTo>
                    <a:cubicBezTo>
                      <a:pt x="2788139" y="250101"/>
                      <a:pt x="2807677" y="615470"/>
                      <a:pt x="2836985" y="691670"/>
                    </a:cubicBezTo>
                    <a:cubicBezTo>
                      <a:pt x="2866293" y="767870"/>
                      <a:pt x="2875085" y="729770"/>
                      <a:pt x="2883877" y="69167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87" name="Freeform 86"/>
              <p:cNvSpPr/>
              <p:nvPr/>
            </p:nvSpPr>
            <p:spPr>
              <a:xfrm>
                <a:off x="6072343" y="2782544"/>
                <a:ext cx="1479401" cy="144173"/>
              </a:xfrm>
              <a:custGeom>
                <a:avLst/>
                <a:gdLst>
                  <a:gd name="connsiteX0" fmla="*/ 0 w 2883877"/>
                  <a:gd name="connsiteY0" fmla="*/ 363424 h 735664"/>
                  <a:gd name="connsiteX1" fmla="*/ 293077 w 2883877"/>
                  <a:gd name="connsiteY1" fmla="*/ 8 h 735664"/>
                  <a:gd name="connsiteX2" fmla="*/ 515816 w 2883877"/>
                  <a:gd name="connsiteY2" fmla="*/ 351700 h 735664"/>
                  <a:gd name="connsiteX3" fmla="*/ 773723 w 2883877"/>
                  <a:gd name="connsiteY3" fmla="*/ 46900 h 735664"/>
                  <a:gd name="connsiteX4" fmla="*/ 973016 w 2883877"/>
                  <a:gd name="connsiteY4" fmla="*/ 410316 h 735664"/>
                  <a:gd name="connsiteX5" fmla="*/ 1254369 w 2883877"/>
                  <a:gd name="connsiteY5" fmla="*/ 46900 h 735664"/>
                  <a:gd name="connsiteX6" fmla="*/ 1430216 w 2883877"/>
                  <a:gd name="connsiteY6" fmla="*/ 457208 h 735664"/>
                  <a:gd name="connsiteX7" fmla="*/ 1688123 w 2883877"/>
                  <a:gd name="connsiteY7" fmla="*/ 58624 h 735664"/>
                  <a:gd name="connsiteX8" fmla="*/ 1793631 w 2883877"/>
                  <a:gd name="connsiteY8" fmla="*/ 199300 h 735664"/>
                  <a:gd name="connsiteX9" fmla="*/ 1887416 w 2883877"/>
                  <a:gd name="connsiteY9" fmla="*/ 527547 h 735664"/>
                  <a:gd name="connsiteX10" fmla="*/ 2192216 w 2883877"/>
                  <a:gd name="connsiteY10" fmla="*/ 164131 h 735664"/>
                  <a:gd name="connsiteX11" fmla="*/ 2356339 w 2883877"/>
                  <a:gd name="connsiteY11" fmla="*/ 597885 h 735664"/>
                  <a:gd name="connsiteX12" fmla="*/ 2708031 w 2883877"/>
                  <a:gd name="connsiteY12" fmla="*/ 234470 h 735664"/>
                  <a:gd name="connsiteX13" fmla="*/ 2836985 w 2883877"/>
                  <a:gd name="connsiteY13" fmla="*/ 691670 h 735664"/>
                  <a:gd name="connsiteX14" fmla="*/ 2883877 w 2883877"/>
                  <a:gd name="connsiteY14" fmla="*/ 691670 h 73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3877" h="735664">
                    <a:moveTo>
                      <a:pt x="0" y="363424"/>
                    </a:moveTo>
                    <a:cubicBezTo>
                      <a:pt x="103554" y="182693"/>
                      <a:pt x="207108" y="1962"/>
                      <a:pt x="293077" y="8"/>
                    </a:cubicBezTo>
                    <a:cubicBezTo>
                      <a:pt x="379046" y="-1946"/>
                      <a:pt x="435708" y="343885"/>
                      <a:pt x="515816" y="351700"/>
                    </a:cubicBezTo>
                    <a:cubicBezTo>
                      <a:pt x="595924" y="359515"/>
                      <a:pt x="697523" y="37131"/>
                      <a:pt x="773723" y="46900"/>
                    </a:cubicBezTo>
                    <a:cubicBezTo>
                      <a:pt x="849923" y="56669"/>
                      <a:pt x="892908" y="410316"/>
                      <a:pt x="973016" y="410316"/>
                    </a:cubicBezTo>
                    <a:cubicBezTo>
                      <a:pt x="1053124" y="410316"/>
                      <a:pt x="1178169" y="39085"/>
                      <a:pt x="1254369" y="46900"/>
                    </a:cubicBezTo>
                    <a:cubicBezTo>
                      <a:pt x="1330569" y="54715"/>
                      <a:pt x="1357924" y="455254"/>
                      <a:pt x="1430216" y="457208"/>
                    </a:cubicBezTo>
                    <a:cubicBezTo>
                      <a:pt x="1502508" y="459162"/>
                      <a:pt x="1627554" y="101609"/>
                      <a:pt x="1688123" y="58624"/>
                    </a:cubicBezTo>
                    <a:cubicBezTo>
                      <a:pt x="1748692" y="15639"/>
                      <a:pt x="1760416" y="121146"/>
                      <a:pt x="1793631" y="199300"/>
                    </a:cubicBezTo>
                    <a:cubicBezTo>
                      <a:pt x="1826847" y="277454"/>
                      <a:pt x="1820985" y="533408"/>
                      <a:pt x="1887416" y="527547"/>
                    </a:cubicBezTo>
                    <a:cubicBezTo>
                      <a:pt x="1953847" y="521686"/>
                      <a:pt x="2114062" y="152408"/>
                      <a:pt x="2192216" y="164131"/>
                    </a:cubicBezTo>
                    <a:cubicBezTo>
                      <a:pt x="2270370" y="175854"/>
                      <a:pt x="2270370" y="586162"/>
                      <a:pt x="2356339" y="597885"/>
                    </a:cubicBezTo>
                    <a:cubicBezTo>
                      <a:pt x="2442308" y="609608"/>
                      <a:pt x="2627923" y="218839"/>
                      <a:pt x="2708031" y="234470"/>
                    </a:cubicBezTo>
                    <a:cubicBezTo>
                      <a:pt x="2788139" y="250101"/>
                      <a:pt x="2807677" y="615470"/>
                      <a:pt x="2836985" y="691670"/>
                    </a:cubicBezTo>
                    <a:cubicBezTo>
                      <a:pt x="2866293" y="767870"/>
                      <a:pt x="2875085" y="729770"/>
                      <a:pt x="2883877" y="691670"/>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grpSp>
        <p:nvGrpSpPr>
          <p:cNvPr id="90" name="Group 89"/>
          <p:cNvGrpSpPr/>
          <p:nvPr/>
        </p:nvGrpSpPr>
        <p:grpSpPr>
          <a:xfrm>
            <a:off x="3694724" y="3705428"/>
            <a:ext cx="1435882" cy="762344"/>
            <a:chOff x="3897026" y="3806570"/>
            <a:chExt cx="1435882" cy="762344"/>
          </a:xfrm>
        </p:grpSpPr>
        <p:sp>
          <p:nvSpPr>
            <p:cNvPr id="91" name="Oval 90"/>
            <p:cNvSpPr/>
            <p:nvPr/>
          </p:nvSpPr>
          <p:spPr>
            <a:xfrm>
              <a:off x="5157795" y="3912544"/>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92" name="Oval 91"/>
            <p:cNvSpPr/>
            <p:nvPr/>
          </p:nvSpPr>
          <p:spPr>
            <a:xfrm>
              <a:off x="3897026" y="3964448"/>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nvGrpSpPr>
            <p:cNvPr id="93" name="Group 92"/>
            <p:cNvGrpSpPr/>
            <p:nvPr/>
          </p:nvGrpSpPr>
          <p:grpSpPr>
            <a:xfrm>
              <a:off x="3997090" y="3806570"/>
              <a:ext cx="1206847" cy="762344"/>
              <a:chOff x="3997090" y="3806570"/>
              <a:chExt cx="1206847" cy="762344"/>
            </a:xfrm>
          </p:grpSpPr>
          <p:grpSp>
            <p:nvGrpSpPr>
              <p:cNvPr id="94" name="Group 93"/>
              <p:cNvGrpSpPr/>
              <p:nvPr/>
            </p:nvGrpSpPr>
            <p:grpSpPr>
              <a:xfrm>
                <a:off x="3997090" y="3806570"/>
                <a:ext cx="356548" cy="659155"/>
                <a:chOff x="3997090" y="3806570"/>
                <a:chExt cx="356548" cy="659155"/>
              </a:xfrm>
            </p:grpSpPr>
            <p:sp>
              <p:nvSpPr>
                <p:cNvPr id="98" name="Flowchart: Stored Data 220"/>
                <p:cNvSpPr/>
                <p:nvPr/>
              </p:nvSpPr>
              <p:spPr>
                <a:xfrm>
                  <a:off x="4018528" y="3809357"/>
                  <a:ext cx="335110" cy="647812"/>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99" name="TextBox 98"/>
                <p:cNvSpPr txBox="1"/>
                <p:nvPr/>
              </p:nvSpPr>
              <p:spPr>
                <a:xfrm rot="16200000">
                  <a:off x="3821401" y="3982259"/>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grpSp>
          <p:grpSp>
            <p:nvGrpSpPr>
              <p:cNvPr id="95" name="Group 94"/>
              <p:cNvGrpSpPr/>
              <p:nvPr/>
            </p:nvGrpSpPr>
            <p:grpSpPr>
              <a:xfrm>
                <a:off x="4847388" y="3909759"/>
                <a:ext cx="356549" cy="659155"/>
                <a:chOff x="4847388" y="3909759"/>
                <a:chExt cx="356549" cy="659155"/>
              </a:xfrm>
            </p:grpSpPr>
            <p:sp>
              <p:nvSpPr>
                <p:cNvPr id="96" name="Flowchart: Stored Data 218"/>
                <p:cNvSpPr/>
                <p:nvPr/>
              </p:nvSpPr>
              <p:spPr>
                <a:xfrm>
                  <a:off x="4868827" y="3912544"/>
                  <a:ext cx="335110" cy="647812"/>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97" name="TextBox 96"/>
                <p:cNvSpPr txBox="1"/>
                <p:nvPr/>
              </p:nvSpPr>
              <p:spPr>
                <a:xfrm rot="16200000">
                  <a:off x="4671699" y="4085448"/>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grpSp>
        </p:grpSp>
      </p:grpSp>
      <p:sp>
        <p:nvSpPr>
          <p:cNvPr id="100" name="TextBox 99"/>
          <p:cNvSpPr txBox="1"/>
          <p:nvPr/>
        </p:nvSpPr>
        <p:spPr>
          <a:xfrm>
            <a:off x="4584588" y="2923103"/>
            <a:ext cx="636074" cy="369332"/>
          </a:xfrm>
          <a:prstGeom prst="rect">
            <a:avLst/>
          </a:prstGeom>
          <a:noFill/>
        </p:spPr>
        <p:txBody>
          <a:bodyPr wrap="none" rtlCol="0">
            <a:spAutoFit/>
          </a:bodyPr>
          <a:lstStyle/>
          <a:p>
            <a:pPr>
              <a:buNone/>
            </a:pPr>
            <a:r>
              <a:rPr lang="en-US" b="1" dirty="0" smtClean="0">
                <a:latin typeface="Calibri" pitchFamily="34" charset="0"/>
                <a:cs typeface="Calibri" pitchFamily="34" charset="0"/>
              </a:rPr>
              <a:t>Tyk2</a:t>
            </a:r>
            <a:endParaRPr lang="en-US" b="1" dirty="0">
              <a:latin typeface="Calibri" pitchFamily="34" charset="0"/>
              <a:cs typeface="Calibri" pitchFamily="34" charset="0"/>
            </a:endParaRPr>
          </a:p>
        </p:txBody>
      </p:sp>
      <p:grpSp>
        <p:nvGrpSpPr>
          <p:cNvPr id="101" name="Group 100"/>
          <p:cNvGrpSpPr/>
          <p:nvPr/>
        </p:nvGrpSpPr>
        <p:grpSpPr>
          <a:xfrm rot="3360227">
            <a:off x="5337897" y="4071202"/>
            <a:ext cx="613466" cy="898016"/>
            <a:chOff x="5521917" y="4177105"/>
            <a:chExt cx="613466" cy="898016"/>
          </a:xfrm>
        </p:grpSpPr>
        <p:sp>
          <p:nvSpPr>
            <p:cNvPr id="102" name="Flowchart: Stored Data 222"/>
            <p:cNvSpPr/>
            <p:nvPr/>
          </p:nvSpPr>
          <p:spPr>
            <a:xfrm rot="1893512">
              <a:off x="5714012" y="4179058"/>
              <a:ext cx="286286" cy="606619"/>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03" name="TextBox 102"/>
            <p:cNvSpPr txBox="1"/>
            <p:nvPr/>
          </p:nvSpPr>
          <p:spPr>
            <a:xfrm rot="18093512">
              <a:off x="5481813" y="4352794"/>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sp>
          <p:nvSpPr>
            <p:cNvPr id="104" name="Flowchart: Stored Data 224"/>
            <p:cNvSpPr/>
            <p:nvPr/>
          </p:nvSpPr>
          <p:spPr>
            <a:xfrm rot="1893512">
              <a:off x="5829959" y="4417922"/>
              <a:ext cx="286286" cy="606619"/>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05" name="TextBox 104"/>
            <p:cNvSpPr txBox="1"/>
            <p:nvPr/>
          </p:nvSpPr>
          <p:spPr>
            <a:xfrm rot="18093512">
              <a:off x="5597761" y="4591655"/>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sp>
          <p:nvSpPr>
            <p:cNvPr id="106" name="Oval 105"/>
            <p:cNvSpPr/>
            <p:nvPr/>
          </p:nvSpPr>
          <p:spPr>
            <a:xfrm>
              <a:off x="5521917" y="4463877"/>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07" name="Oval 106"/>
            <p:cNvSpPr/>
            <p:nvPr/>
          </p:nvSpPr>
          <p:spPr>
            <a:xfrm>
              <a:off x="5960270" y="4748878"/>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sp>
        <p:nvSpPr>
          <p:cNvPr id="108" name="TextBox 107"/>
          <p:cNvSpPr txBox="1"/>
          <p:nvPr/>
        </p:nvSpPr>
        <p:spPr>
          <a:xfrm>
            <a:off x="2059727" y="2729769"/>
            <a:ext cx="1058944" cy="338553"/>
          </a:xfrm>
          <a:prstGeom prst="rect">
            <a:avLst/>
          </a:prstGeom>
          <a:noFill/>
        </p:spPr>
        <p:txBody>
          <a:bodyPr wrap="none" rtlCol="0">
            <a:spAutoFit/>
          </a:bodyPr>
          <a:lstStyle/>
          <a:p>
            <a:pPr>
              <a:buNone/>
            </a:pPr>
            <a:r>
              <a:rPr lang="en-US" sz="1600" b="1" dirty="0" smtClean="0">
                <a:latin typeface="Calibri" pitchFamily="34" charset="0"/>
                <a:cs typeface="Calibri" pitchFamily="34" charset="0"/>
              </a:rPr>
              <a:t>cytoplasm</a:t>
            </a:r>
            <a:endParaRPr lang="en-US" sz="1600" b="1" dirty="0">
              <a:latin typeface="Calibri" pitchFamily="34" charset="0"/>
              <a:cs typeface="Calibri" pitchFamily="34" charset="0"/>
            </a:endParaRPr>
          </a:p>
        </p:txBody>
      </p:sp>
      <p:sp>
        <p:nvSpPr>
          <p:cNvPr id="109" name="TextBox 108"/>
          <p:cNvSpPr txBox="1"/>
          <p:nvPr/>
        </p:nvSpPr>
        <p:spPr>
          <a:xfrm>
            <a:off x="2267853" y="5142985"/>
            <a:ext cx="837089" cy="338553"/>
          </a:xfrm>
          <a:prstGeom prst="rect">
            <a:avLst/>
          </a:prstGeom>
          <a:noFill/>
        </p:spPr>
        <p:txBody>
          <a:bodyPr wrap="none" rtlCol="0">
            <a:spAutoFit/>
          </a:bodyPr>
          <a:lstStyle/>
          <a:p>
            <a:pPr>
              <a:buNone/>
            </a:pPr>
            <a:r>
              <a:rPr lang="en-US" sz="1600" b="1" dirty="0" smtClean="0">
                <a:latin typeface="Calibri" pitchFamily="34" charset="0"/>
                <a:cs typeface="Calibri" pitchFamily="34" charset="0"/>
              </a:rPr>
              <a:t>nucleus</a:t>
            </a:r>
            <a:endParaRPr lang="en-US" sz="1600" b="1" dirty="0">
              <a:latin typeface="Calibri" pitchFamily="34" charset="0"/>
              <a:cs typeface="Calibri" pitchFamily="34" charset="0"/>
            </a:endParaRPr>
          </a:p>
        </p:txBody>
      </p:sp>
      <p:sp>
        <p:nvSpPr>
          <p:cNvPr id="110" name="Rectangle 109"/>
          <p:cNvSpPr/>
          <p:nvPr/>
        </p:nvSpPr>
        <p:spPr>
          <a:xfrm>
            <a:off x="1502502" y="1176929"/>
            <a:ext cx="6205895" cy="53475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p>
        </p:txBody>
      </p:sp>
      <p:grpSp>
        <p:nvGrpSpPr>
          <p:cNvPr id="111" name="Group 110"/>
          <p:cNvGrpSpPr/>
          <p:nvPr/>
        </p:nvGrpSpPr>
        <p:grpSpPr>
          <a:xfrm>
            <a:off x="5973742" y="5522893"/>
            <a:ext cx="1441959" cy="805944"/>
            <a:chOff x="6176044" y="5624035"/>
            <a:chExt cx="1441959" cy="805944"/>
          </a:xfrm>
        </p:grpSpPr>
        <p:sp>
          <p:nvSpPr>
            <p:cNvPr id="112" name="TextBox 111"/>
            <p:cNvSpPr txBox="1"/>
            <p:nvPr/>
          </p:nvSpPr>
          <p:spPr>
            <a:xfrm>
              <a:off x="6176044" y="6060647"/>
              <a:ext cx="1441959" cy="369332"/>
            </a:xfrm>
            <a:prstGeom prst="rect">
              <a:avLst/>
            </a:prstGeom>
            <a:noFill/>
          </p:spPr>
          <p:txBody>
            <a:bodyPr wrap="none" rtlCol="0">
              <a:spAutoFit/>
            </a:bodyPr>
            <a:lstStyle/>
            <a:p>
              <a:pPr>
                <a:buNone/>
              </a:pPr>
              <a:r>
                <a:rPr lang="en-US" dirty="0" smtClean="0"/>
                <a:t>transcription</a:t>
              </a:r>
              <a:endParaRPr lang="en-US" dirty="0"/>
            </a:p>
          </p:txBody>
        </p:sp>
        <p:grpSp>
          <p:nvGrpSpPr>
            <p:cNvPr id="113" name="Group 112"/>
            <p:cNvGrpSpPr/>
            <p:nvPr/>
          </p:nvGrpSpPr>
          <p:grpSpPr>
            <a:xfrm>
              <a:off x="6318162" y="5624035"/>
              <a:ext cx="670172" cy="153759"/>
              <a:chOff x="6318162" y="5518858"/>
              <a:chExt cx="605518" cy="258936"/>
            </a:xfrm>
          </p:grpSpPr>
          <p:cxnSp>
            <p:nvCxnSpPr>
              <p:cNvPr id="114" name="Straight Connector 113"/>
              <p:cNvCxnSpPr/>
              <p:nvPr/>
            </p:nvCxnSpPr>
            <p:spPr>
              <a:xfrm flipV="1">
                <a:off x="6318358" y="5520348"/>
                <a:ext cx="0" cy="257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a:off x="6318162" y="5518858"/>
                <a:ext cx="60551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 name="Group 115"/>
          <p:cNvGrpSpPr/>
          <p:nvPr/>
        </p:nvGrpSpPr>
        <p:grpSpPr>
          <a:xfrm rot="3360227">
            <a:off x="4093308" y="4862264"/>
            <a:ext cx="613466" cy="898016"/>
            <a:chOff x="5521917" y="4177105"/>
            <a:chExt cx="613466" cy="898016"/>
          </a:xfrm>
        </p:grpSpPr>
        <p:sp>
          <p:nvSpPr>
            <p:cNvPr id="117" name="Flowchart: Stored Data 121"/>
            <p:cNvSpPr/>
            <p:nvPr/>
          </p:nvSpPr>
          <p:spPr>
            <a:xfrm rot="1893512">
              <a:off x="5714012" y="4179058"/>
              <a:ext cx="286286" cy="606619"/>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18" name="TextBox 117"/>
            <p:cNvSpPr txBox="1"/>
            <p:nvPr/>
          </p:nvSpPr>
          <p:spPr>
            <a:xfrm rot="18093512">
              <a:off x="5481813" y="4352794"/>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sp>
          <p:nvSpPr>
            <p:cNvPr id="119" name="Flowchart: Stored Data 123"/>
            <p:cNvSpPr/>
            <p:nvPr/>
          </p:nvSpPr>
          <p:spPr>
            <a:xfrm rot="1893512">
              <a:off x="5829959" y="4417922"/>
              <a:ext cx="286286" cy="606619"/>
            </a:xfrm>
            <a:prstGeom prst="flowChartOnlineStorag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20" name="TextBox 119"/>
            <p:cNvSpPr txBox="1"/>
            <p:nvPr/>
          </p:nvSpPr>
          <p:spPr>
            <a:xfrm rot="18093512">
              <a:off x="5597761" y="4591655"/>
              <a:ext cx="659155" cy="307777"/>
            </a:xfrm>
            <a:prstGeom prst="rect">
              <a:avLst/>
            </a:prstGeom>
            <a:noFill/>
            <a:ln>
              <a:noFill/>
            </a:ln>
          </p:spPr>
          <p:txBody>
            <a:bodyPr wrap="none" rtlCol="0">
              <a:spAutoFit/>
            </a:bodyPr>
            <a:lstStyle/>
            <a:p>
              <a:pPr>
                <a:buNone/>
              </a:pPr>
              <a:r>
                <a:rPr lang="en-US" sz="1400" b="1" dirty="0" err="1" smtClean="0">
                  <a:latin typeface="Calibri" pitchFamily="34" charset="0"/>
                  <a:cs typeface="Calibri" pitchFamily="34" charset="0"/>
                </a:rPr>
                <a:t>pSTAT</a:t>
              </a:r>
              <a:endParaRPr lang="en-US" sz="1400" b="1" dirty="0">
                <a:latin typeface="Calibri" pitchFamily="34" charset="0"/>
                <a:cs typeface="Calibri" pitchFamily="34" charset="0"/>
              </a:endParaRPr>
            </a:p>
          </p:txBody>
        </p:sp>
        <p:sp>
          <p:nvSpPr>
            <p:cNvPr id="121" name="Oval 120"/>
            <p:cNvSpPr/>
            <p:nvPr/>
          </p:nvSpPr>
          <p:spPr>
            <a:xfrm>
              <a:off x="5521917" y="4463877"/>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22" name="Oval 121"/>
            <p:cNvSpPr/>
            <p:nvPr/>
          </p:nvSpPr>
          <p:spPr>
            <a:xfrm>
              <a:off x="5960270" y="4748878"/>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grpSp>
      <p:grpSp>
        <p:nvGrpSpPr>
          <p:cNvPr id="123" name="Group 122"/>
          <p:cNvGrpSpPr/>
          <p:nvPr/>
        </p:nvGrpSpPr>
        <p:grpSpPr>
          <a:xfrm>
            <a:off x="3908405" y="3229636"/>
            <a:ext cx="1084047" cy="655371"/>
            <a:chOff x="4110707" y="3330778"/>
            <a:chExt cx="1084047" cy="655371"/>
          </a:xfrm>
        </p:grpSpPr>
        <p:sp>
          <p:nvSpPr>
            <p:cNvPr id="124" name="Curved Left Arrow 123"/>
            <p:cNvSpPr/>
            <p:nvPr/>
          </p:nvSpPr>
          <p:spPr>
            <a:xfrm>
              <a:off x="5021720" y="3398090"/>
              <a:ext cx="173034" cy="517916"/>
            </a:xfrm>
            <a:prstGeom prst="curvedLeftArrow">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sp>
          <p:nvSpPr>
            <p:cNvPr id="125" name="Oval 124"/>
            <p:cNvSpPr/>
            <p:nvPr/>
          </p:nvSpPr>
          <p:spPr>
            <a:xfrm>
              <a:off x="4790995" y="3848397"/>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26" name="Oval 125"/>
            <p:cNvSpPr/>
            <p:nvPr/>
          </p:nvSpPr>
          <p:spPr>
            <a:xfrm>
              <a:off x="4264784" y="3774792"/>
              <a:ext cx="175113" cy="1377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latin typeface="Calibri" pitchFamily="34" charset="0"/>
                <a:cs typeface="Calibri" pitchFamily="34" charset="0"/>
              </a:endParaRPr>
            </a:p>
          </p:txBody>
        </p:sp>
        <p:sp>
          <p:nvSpPr>
            <p:cNvPr id="127" name="Curved Left Arrow 126"/>
            <p:cNvSpPr/>
            <p:nvPr/>
          </p:nvSpPr>
          <p:spPr>
            <a:xfrm flipH="1">
              <a:off x="4110707" y="3330778"/>
              <a:ext cx="173034" cy="517916"/>
            </a:xfrm>
            <a:prstGeom prst="curvedLeftArrow">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US">
                <a:solidFill>
                  <a:schemeClr val="tx1"/>
                </a:solidFill>
                <a:latin typeface="Calibri" pitchFamily="34" charset="0"/>
                <a:cs typeface="Calibri" pitchFamily="34" charset="0"/>
              </a:endParaRPr>
            </a:p>
          </p:txBody>
        </p:sp>
      </p:grpSp>
      <p:cxnSp>
        <p:nvCxnSpPr>
          <p:cNvPr id="4" name="Straight Arrow Connector 3"/>
          <p:cNvCxnSpPr>
            <a:endCxn id="103" idx="1"/>
          </p:cNvCxnSpPr>
          <p:nvPr/>
        </p:nvCxnSpPr>
        <p:spPr bwMode="auto">
          <a:xfrm>
            <a:off x="5029200" y="4114800"/>
            <a:ext cx="375517" cy="338341"/>
          </a:xfrm>
          <a:prstGeom prst="straightConnector1">
            <a:avLst/>
          </a:prstGeom>
          <a:solidFill>
            <a:schemeClr val="accent1"/>
          </a:solidFill>
          <a:ln w="38100" cap="flat" cmpd="sng" algn="ctr">
            <a:solidFill>
              <a:srgbClr val="00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28" name="Straight Arrow Connector 127"/>
          <p:cNvCxnSpPr/>
          <p:nvPr/>
        </p:nvCxnSpPr>
        <p:spPr bwMode="auto">
          <a:xfrm flipH="1">
            <a:off x="4901801" y="4896233"/>
            <a:ext cx="409721" cy="392815"/>
          </a:xfrm>
          <a:prstGeom prst="straightConnector1">
            <a:avLst/>
          </a:prstGeom>
          <a:solidFill>
            <a:schemeClr val="accent1"/>
          </a:solidFill>
          <a:ln w="38100" cap="flat" cmpd="sng" algn="ctr">
            <a:solidFill>
              <a:srgbClr val="00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nvGrpSpPr>
          <p:cNvPr id="23553" name="Group 23552"/>
          <p:cNvGrpSpPr/>
          <p:nvPr/>
        </p:nvGrpSpPr>
        <p:grpSpPr>
          <a:xfrm>
            <a:off x="5257800" y="1447800"/>
            <a:ext cx="2438400" cy="2126397"/>
            <a:chOff x="5257800" y="1447800"/>
            <a:chExt cx="2438400" cy="2126397"/>
          </a:xfrm>
        </p:grpSpPr>
        <p:sp>
          <p:nvSpPr>
            <p:cNvPr id="23552" name="TextBox 23551"/>
            <p:cNvSpPr txBox="1"/>
            <p:nvPr/>
          </p:nvSpPr>
          <p:spPr>
            <a:xfrm>
              <a:off x="5433850" y="1447800"/>
              <a:ext cx="763074" cy="523220"/>
            </a:xfrm>
            <a:prstGeom prst="rect">
              <a:avLst/>
            </a:prstGeom>
            <a:noFill/>
          </p:spPr>
          <p:txBody>
            <a:bodyPr wrap="none" rtlCol="0">
              <a:spAutoFit/>
            </a:bodyPr>
            <a:lstStyle/>
            <a:p>
              <a:pPr>
                <a:buNone/>
              </a:pPr>
              <a:r>
                <a:rPr lang="en-US" sz="2800" dirty="0" smtClean="0">
                  <a:solidFill>
                    <a:srgbClr val="0000FF"/>
                  </a:solidFill>
                </a:rPr>
                <a:t>IFN</a:t>
              </a:r>
              <a:endParaRPr lang="en-US" sz="2800" dirty="0">
                <a:solidFill>
                  <a:srgbClr val="0000FF"/>
                </a:solidFill>
              </a:endParaRPr>
            </a:p>
          </p:txBody>
        </p:sp>
        <p:sp>
          <p:nvSpPr>
            <p:cNvPr id="132" name="TextBox 131"/>
            <p:cNvSpPr txBox="1"/>
            <p:nvPr/>
          </p:nvSpPr>
          <p:spPr>
            <a:xfrm>
              <a:off x="5257800" y="2743200"/>
              <a:ext cx="2438400" cy="830997"/>
            </a:xfrm>
            <a:prstGeom prst="rect">
              <a:avLst/>
            </a:prstGeom>
            <a:noFill/>
          </p:spPr>
          <p:txBody>
            <a:bodyPr wrap="square" rtlCol="0">
              <a:spAutoFit/>
            </a:bodyPr>
            <a:lstStyle/>
            <a:p>
              <a:pPr>
                <a:buNone/>
              </a:pPr>
              <a:r>
                <a:rPr lang="en-US" sz="2400" dirty="0" smtClean="0">
                  <a:solidFill>
                    <a:srgbClr val="0000FF"/>
                  </a:solidFill>
                </a:rPr>
                <a:t>TYK2 phosphorylation</a:t>
              </a:r>
              <a:endParaRPr lang="en-US" sz="2400" dirty="0">
                <a:solidFill>
                  <a:srgbClr val="0000FF"/>
                </a:solidFill>
              </a:endParaRPr>
            </a:p>
          </p:txBody>
        </p:sp>
      </p:grpSp>
    </p:spTree>
    <p:extLst>
      <p:ext uri="{BB962C8B-B14F-4D97-AF65-F5344CB8AC3E}">
        <p14:creationId xmlns:p14="http://schemas.microsoft.com/office/powerpoint/2010/main" val="1632149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3553"/>
                                        </p:tgtEl>
                                        <p:attrNameLst>
                                          <p:attrName>style.visibility</p:attrName>
                                        </p:attrNameLst>
                                      </p:cBhvr>
                                      <p:to>
                                        <p:strVal val="visible"/>
                                      </p:to>
                                    </p:set>
                                    <p:anim calcmode="lin" valueType="num">
                                      <p:cBhvr additive="base">
                                        <p:cTn id="7" dur="500"/>
                                        <p:tgtEl>
                                          <p:spTgt spid="23553"/>
                                        </p:tgtEl>
                                        <p:attrNameLst>
                                          <p:attrName>ppt_x</p:attrName>
                                        </p:attrNameLst>
                                      </p:cBhvr>
                                      <p:tavLst>
                                        <p:tav tm="0">
                                          <p:val>
                                            <p:strVal val="#ppt_x-#ppt_w*1.125000"/>
                                          </p:val>
                                        </p:tav>
                                        <p:tav tm="100000">
                                          <p:val>
                                            <p:strVal val="#ppt_x"/>
                                          </p:val>
                                        </p:tav>
                                      </p:tavLst>
                                    </p:anim>
                                    <p:animEffect transition="in" filter="wipe(right)">
                                      <p:cBhvr>
                                        <p:cTn id="8" dur="5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Functional studies show LOF</a:t>
            </a:r>
          </a:p>
        </p:txBody>
      </p:sp>
      <p:pic>
        <p:nvPicPr>
          <p:cNvPr id="10" name="Picture 9" descr="couturier.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524000"/>
            <a:ext cx="4523889" cy="4416496"/>
          </a:xfrm>
          <a:prstGeom prst="rect">
            <a:avLst/>
          </a:prstGeom>
          <a:ln>
            <a:solidFill>
              <a:srgbClr val="A6A6A6"/>
            </a:solidFill>
          </a:ln>
        </p:spPr>
      </p:pic>
      <p:sp>
        <p:nvSpPr>
          <p:cNvPr id="19" name="TextBox 18"/>
          <p:cNvSpPr txBox="1"/>
          <p:nvPr/>
        </p:nvSpPr>
        <p:spPr>
          <a:xfrm>
            <a:off x="6324600" y="1929348"/>
            <a:ext cx="2273211" cy="2585323"/>
          </a:xfrm>
          <a:prstGeom prst="rect">
            <a:avLst/>
          </a:prstGeom>
          <a:noFill/>
        </p:spPr>
        <p:txBody>
          <a:bodyPr wrap="square" rtlCol="0">
            <a:spAutoFit/>
          </a:bodyPr>
          <a:lstStyle/>
          <a:p>
            <a:pPr algn="ctr">
              <a:buNone/>
            </a:pPr>
            <a:r>
              <a:rPr lang="en-US" dirty="0" smtClean="0"/>
              <a:t>Studies in cell lines</a:t>
            </a:r>
            <a:endParaRPr lang="en-US" i="1" dirty="0" smtClean="0"/>
          </a:p>
          <a:p>
            <a:pPr algn="ctr">
              <a:buNone/>
            </a:pPr>
            <a:endParaRPr lang="en-US" i="1" dirty="0"/>
          </a:p>
          <a:p>
            <a:pPr algn="ctr">
              <a:buNone/>
            </a:pPr>
            <a:r>
              <a:rPr lang="en-US" dirty="0" smtClean="0"/>
              <a:t>Implicates catalytic function impaired</a:t>
            </a:r>
          </a:p>
          <a:p>
            <a:pPr algn="ctr">
              <a:buNone/>
            </a:pPr>
            <a:endParaRPr lang="en-US" dirty="0" smtClean="0"/>
          </a:p>
          <a:p>
            <a:pPr algn="ctr">
              <a:buNone/>
            </a:pPr>
            <a:r>
              <a:rPr lang="en-US" i="1" dirty="0" smtClean="0"/>
              <a:t>However, there are other functions of TYK2 which need further exploration </a:t>
            </a:r>
          </a:p>
        </p:txBody>
      </p:sp>
      <p:sp>
        <p:nvSpPr>
          <p:cNvPr id="2" name="TextBox 1"/>
          <p:cNvSpPr txBox="1"/>
          <p:nvPr/>
        </p:nvSpPr>
        <p:spPr>
          <a:xfrm>
            <a:off x="2611820" y="6172200"/>
            <a:ext cx="787395" cy="461665"/>
          </a:xfrm>
          <a:prstGeom prst="rect">
            <a:avLst/>
          </a:prstGeom>
          <a:noFill/>
        </p:spPr>
        <p:txBody>
          <a:bodyPr wrap="none" rtlCol="0">
            <a:spAutoFit/>
          </a:bodyPr>
          <a:lstStyle/>
          <a:p>
            <a:pPr>
              <a:buNone/>
            </a:pPr>
            <a:r>
              <a:rPr lang="en-US" sz="2400" dirty="0" smtClean="0"/>
              <a:t>Risk</a:t>
            </a:r>
            <a:endParaRPr lang="en-US" sz="2400" dirty="0"/>
          </a:p>
        </p:txBody>
      </p:sp>
      <p:sp>
        <p:nvSpPr>
          <p:cNvPr id="6" name="TextBox 5"/>
          <p:cNvSpPr txBox="1"/>
          <p:nvPr/>
        </p:nvSpPr>
        <p:spPr>
          <a:xfrm>
            <a:off x="3888565" y="6172200"/>
            <a:ext cx="1553129" cy="461665"/>
          </a:xfrm>
          <a:prstGeom prst="rect">
            <a:avLst/>
          </a:prstGeom>
          <a:noFill/>
        </p:spPr>
        <p:txBody>
          <a:bodyPr wrap="none" rtlCol="0">
            <a:spAutoFit/>
          </a:bodyPr>
          <a:lstStyle/>
          <a:p>
            <a:pPr>
              <a:buNone/>
            </a:pPr>
            <a:r>
              <a:rPr lang="en-US" sz="2400" dirty="0" smtClean="0"/>
              <a:t>Protective</a:t>
            </a:r>
            <a:endParaRPr lang="en-US" sz="2400" dirty="0"/>
          </a:p>
        </p:txBody>
      </p:sp>
      <p:cxnSp>
        <p:nvCxnSpPr>
          <p:cNvPr id="4" name="Straight Connector 3"/>
          <p:cNvCxnSpPr/>
          <p:nvPr/>
        </p:nvCxnSpPr>
        <p:spPr bwMode="auto">
          <a:xfrm>
            <a:off x="2243517" y="6096000"/>
            <a:ext cx="1524000" cy="0"/>
          </a:xfrm>
          <a:prstGeom prst="line">
            <a:avLst/>
          </a:prstGeom>
          <a:solidFill>
            <a:schemeClr val="accent1"/>
          </a:solidFill>
          <a:ln w="381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 name="Straight Connector 10"/>
          <p:cNvCxnSpPr/>
          <p:nvPr/>
        </p:nvCxnSpPr>
        <p:spPr bwMode="auto">
          <a:xfrm>
            <a:off x="3865029" y="6096000"/>
            <a:ext cx="1600200" cy="0"/>
          </a:xfrm>
          <a:prstGeom prst="line">
            <a:avLst/>
          </a:prstGeom>
          <a:solidFill>
            <a:schemeClr val="accent1"/>
          </a:solidFill>
          <a:ln w="381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 name="TextBox 12"/>
          <p:cNvSpPr txBox="1">
            <a:spLocks noChangeArrowheads="1"/>
          </p:cNvSpPr>
          <p:nvPr/>
        </p:nvSpPr>
        <p:spPr bwMode="auto">
          <a:xfrm>
            <a:off x="5867400" y="5181600"/>
            <a:ext cx="2971800" cy="384721"/>
          </a:xfrm>
          <a:prstGeom prst="rect">
            <a:avLst/>
          </a:prstGeom>
          <a:noFill/>
          <a:ln w="9525">
            <a:noFill/>
            <a:miter lim="800000"/>
            <a:headEnd/>
            <a:tailEnd/>
          </a:ln>
        </p:spPr>
        <p:txBody>
          <a:bodyPr wrap="square">
            <a:prstTxWarp prst="textNoShape">
              <a:avLst/>
            </a:prstTxWarp>
            <a:spAutoFit/>
          </a:bodyPr>
          <a:lstStyle/>
          <a:p>
            <a:pPr eaLnBrk="0" hangingPunct="0">
              <a:buNone/>
            </a:pPr>
            <a:r>
              <a:rPr lang="en-US" sz="1900" dirty="0" smtClean="0">
                <a:latin typeface="Arial"/>
                <a:ea typeface="Trebuchet MS" charset="0"/>
                <a:cs typeface="Arial"/>
              </a:rPr>
              <a:t>Li </a:t>
            </a:r>
            <a:r>
              <a:rPr lang="en-US" sz="1900" i="1" dirty="0" smtClean="0">
                <a:latin typeface="Arial"/>
                <a:ea typeface="Trebuchet MS" charset="0"/>
                <a:cs typeface="Arial"/>
              </a:rPr>
              <a:t>et </a:t>
            </a:r>
            <a:r>
              <a:rPr lang="en-US" sz="1900" i="1" dirty="0" smtClean="0">
                <a:latin typeface="Arial"/>
                <a:ea typeface="Trebuchet MS" charset="0"/>
                <a:cs typeface="Arial"/>
              </a:rPr>
              <a:t>al </a:t>
            </a:r>
            <a:r>
              <a:rPr lang="en-US" sz="1900" dirty="0" smtClean="0">
                <a:latin typeface="Arial"/>
                <a:ea typeface="Trebuchet MS" charset="0"/>
                <a:cs typeface="Arial"/>
              </a:rPr>
              <a:t>(</a:t>
            </a:r>
            <a:r>
              <a:rPr lang="en-US" sz="1900" dirty="0" smtClean="0">
                <a:latin typeface="Arial"/>
                <a:ea typeface="Trebuchet MS" charset="0"/>
                <a:cs typeface="Arial"/>
              </a:rPr>
              <a:t>2013) </a:t>
            </a:r>
            <a:r>
              <a:rPr lang="en-US" sz="1900" u="sng" dirty="0" smtClean="0">
                <a:latin typeface="Arial"/>
                <a:ea typeface="Trebuchet MS" charset="0"/>
                <a:cs typeface="Arial"/>
              </a:rPr>
              <a:t>J </a:t>
            </a:r>
            <a:r>
              <a:rPr lang="en-US" sz="1900" u="sng" dirty="0" err="1" smtClean="0">
                <a:latin typeface="Arial"/>
                <a:ea typeface="Trebuchet MS" charset="0"/>
                <a:cs typeface="Arial"/>
              </a:rPr>
              <a:t>Imm</a:t>
            </a:r>
            <a:endParaRPr lang="en-US" sz="1900" u="sng" dirty="0" smtClean="0">
              <a:latin typeface="Arial"/>
              <a:ea typeface="Trebuchet MS" charset="0"/>
              <a:cs typeface="Arial"/>
            </a:endParaRPr>
          </a:p>
        </p:txBody>
      </p:sp>
    </p:spTree>
    <p:extLst>
      <p:ext uri="{BB962C8B-B14F-4D97-AF65-F5344CB8AC3E}">
        <p14:creationId xmlns:p14="http://schemas.microsoft.com/office/powerpoint/2010/main" val="1816434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609600" y="2438400"/>
            <a:ext cx="7772400" cy="1143000"/>
          </a:xfrm>
        </p:spPr>
        <p:txBody>
          <a:bodyPr/>
          <a:lstStyle/>
          <a:p>
            <a:pPr algn="ctr"/>
            <a:r>
              <a:rPr lang="en-US" sz="3600" u="sng" dirty="0" smtClean="0">
                <a:solidFill>
                  <a:srgbClr val="0000FF"/>
                </a:solidFill>
                <a:latin typeface="Arial"/>
                <a:cs typeface="Arial"/>
              </a:rPr>
              <a:t>KEY POINT</a:t>
            </a:r>
            <a:r>
              <a:rPr lang="en-US" sz="3600" b="0" dirty="0" smtClean="0">
                <a:solidFill>
                  <a:srgbClr val="0000FF"/>
                </a:solidFill>
                <a:latin typeface="Arial"/>
                <a:cs typeface="Arial"/>
              </a:rPr>
              <a:t/>
            </a:r>
            <a:br>
              <a:rPr lang="en-US" sz="3600" b="0" dirty="0" smtClean="0">
                <a:solidFill>
                  <a:srgbClr val="0000FF"/>
                </a:solidFill>
                <a:latin typeface="Arial"/>
                <a:cs typeface="Arial"/>
              </a:rPr>
            </a:br>
            <a:r>
              <a:rPr lang="en-US" sz="3600" b="0" dirty="0">
                <a:solidFill>
                  <a:srgbClr val="0000FF"/>
                </a:solidFill>
                <a:latin typeface="Arial"/>
                <a:cs typeface="Arial"/>
              </a:rPr>
              <a:t/>
            </a:r>
            <a:br>
              <a:rPr lang="en-US" sz="3600" b="0" dirty="0">
                <a:solidFill>
                  <a:srgbClr val="0000FF"/>
                </a:solidFill>
                <a:latin typeface="Arial"/>
                <a:cs typeface="Arial"/>
              </a:rPr>
            </a:br>
            <a:r>
              <a:rPr lang="en-US" sz="3600" b="0" dirty="0">
                <a:solidFill>
                  <a:srgbClr val="0000FF"/>
                </a:solidFill>
                <a:latin typeface="Arial"/>
                <a:cs typeface="Arial"/>
              </a:rPr>
              <a:t>A</a:t>
            </a:r>
            <a:r>
              <a:rPr lang="en-US" sz="3600" b="0" dirty="0" smtClean="0">
                <a:solidFill>
                  <a:srgbClr val="0000FF"/>
                </a:solidFill>
                <a:latin typeface="Arial"/>
                <a:cs typeface="Arial"/>
              </a:rPr>
              <a:t>ssay for drug screen – and biomarker of target engagement – should reflect MOA of genetic perturbation</a:t>
            </a:r>
            <a:endParaRPr lang="en-US" sz="3600" b="0" dirty="0">
              <a:solidFill>
                <a:srgbClr val="0000FF"/>
              </a:solidFill>
              <a:latin typeface="Arial"/>
              <a:cs typeface="Arial"/>
            </a:endParaRPr>
          </a:p>
        </p:txBody>
      </p:sp>
    </p:spTree>
    <p:extLst>
      <p:ext uri="{BB962C8B-B14F-4D97-AF65-F5344CB8AC3E}">
        <p14:creationId xmlns:p14="http://schemas.microsoft.com/office/powerpoint/2010/main" val="1590802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1143000" y="914400"/>
            <a:ext cx="7086600" cy="3505200"/>
          </a:xfrm>
          <a:prstGeom prst="wedgeRectCallout">
            <a:avLst>
              <a:gd name="adj1" fmla="val -4246"/>
              <a:gd name="adj2" fmla="val 91249"/>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buNone/>
            </a:pPr>
            <a:r>
              <a:rPr lang="en-US" sz="6600" dirty="0"/>
              <a:t>Assess </a:t>
            </a:r>
            <a:r>
              <a:rPr lang="en-US" sz="6600" dirty="0" err="1"/>
              <a:t>pleiotropy</a:t>
            </a:r>
            <a:r>
              <a:rPr lang="en-US" sz="6600" dirty="0"/>
              <a:t> as proxy for </a:t>
            </a:r>
            <a:r>
              <a:rPr lang="en-US" sz="6600" dirty="0" smtClean="0"/>
              <a:t>adverse events</a:t>
            </a:r>
            <a:endParaRPr lang="en-US" sz="6600" dirty="0"/>
          </a:p>
        </p:txBody>
      </p:sp>
    </p:spTree>
    <p:extLst>
      <p:ext uri="{BB962C8B-B14F-4D97-AF65-F5344CB8AC3E}">
        <p14:creationId xmlns:p14="http://schemas.microsoft.com/office/powerpoint/2010/main" val="3777408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hevron 88"/>
          <p:cNvSpPr/>
          <p:nvPr/>
        </p:nvSpPr>
        <p:spPr>
          <a:xfrm>
            <a:off x="762000"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Target ID</a:t>
            </a:r>
            <a:r>
              <a:rPr lang="en-US" sz="1400" b="1" dirty="0">
                <a:solidFill>
                  <a:schemeClr val="bg1">
                    <a:lumMod val="95000"/>
                  </a:schemeClr>
                </a:solidFill>
              </a:rPr>
              <a:t> </a:t>
            </a:r>
            <a:r>
              <a:rPr lang="en-US" sz="1400" b="1" dirty="0" smtClean="0">
                <a:solidFill>
                  <a:schemeClr val="bg1">
                    <a:lumMod val="95000"/>
                  </a:schemeClr>
                </a:solidFill>
              </a:rPr>
              <a:t>and validation</a:t>
            </a:r>
            <a:endParaRPr lang="en-US" sz="1400" b="1" dirty="0">
              <a:solidFill>
                <a:schemeClr val="bg1">
                  <a:lumMod val="95000"/>
                </a:schemeClr>
              </a:solidFill>
            </a:endParaRPr>
          </a:p>
        </p:txBody>
      </p:sp>
      <p:sp>
        <p:nvSpPr>
          <p:cNvPr id="102" name="Chevron 101"/>
          <p:cNvSpPr/>
          <p:nvPr/>
        </p:nvSpPr>
        <p:spPr>
          <a:xfrm>
            <a:off x="6091617"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Phase I-III Clinical Trials</a:t>
            </a:r>
            <a:endParaRPr lang="en-US" sz="1400" b="1" dirty="0">
              <a:solidFill>
                <a:schemeClr val="bg1">
                  <a:lumMod val="95000"/>
                </a:schemeClr>
              </a:solidFill>
            </a:endParaRPr>
          </a:p>
        </p:txBody>
      </p:sp>
      <p:sp>
        <p:nvSpPr>
          <p:cNvPr id="3" name="TextBox 2"/>
          <p:cNvSpPr txBox="1"/>
          <p:nvPr/>
        </p:nvSpPr>
        <p:spPr>
          <a:xfrm rot="16200000">
            <a:off x="-337863" y="2281040"/>
            <a:ext cx="1855611" cy="646331"/>
          </a:xfrm>
          <a:prstGeom prst="rect">
            <a:avLst/>
          </a:prstGeom>
          <a:noFill/>
        </p:spPr>
        <p:txBody>
          <a:bodyPr wrap="square" rtlCol="0">
            <a:spAutoFit/>
          </a:bodyPr>
          <a:lstStyle/>
          <a:p>
            <a:pPr>
              <a:buNone/>
            </a:pPr>
            <a:r>
              <a:rPr lang="en-US" dirty="0" smtClean="0"/>
              <a:t>Weak human </a:t>
            </a:r>
            <a:r>
              <a:rPr lang="en-US" u="sng" dirty="0" smtClean="0"/>
              <a:t>validation </a:t>
            </a:r>
            <a:endParaRPr lang="en-US" u="sng" dirty="0"/>
          </a:p>
        </p:txBody>
      </p:sp>
      <p:sp>
        <p:nvSpPr>
          <p:cNvPr id="49" name="TextBox 48"/>
          <p:cNvSpPr txBox="1"/>
          <p:nvPr/>
        </p:nvSpPr>
        <p:spPr>
          <a:xfrm rot="16200000">
            <a:off x="-344795" y="4387829"/>
            <a:ext cx="1855611" cy="646331"/>
          </a:xfrm>
          <a:prstGeom prst="rect">
            <a:avLst/>
          </a:prstGeom>
          <a:noFill/>
        </p:spPr>
        <p:txBody>
          <a:bodyPr wrap="square" rtlCol="0">
            <a:spAutoFit/>
          </a:bodyPr>
          <a:lstStyle/>
          <a:p>
            <a:pPr>
              <a:buNone/>
            </a:pPr>
            <a:r>
              <a:rPr lang="en-US" dirty="0" smtClean="0">
                <a:solidFill>
                  <a:srgbClr val="0000FF"/>
                </a:solidFill>
              </a:rPr>
              <a:t>Strong human </a:t>
            </a:r>
            <a:r>
              <a:rPr lang="en-US" u="sng" dirty="0" smtClean="0">
                <a:solidFill>
                  <a:srgbClr val="0000FF"/>
                </a:solidFill>
              </a:rPr>
              <a:t>validation </a:t>
            </a:r>
            <a:endParaRPr lang="en-US" u="sng" dirty="0">
              <a:solidFill>
                <a:srgbClr val="0000FF"/>
              </a:solidFill>
            </a:endParaRPr>
          </a:p>
        </p:txBody>
      </p:sp>
      <p:sp>
        <p:nvSpPr>
          <p:cNvPr id="4" name="TextBox 3"/>
          <p:cNvSpPr txBox="1"/>
          <p:nvPr/>
        </p:nvSpPr>
        <p:spPr>
          <a:xfrm>
            <a:off x="990600" y="2281040"/>
            <a:ext cx="2362200" cy="646331"/>
          </a:xfrm>
          <a:prstGeom prst="rect">
            <a:avLst/>
          </a:prstGeom>
          <a:noFill/>
        </p:spPr>
        <p:txBody>
          <a:bodyPr wrap="square" rtlCol="0">
            <a:spAutoFit/>
          </a:bodyPr>
          <a:lstStyle/>
          <a:p>
            <a:pPr>
              <a:buNone/>
            </a:pPr>
            <a:r>
              <a:rPr lang="en-US" dirty="0" smtClean="0"/>
              <a:t>MOA for initial screen and hit package</a:t>
            </a:r>
            <a:endParaRPr lang="en-US" dirty="0"/>
          </a:p>
        </p:txBody>
      </p:sp>
      <p:sp>
        <p:nvSpPr>
          <p:cNvPr id="53" name="TextBox 52"/>
          <p:cNvSpPr txBox="1"/>
          <p:nvPr/>
        </p:nvSpPr>
        <p:spPr>
          <a:xfrm>
            <a:off x="5977317" y="2281040"/>
            <a:ext cx="3048000" cy="646331"/>
          </a:xfrm>
          <a:prstGeom prst="rect">
            <a:avLst/>
          </a:prstGeom>
          <a:noFill/>
        </p:spPr>
        <p:txBody>
          <a:bodyPr wrap="square" rtlCol="0">
            <a:spAutoFit/>
          </a:bodyPr>
          <a:lstStyle/>
          <a:p>
            <a:pPr>
              <a:buNone/>
            </a:pPr>
            <a:r>
              <a:rPr lang="en-US" dirty="0" smtClean="0">
                <a:solidFill>
                  <a:srgbClr val="0000FF"/>
                </a:solidFill>
              </a:rPr>
              <a:t>indication selection </a:t>
            </a:r>
            <a:r>
              <a:rPr lang="en-US" dirty="0" smtClean="0"/>
              <a:t>and patient stratification</a:t>
            </a:r>
            <a:endParaRPr lang="en-US" dirty="0"/>
          </a:p>
        </p:txBody>
      </p:sp>
      <p:sp>
        <p:nvSpPr>
          <p:cNvPr id="109" name="Chevron 108"/>
          <p:cNvSpPr/>
          <p:nvPr/>
        </p:nvSpPr>
        <p:spPr>
          <a:xfrm>
            <a:off x="3426808"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Lead optimization</a:t>
            </a:r>
            <a:endParaRPr lang="en-US" sz="1400" b="1" dirty="0">
              <a:solidFill>
                <a:schemeClr val="bg1">
                  <a:lumMod val="95000"/>
                </a:schemeClr>
              </a:solidFill>
            </a:endParaRPr>
          </a:p>
        </p:txBody>
      </p:sp>
      <p:sp>
        <p:nvSpPr>
          <p:cNvPr id="5" name="Rectangle 4"/>
          <p:cNvSpPr/>
          <p:nvPr/>
        </p:nvSpPr>
        <p:spPr>
          <a:xfrm>
            <a:off x="3581400" y="2281040"/>
            <a:ext cx="2514600" cy="923330"/>
          </a:xfrm>
          <a:prstGeom prst="rect">
            <a:avLst/>
          </a:prstGeom>
        </p:spPr>
        <p:txBody>
          <a:bodyPr wrap="square">
            <a:spAutoFit/>
          </a:bodyPr>
          <a:lstStyle/>
          <a:p>
            <a:pPr>
              <a:buNone/>
            </a:pPr>
            <a:r>
              <a:rPr lang="en-US" dirty="0"/>
              <a:t>pre-clinical models </a:t>
            </a:r>
            <a:r>
              <a:rPr lang="en-US" dirty="0" smtClean="0"/>
              <a:t>of PK/PD, </a:t>
            </a:r>
            <a:r>
              <a:rPr lang="en-US" dirty="0">
                <a:solidFill>
                  <a:srgbClr val="0000FF"/>
                </a:solidFill>
              </a:rPr>
              <a:t>efficacy </a:t>
            </a:r>
            <a:r>
              <a:rPr lang="en-US" dirty="0"/>
              <a:t>and</a:t>
            </a:r>
            <a:r>
              <a:rPr lang="en-US" dirty="0">
                <a:solidFill>
                  <a:srgbClr val="0000FF"/>
                </a:solidFill>
              </a:rPr>
              <a:t> </a:t>
            </a:r>
            <a:r>
              <a:rPr lang="en-US" dirty="0"/>
              <a:t>safety</a:t>
            </a:r>
          </a:p>
        </p:txBody>
      </p:sp>
      <p:sp>
        <p:nvSpPr>
          <p:cNvPr id="110" name="TextBox 109"/>
          <p:cNvSpPr txBox="1"/>
          <p:nvPr/>
        </p:nvSpPr>
        <p:spPr>
          <a:xfrm>
            <a:off x="990600" y="4110830"/>
            <a:ext cx="2362200" cy="1200329"/>
          </a:xfrm>
          <a:prstGeom prst="rect">
            <a:avLst/>
          </a:prstGeom>
          <a:noFill/>
        </p:spPr>
        <p:txBody>
          <a:bodyPr wrap="square" rtlCol="0">
            <a:spAutoFit/>
          </a:bodyPr>
          <a:lstStyle/>
          <a:p>
            <a:pPr>
              <a:buNone/>
            </a:pPr>
            <a:r>
              <a:rPr lang="en-US" dirty="0" smtClean="0"/>
              <a:t>MOA </a:t>
            </a:r>
            <a:r>
              <a:rPr lang="en-US" dirty="0" smtClean="0">
                <a:solidFill>
                  <a:srgbClr val="0000FF"/>
                </a:solidFill>
              </a:rPr>
              <a:t>based on genetics </a:t>
            </a:r>
            <a:r>
              <a:rPr lang="en-US" dirty="0" smtClean="0"/>
              <a:t>for initial screen and hit package</a:t>
            </a:r>
            <a:endParaRPr lang="en-US" dirty="0"/>
          </a:p>
        </p:txBody>
      </p:sp>
      <p:sp>
        <p:nvSpPr>
          <p:cNvPr id="111" name="TextBox 110"/>
          <p:cNvSpPr txBox="1"/>
          <p:nvPr/>
        </p:nvSpPr>
        <p:spPr>
          <a:xfrm>
            <a:off x="5977317" y="4526328"/>
            <a:ext cx="3048000" cy="369332"/>
          </a:xfrm>
          <a:prstGeom prst="rect">
            <a:avLst/>
          </a:prstGeom>
          <a:noFill/>
        </p:spPr>
        <p:txBody>
          <a:bodyPr wrap="square" rtlCol="0">
            <a:spAutoFit/>
          </a:bodyPr>
          <a:lstStyle/>
          <a:p>
            <a:pPr>
              <a:buNone/>
            </a:pPr>
            <a:r>
              <a:rPr lang="en-US" dirty="0" smtClean="0"/>
              <a:t>patient stratification</a:t>
            </a:r>
            <a:endParaRPr lang="en-US" dirty="0"/>
          </a:p>
        </p:txBody>
      </p:sp>
      <p:sp>
        <p:nvSpPr>
          <p:cNvPr id="112" name="Rectangle 111"/>
          <p:cNvSpPr/>
          <p:nvPr/>
        </p:nvSpPr>
        <p:spPr>
          <a:xfrm>
            <a:off x="3581400" y="4387829"/>
            <a:ext cx="2514600" cy="646331"/>
          </a:xfrm>
          <a:prstGeom prst="rect">
            <a:avLst/>
          </a:prstGeom>
        </p:spPr>
        <p:txBody>
          <a:bodyPr wrap="square">
            <a:spAutoFit/>
          </a:bodyPr>
          <a:lstStyle/>
          <a:p>
            <a:pPr>
              <a:buNone/>
            </a:pPr>
            <a:r>
              <a:rPr lang="en-US" dirty="0"/>
              <a:t>pre-clinical models of </a:t>
            </a:r>
            <a:r>
              <a:rPr lang="en-US" dirty="0" smtClean="0"/>
              <a:t>PK/PD and safety</a:t>
            </a:r>
            <a:endParaRPr lang="en-US" dirty="0"/>
          </a:p>
        </p:txBody>
      </p:sp>
    </p:spTree>
    <p:extLst>
      <p:ext uri="{BB962C8B-B14F-4D97-AF65-F5344CB8AC3E}">
        <p14:creationId xmlns:p14="http://schemas.microsoft.com/office/powerpoint/2010/main" val="398862113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ogo_Figure5.tif"/>
          <p:cNvPicPr>
            <a:picLocks noChangeAspect="1"/>
          </p:cNvPicPr>
          <p:nvPr/>
        </p:nvPicPr>
        <p:blipFill rotWithShape="1">
          <a:blip r:embed="rId3">
            <a:extLst>
              <a:ext uri="{28A0092B-C50C-407E-A947-70E740481C1C}">
                <a14:useLocalDpi xmlns:a14="http://schemas.microsoft.com/office/drawing/2010/main" val="0"/>
              </a:ext>
            </a:extLst>
          </a:blip>
          <a:srcRect b="60329"/>
          <a:stretch/>
        </p:blipFill>
        <p:spPr>
          <a:xfrm>
            <a:off x="118328" y="1905000"/>
            <a:ext cx="8873272" cy="4114800"/>
          </a:xfrm>
          <a:prstGeom prst="rect">
            <a:avLst/>
          </a:prstGeom>
        </p:spPr>
      </p:pic>
      <p:sp>
        <p:nvSpPr>
          <p:cNvPr id="9" name="Rectangle 8"/>
          <p:cNvSpPr/>
          <p:nvPr/>
        </p:nvSpPr>
        <p:spPr bwMode="auto">
          <a:xfrm>
            <a:off x="126999" y="5195712"/>
            <a:ext cx="6773334" cy="98213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22" name="Rectangle 4"/>
          <p:cNvSpPr>
            <a:spLocks noGrp="1" noChangeArrowheads="1"/>
          </p:cNvSpPr>
          <p:nvPr>
            <p:ph type="title"/>
          </p:nvPr>
        </p:nvSpPr>
        <p:spPr/>
        <p:txBody>
          <a:bodyPr/>
          <a:lstStyle/>
          <a:p>
            <a:pPr eaLnBrk="1" hangingPunct="1"/>
            <a:r>
              <a:rPr lang="en-US" sz="3600" b="0" dirty="0" err="1" smtClean="0">
                <a:latin typeface="Arial"/>
                <a:cs typeface="Arial"/>
              </a:rPr>
              <a:t>PheWAS</a:t>
            </a:r>
            <a:r>
              <a:rPr lang="en-US" sz="3600" b="0" dirty="0" smtClean="0">
                <a:latin typeface="Arial"/>
                <a:cs typeface="Arial"/>
              </a:rPr>
              <a:t> identifies RA and autoimmunity, but not other ADE’s</a:t>
            </a:r>
          </a:p>
        </p:txBody>
      </p:sp>
      <p:cxnSp>
        <p:nvCxnSpPr>
          <p:cNvPr id="20" name="Straight Arrow Connector 19"/>
          <p:cNvCxnSpPr/>
          <p:nvPr/>
        </p:nvCxnSpPr>
        <p:spPr bwMode="auto">
          <a:xfrm flipV="1">
            <a:off x="5658556" y="4766734"/>
            <a:ext cx="513644" cy="383822"/>
          </a:xfrm>
          <a:prstGeom prst="straightConnector1">
            <a:avLst/>
          </a:prstGeom>
          <a:solidFill>
            <a:schemeClr val="accent1"/>
          </a:solidFill>
          <a:ln w="38100" cap="flat" cmpd="sng" algn="ctr">
            <a:solidFill>
              <a:srgbClr val="8B1630"/>
            </a:solidFill>
            <a:prstDash val="solid"/>
            <a:round/>
            <a:headEnd type="none" w="med" len="med"/>
            <a:tailEnd type="arrow"/>
          </a:ln>
          <a:effectLst/>
        </p:spPr>
      </p:cxnSp>
      <p:sp>
        <p:nvSpPr>
          <p:cNvPr id="24" name="TextBox 23"/>
          <p:cNvSpPr txBox="1"/>
          <p:nvPr/>
        </p:nvSpPr>
        <p:spPr>
          <a:xfrm>
            <a:off x="2971800" y="5257800"/>
            <a:ext cx="3748682" cy="646331"/>
          </a:xfrm>
          <a:prstGeom prst="rect">
            <a:avLst/>
          </a:prstGeom>
          <a:noFill/>
          <a:ln w="38100" cmpd="sng">
            <a:solidFill>
              <a:srgbClr val="7F7F7F"/>
            </a:solidFill>
            <a:prstDash val="sysDash"/>
          </a:ln>
        </p:spPr>
        <p:txBody>
          <a:bodyPr wrap="square" rtlCol="0">
            <a:spAutoFit/>
          </a:bodyPr>
          <a:lstStyle/>
          <a:p>
            <a:pPr algn="ctr">
              <a:buNone/>
            </a:pPr>
            <a:r>
              <a:rPr lang="en-US" dirty="0" smtClean="0"/>
              <a:t>RA surpasses study-wide significance (dotted line)</a:t>
            </a:r>
            <a:endParaRPr lang="en-US" dirty="0"/>
          </a:p>
        </p:txBody>
      </p:sp>
    </p:spTree>
    <p:extLst>
      <p:ext uri="{BB962C8B-B14F-4D97-AF65-F5344CB8AC3E}">
        <p14:creationId xmlns:p14="http://schemas.microsoft.com/office/powerpoint/2010/main" val="3397599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ogo_Figure5.tif"/>
          <p:cNvPicPr>
            <a:picLocks noChangeAspect="1"/>
          </p:cNvPicPr>
          <p:nvPr/>
        </p:nvPicPr>
        <p:blipFill rotWithShape="1">
          <a:blip r:embed="rId3">
            <a:extLst>
              <a:ext uri="{28A0092B-C50C-407E-A947-70E740481C1C}">
                <a14:useLocalDpi xmlns:a14="http://schemas.microsoft.com/office/drawing/2010/main" val="0"/>
              </a:ext>
            </a:extLst>
          </a:blip>
          <a:srcRect b="60329"/>
          <a:stretch/>
        </p:blipFill>
        <p:spPr>
          <a:xfrm>
            <a:off x="118328" y="1905000"/>
            <a:ext cx="8873272" cy="4114800"/>
          </a:xfrm>
          <a:prstGeom prst="rect">
            <a:avLst/>
          </a:prstGeom>
        </p:spPr>
      </p:pic>
      <p:sp>
        <p:nvSpPr>
          <p:cNvPr id="9" name="Rectangle 8"/>
          <p:cNvSpPr/>
          <p:nvPr/>
        </p:nvSpPr>
        <p:spPr bwMode="auto">
          <a:xfrm>
            <a:off x="126999" y="5195712"/>
            <a:ext cx="6773334" cy="98213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22" name="Rectangle 4"/>
          <p:cNvSpPr>
            <a:spLocks noGrp="1" noChangeArrowheads="1"/>
          </p:cNvSpPr>
          <p:nvPr>
            <p:ph type="title"/>
          </p:nvPr>
        </p:nvSpPr>
        <p:spPr/>
        <p:txBody>
          <a:bodyPr/>
          <a:lstStyle/>
          <a:p>
            <a:pPr eaLnBrk="1" hangingPunct="1"/>
            <a:r>
              <a:rPr lang="en-US" sz="3600" b="0" dirty="0" err="1" smtClean="0">
                <a:latin typeface="Arial"/>
                <a:cs typeface="Arial"/>
              </a:rPr>
              <a:t>PheWAS</a:t>
            </a:r>
            <a:r>
              <a:rPr lang="en-US" sz="3600" b="0" dirty="0" smtClean="0">
                <a:latin typeface="Arial"/>
                <a:cs typeface="Arial"/>
              </a:rPr>
              <a:t> identifies RA and autoimmunity, but not other ADE’s</a:t>
            </a:r>
          </a:p>
        </p:txBody>
      </p:sp>
      <p:cxnSp>
        <p:nvCxnSpPr>
          <p:cNvPr id="20" name="Straight Arrow Connector 19"/>
          <p:cNvCxnSpPr/>
          <p:nvPr/>
        </p:nvCxnSpPr>
        <p:spPr bwMode="auto">
          <a:xfrm flipH="1" flipV="1">
            <a:off x="1447800" y="3962400"/>
            <a:ext cx="762000" cy="12954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
        <p:nvSpPr>
          <p:cNvPr id="24" name="TextBox 23"/>
          <p:cNvSpPr txBox="1"/>
          <p:nvPr/>
        </p:nvSpPr>
        <p:spPr>
          <a:xfrm>
            <a:off x="1585318" y="5464314"/>
            <a:ext cx="3748682" cy="369332"/>
          </a:xfrm>
          <a:prstGeom prst="rect">
            <a:avLst/>
          </a:prstGeom>
          <a:noFill/>
          <a:ln w="38100" cmpd="sng">
            <a:solidFill>
              <a:srgbClr val="FF0000"/>
            </a:solidFill>
            <a:prstDash val="sysDash"/>
          </a:ln>
        </p:spPr>
        <p:txBody>
          <a:bodyPr wrap="square" rtlCol="0">
            <a:spAutoFit/>
          </a:bodyPr>
          <a:lstStyle/>
          <a:p>
            <a:pPr algn="ctr">
              <a:buNone/>
            </a:pPr>
            <a:r>
              <a:rPr lang="en-US" dirty="0" smtClean="0"/>
              <a:t>No obvious risk of infection</a:t>
            </a:r>
            <a:endParaRPr lang="en-US" dirty="0"/>
          </a:p>
        </p:txBody>
      </p:sp>
    </p:spTree>
    <p:extLst>
      <p:ext uri="{BB962C8B-B14F-4D97-AF65-F5344CB8AC3E}">
        <p14:creationId xmlns:p14="http://schemas.microsoft.com/office/powerpoint/2010/main" val="1376276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Diogo_Figure5.tif"/>
          <p:cNvPicPr>
            <a:picLocks noChangeAspect="1"/>
          </p:cNvPicPr>
          <p:nvPr/>
        </p:nvPicPr>
        <p:blipFill rotWithShape="1">
          <a:blip r:embed="rId3">
            <a:extLst>
              <a:ext uri="{28A0092B-C50C-407E-A947-70E740481C1C}">
                <a14:useLocalDpi xmlns:a14="http://schemas.microsoft.com/office/drawing/2010/main" val="0"/>
              </a:ext>
            </a:extLst>
          </a:blip>
          <a:srcRect t="62222"/>
          <a:stretch/>
        </p:blipFill>
        <p:spPr>
          <a:xfrm>
            <a:off x="211513" y="1981200"/>
            <a:ext cx="8627687" cy="3810000"/>
          </a:xfrm>
          <a:prstGeom prst="rect">
            <a:avLst/>
          </a:prstGeom>
          <a:ln>
            <a:noFill/>
          </a:ln>
        </p:spPr>
      </p:pic>
      <p:sp>
        <p:nvSpPr>
          <p:cNvPr id="6" name="Rectangle 4"/>
          <p:cNvSpPr>
            <a:spLocks noGrp="1" noChangeArrowheads="1"/>
          </p:cNvSpPr>
          <p:nvPr>
            <p:ph type="title"/>
          </p:nvPr>
        </p:nvSpPr>
        <p:spPr/>
        <p:txBody>
          <a:bodyPr/>
          <a:lstStyle/>
          <a:p>
            <a:pPr eaLnBrk="1" hangingPunct="1"/>
            <a:r>
              <a:rPr lang="en-US" sz="3600" b="0" dirty="0" err="1" smtClean="0">
                <a:latin typeface="Arial"/>
                <a:cs typeface="Arial"/>
              </a:rPr>
              <a:t>PheWAS</a:t>
            </a:r>
            <a:r>
              <a:rPr lang="en-US" sz="3600" b="0" dirty="0" smtClean="0">
                <a:latin typeface="Arial"/>
                <a:cs typeface="Arial"/>
              </a:rPr>
              <a:t> suggests that </a:t>
            </a:r>
            <a:r>
              <a:rPr lang="en-US" sz="3600" b="0" dirty="0" err="1">
                <a:latin typeface="Arial"/>
                <a:cs typeface="Arial"/>
              </a:rPr>
              <a:t>tofacitinib</a:t>
            </a:r>
            <a:r>
              <a:rPr lang="en-US" sz="3600" b="0" dirty="0">
                <a:latin typeface="Arial"/>
                <a:cs typeface="Arial"/>
              </a:rPr>
              <a:t> </a:t>
            </a:r>
            <a:r>
              <a:rPr lang="en-US" sz="3600" b="0" dirty="0" smtClean="0">
                <a:latin typeface="Arial"/>
                <a:cs typeface="Arial"/>
              </a:rPr>
              <a:t>ADEs not related to TYK2 inhibition  </a:t>
            </a:r>
          </a:p>
        </p:txBody>
      </p:sp>
      <p:grpSp>
        <p:nvGrpSpPr>
          <p:cNvPr id="4" name="Group 3"/>
          <p:cNvGrpSpPr/>
          <p:nvPr/>
        </p:nvGrpSpPr>
        <p:grpSpPr>
          <a:xfrm>
            <a:off x="1143000" y="5486400"/>
            <a:ext cx="6705600" cy="807422"/>
            <a:chOff x="1143000" y="5486400"/>
            <a:chExt cx="6705600" cy="807422"/>
          </a:xfrm>
        </p:grpSpPr>
        <p:sp>
          <p:nvSpPr>
            <p:cNvPr id="5" name="TextBox 4"/>
            <p:cNvSpPr txBox="1"/>
            <p:nvPr/>
          </p:nvSpPr>
          <p:spPr>
            <a:xfrm>
              <a:off x="1143000" y="5924490"/>
              <a:ext cx="6705600" cy="369332"/>
            </a:xfrm>
            <a:prstGeom prst="rect">
              <a:avLst/>
            </a:prstGeom>
            <a:noFill/>
            <a:ln w="38100" cmpd="sng">
              <a:solidFill>
                <a:srgbClr val="FF0000"/>
              </a:solidFill>
              <a:prstDash val="sysDash"/>
            </a:ln>
          </p:spPr>
          <p:txBody>
            <a:bodyPr wrap="square" rtlCol="0">
              <a:spAutoFit/>
            </a:bodyPr>
            <a:lstStyle/>
            <a:p>
              <a:pPr algn="ctr">
                <a:buNone/>
              </a:pPr>
              <a:r>
                <a:rPr lang="en-US" dirty="0" smtClean="0"/>
                <a:t>Positive controls show association (i.e., </a:t>
              </a:r>
              <a:r>
                <a:rPr lang="en-US" dirty="0" err="1" smtClean="0"/>
                <a:t>PheWAS</a:t>
              </a:r>
              <a:r>
                <a:rPr lang="en-US" dirty="0" smtClean="0"/>
                <a:t> works!)</a:t>
              </a:r>
              <a:endParaRPr lang="en-US" dirty="0"/>
            </a:p>
          </p:txBody>
        </p:sp>
        <p:cxnSp>
          <p:nvCxnSpPr>
            <p:cNvPr id="7" name="Straight Arrow Connector 6"/>
            <p:cNvCxnSpPr/>
            <p:nvPr/>
          </p:nvCxnSpPr>
          <p:spPr bwMode="auto">
            <a:xfrm flipH="1" flipV="1">
              <a:off x="1972734" y="5486400"/>
              <a:ext cx="152400" cy="3810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8" name="Straight Arrow Connector 7"/>
            <p:cNvCxnSpPr/>
            <p:nvPr/>
          </p:nvCxnSpPr>
          <p:spPr bwMode="auto">
            <a:xfrm flipH="1" flipV="1">
              <a:off x="6553200" y="5486400"/>
              <a:ext cx="152400" cy="3810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grpSp>
    </p:spTree>
    <p:extLst>
      <p:ext uri="{BB962C8B-B14F-4D97-AF65-F5344CB8AC3E}">
        <p14:creationId xmlns:p14="http://schemas.microsoft.com/office/powerpoint/2010/main" val="2859040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Diogo_Figure5.tif"/>
          <p:cNvPicPr>
            <a:picLocks noChangeAspect="1"/>
          </p:cNvPicPr>
          <p:nvPr/>
        </p:nvPicPr>
        <p:blipFill rotWithShape="1">
          <a:blip r:embed="rId3">
            <a:extLst>
              <a:ext uri="{28A0092B-C50C-407E-A947-70E740481C1C}">
                <a14:useLocalDpi xmlns:a14="http://schemas.microsoft.com/office/drawing/2010/main" val="0"/>
              </a:ext>
            </a:extLst>
          </a:blip>
          <a:srcRect t="62222"/>
          <a:stretch/>
        </p:blipFill>
        <p:spPr>
          <a:xfrm>
            <a:off x="211513" y="1981200"/>
            <a:ext cx="8627687" cy="3810000"/>
          </a:xfrm>
          <a:prstGeom prst="rect">
            <a:avLst/>
          </a:prstGeom>
          <a:ln>
            <a:noFill/>
          </a:ln>
        </p:spPr>
      </p:pic>
      <p:sp>
        <p:nvSpPr>
          <p:cNvPr id="6" name="Rectangle 4"/>
          <p:cNvSpPr>
            <a:spLocks noGrp="1" noChangeArrowheads="1"/>
          </p:cNvSpPr>
          <p:nvPr>
            <p:ph type="title"/>
          </p:nvPr>
        </p:nvSpPr>
        <p:spPr/>
        <p:txBody>
          <a:bodyPr/>
          <a:lstStyle/>
          <a:p>
            <a:pPr eaLnBrk="1" hangingPunct="1"/>
            <a:r>
              <a:rPr lang="en-US" sz="3600" b="0" dirty="0" err="1" smtClean="0">
                <a:latin typeface="Arial"/>
                <a:cs typeface="Arial"/>
              </a:rPr>
              <a:t>PheWAS</a:t>
            </a:r>
            <a:r>
              <a:rPr lang="en-US" sz="3600" b="0" dirty="0" smtClean="0">
                <a:latin typeface="Arial"/>
                <a:cs typeface="Arial"/>
              </a:rPr>
              <a:t> suggests that </a:t>
            </a:r>
            <a:r>
              <a:rPr lang="en-US" sz="3600" b="0" dirty="0" err="1">
                <a:latin typeface="Arial"/>
                <a:cs typeface="Arial"/>
              </a:rPr>
              <a:t>tofacitinib</a:t>
            </a:r>
            <a:r>
              <a:rPr lang="en-US" sz="3600" b="0" dirty="0">
                <a:latin typeface="Arial"/>
                <a:cs typeface="Arial"/>
              </a:rPr>
              <a:t> </a:t>
            </a:r>
            <a:r>
              <a:rPr lang="en-US" sz="3600" b="0" dirty="0" smtClean="0">
                <a:latin typeface="Arial"/>
                <a:cs typeface="Arial"/>
              </a:rPr>
              <a:t>ADEs not related to TYK2 inhibition  </a:t>
            </a:r>
          </a:p>
        </p:txBody>
      </p:sp>
      <p:grpSp>
        <p:nvGrpSpPr>
          <p:cNvPr id="9" name="Group 8"/>
          <p:cNvGrpSpPr/>
          <p:nvPr/>
        </p:nvGrpSpPr>
        <p:grpSpPr>
          <a:xfrm>
            <a:off x="1295400" y="5562600"/>
            <a:ext cx="7543800" cy="731222"/>
            <a:chOff x="1143000" y="5562600"/>
            <a:chExt cx="7543800" cy="731222"/>
          </a:xfrm>
        </p:grpSpPr>
        <p:sp>
          <p:nvSpPr>
            <p:cNvPr id="10" name="TextBox 9"/>
            <p:cNvSpPr txBox="1"/>
            <p:nvPr/>
          </p:nvSpPr>
          <p:spPr>
            <a:xfrm>
              <a:off x="1143000" y="5924490"/>
              <a:ext cx="7543800" cy="369332"/>
            </a:xfrm>
            <a:prstGeom prst="rect">
              <a:avLst/>
            </a:prstGeom>
            <a:noFill/>
            <a:ln w="38100" cmpd="sng">
              <a:solidFill>
                <a:srgbClr val="FF0000"/>
              </a:solidFill>
              <a:prstDash val="sysDash"/>
            </a:ln>
          </p:spPr>
          <p:txBody>
            <a:bodyPr wrap="square" rtlCol="0">
              <a:spAutoFit/>
            </a:bodyPr>
            <a:lstStyle/>
            <a:p>
              <a:pPr algn="ctr">
                <a:buNone/>
              </a:pPr>
              <a:r>
                <a:rPr lang="en-US" dirty="0" smtClean="0"/>
                <a:t>No obvious association with LDL levels or WBC (caution: </a:t>
              </a:r>
              <a:r>
                <a:rPr lang="en-US" i="1" dirty="0" smtClean="0"/>
                <a:t>power</a:t>
              </a:r>
              <a:r>
                <a:rPr lang="en-US" dirty="0" smtClean="0"/>
                <a:t>)</a:t>
              </a:r>
              <a:endParaRPr lang="en-US" dirty="0"/>
            </a:p>
          </p:txBody>
        </p:sp>
        <p:cxnSp>
          <p:nvCxnSpPr>
            <p:cNvPr id="11" name="Straight Arrow Connector 10"/>
            <p:cNvCxnSpPr/>
            <p:nvPr/>
          </p:nvCxnSpPr>
          <p:spPr bwMode="auto">
            <a:xfrm flipV="1">
              <a:off x="1981200" y="5562600"/>
              <a:ext cx="304800" cy="3048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2" name="Straight Arrow Connector 11"/>
            <p:cNvCxnSpPr/>
            <p:nvPr/>
          </p:nvCxnSpPr>
          <p:spPr bwMode="auto">
            <a:xfrm flipV="1">
              <a:off x="6561666" y="5562600"/>
              <a:ext cx="296334" cy="3048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grpSp>
    </p:spTree>
    <p:extLst>
      <p:ext uri="{BB962C8B-B14F-4D97-AF65-F5344CB8AC3E}">
        <p14:creationId xmlns:p14="http://schemas.microsoft.com/office/powerpoint/2010/main" val="2202385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4000" b="0" dirty="0" smtClean="0">
                <a:latin typeface="Arial"/>
                <a:cs typeface="Arial"/>
              </a:rPr>
              <a:t>Putting it all together for </a:t>
            </a:r>
            <a:r>
              <a:rPr lang="en-US" sz="4000" b="0" i="1" dirty="0" smtClean="0">
                <a:latin typeface="Arial"/>
                <a:cs typeface="Arial"/>
              </a:rPr>
              <a:t>TYK2</a:t>
            </a:r>
            <a:r>
              <a:rPr lang="en-US" sz="4000" b="0" dirty="0" smtClean="0">
                <a:latin typeface="Arial"/>
                <a:cs typeface="Arial"/>
              </a:rPr>
              <a:t>…</a:t>
            </a:r>
          </a:p>
        </p:txBody>
      </p:sp>
      <p:grpSp>
        <p:nvGrpSpPr>
          <p:cNvPr id="12" name="Group 11"/>
          <p:cNvGrpSpPr/>
          <p:nvPr/>
        </p:nvGrpSpPr>
        <p:grpSpPr>
          <a:xfrm>
            <a:off x="5664979" y="1295400"/>
            <a:ext cx="3161255" cy="2677407"/>
            <a:chOff x="5664979" y="1437393"/>
            <a:chExt cx="3161255" cy="2677407"/>
          </a:xfrm>
        </p:grpSpPr>
        <p:pic>
          <p:nvPicPr>
            <p:cNvPr id="10" name="Picture 9" descr="couturier.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0" y="1908104"/>
              <a:ext cx="2260355" cy="2206696"/>
            </a:xfrm>
            <a:prstGeom prst="rect">
              <a:avLst/>
            </a:prstGeom>
            <a:ln>
              <a:solidFill>
                <a:srgbClr val="A6A6A6"/>
              </a:solidFill>
            </a:ln>
          </p:spPr>
        </p:pic>
        <p:sp>
          <p:nvSpPr>
            <p:cNvPr id="11" name="TextBox 10"/>
            <p:cNvSpPr txBox="1"/>
            <p:nvPr/>
          </p:nvSpPr>
          <p:spPr>
            <a:xfrm>
              <a:off x="5664979" y="1437393"/>
              <a:ext cx="3161255" cy="369332"/>
            </a:xfrm>
            <a:prstGeom prst="rect">
              <a:avLst/>
            </a:prstGeom>
            <a:noFill/>
          </p:spPr>
          <p:txBody>
            <a:bodyPr wrap="none" rtlCol="0">
              <a:spAutoFit/>
            </a:bodyPr>
            <a:lstStyle/>
            <a:p>
              <a:pPr>
                <a:buNone/>
              </a:pPr>
              <a:r>
                <a:rPr lang="en-US" u="sng" dirty="0" smtClean="0"/>
                <a:t>Functional studies show LOF</a:t>
              </a:r>
              <a:endParaRPr lang="en-US" u="sng" dirty="0"/>
            </a:p>
          </p:txBody>
        </p:sp>
      </p:grpSp>
      <p:grpSp>
        <p:nvGrpSpPr>
          <p:cNvPr id="17" name="Group 16"/>
          <p:cNvGrpSpPr/>
          <p:nvPr/>
        </p:nvGrpSpPr>
        <p:grpSpPr>
          <a:xfrm>
            <a:off x="531394" y="4104070"/>
            <a:ext cx="2891762" cy="1997760"/>
            <a:chOff x="844043" y="4120776"/>
            <a:chExt cx="2891762" cy="1997760"/>
          </a:xfrm>
        </p:grpSpPr>
        <p:pic>
          <p:nvPicPr>
            <p:cNvPr id="5" name="Picture 4" descr="imgres-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2357" y="4689846"/>
              <a:ext cx="2036643" cy="1428690"/>
            </a:xfrm>
            <a:prstGeom prst="rect">
              <a:avLst/>
            </a:prstGeom>
          </p:spPr>
        </p:pic>
        <p:sp>
          <p:nvSpPr>
            <p:cNvPr id="13" name="TextBox 12"/>
            <p:cNvSpPr txBox="1"/>
            <p:nvPr/>
          </p:nvSpPr>
          <p:spPr>
            <a:xfrm>
              <a:off x="844043" y="4120776"/>
              <a:ext cx="2891762" cy="369332"/>
            </a:xfrm>
            <a:prstGeom prst="rect">
              <a:avLst/>
            </a:prstGeom>
            <a:noFill/>
          </p:spPr>
          <p:txBody>
            <a:bodyPr wrap="none" rtlCol="0">
              <a:spAutoFit/>
            </a:bodyPr>
            <a:lstStyle/>
            <a:p>
              <a:pPr>
                <a:buNone/>
              </a:pPr>
              <a:r>
                <a:rPr lang="en-US" u="sng" dirty="0" smtClean="0"/>
                <a:t>Complete KO leads to PID</a:t>
              </a:r>
              <a:endParaRPr lang="en-US" u="sng" dirty="0"/>
            </a:p>
          </p:txBody>
        </p:sp>
      </p:grpSp>
      <p:grpSp>
        <p:nvGrpSpPr>
          <p:cNvPr id="18" name="Group 17"/>
          <p:cNvGrpSpPr/>
          <p:nvPr/>
        </p:nvGrpSpPr>
        <p:grpSpPr>
          <a:xfrm>
            <a:off x="4331774" y="4240180"/>
            <a:ext cx="4546777" cy="1937058"/>
            <a:chOff x="4331774" y="4240180"/>
            <a:chExt cx="4546777" cy="1937058"/>
          </a:xfrm>
        </p:grpSpPr>
        <p:pic>
          <p:nvPicPr>
            <p:cNvPr id="14" name="Picture 13"/>
            <p:cNvPicPr/>
            <p:nvPr/>
          </p:nvPicPr>
          <p:blipFill rotWithShape="1">
            <a:blip r:embed="rId5">
              <a:extLst>
                <a:ext uri="{28A0092B-C50C-407E-A947-70E740481C1C}">
                  <a14:useLocalDpi xmlns:a14="http://schemas.microsoft.com/office/drawing/2010/main" val="0"/>
                </a:ext>
              </a:extLst>
            </a:blip>
            <a:srcRect t="3129" r="22559" b="74608"/>
            <a:stretch/>
          </p:blipFill>
          <p:spPr>
            <a:xfrm>
              <a:off x="4331774" y="4729438"/>
              <a:ext cx="4515803" cy="1447800"/>
            </a:xfrm>
            <a:prstGeom prst="rect">
              <a:avLst/>
            </a:prstGeom>
          </p:spPr>
        </p:pic>
        <p:sp>
          <p:nvSpPr>
            <p:cNvPr id="16" name="TextBox 15"/>
            <p:cNvSpPr txBox="1"/>
            <p:nvPr/>
          </p:nvSpPr>
          <p:spPr>
            <a:xfrm>
              <a:off x="4427994" y="4240180"/>
              <a:ext cx="4450557" cy="369332"/>
            </a:xfrm>
            <a:prstGeom prst="rect">
              <a:avLst/>
            </a:prstGeom>
            <a:noFill/>
          </p:spPr>
          <p:txBody>
            <a:bodyPr wrap="none" rtlCol="0">
              <a:spAutoFit/>
            </a:bodyPr>
            <a:lstStyle/>
            <a:p>
              <a:pPr>
                <a:buNone/>
              </a:pPr>
              <a:r>
                <a:rPr lang="en-US" u="sng" dirty="0" smtClean="0"/>
                <a:t>No obvious “ADEs” in ~30K EMR patients</a:t>
              </a:r>
              <a:endParaRPr lang="en-US" u="sng" dirty="0"/>
            </a:p>
          </p:txBody>
        </p:sp>
      </p:grpSp>
      <p:grpSp>
        <p:nvGrpSpPr>
          <p:cNvPr id="8" name="Group 7"/>
          <p:cNvGrpSpPr/>
          <p:nvPr/>
        </p:nvGrpSpPr>
        <p:grpSpPr>
          <a:xfrm>
            <a:off x="304800" y="1295400"/>
            <a:ext cx="4572000" cy="2708130"/>
            <a:chOff x="304800" y="1295400"/>
            <a:chExt cx="4572000" cy="2708130"/>
          </a:xfrm>
        </p:grpSpPr>
        <p:pic>
          <p:nvPicPr>
            <p:cNvPr id="7" name="Picture 6"/>
            <p:cNvPicPr/>
            <p:nvPr/>
          </p:nvPicPr>
          <p:blipFill rotWithShape="1">
            <a:blip r:embed="rId6">
              <a:extLst>
                <a:ext uri="{28A0092B-C50C-407E-A947-70E740481C1C}">
                  <a14:useLocalDpi xmlns:a14="http://schemas.microsoft.com/office/drawing/2010/main" val="0"/>
                </a:ext>
              </a:extLst>
            </a:blip>
            <a:srcRect t="11084" r="66996"/>
            <a:stretch/>
          </p:blipFill>
          <p:spPr>
            <a:xfrm>
              <a:off x="304800" y="1719333"/>
              <a:ext cx="2971800" cy="2284197"/>
            </a:xfrm>
            <a:prstGeom prst="rect">
              <a:avLst/>
            </a:prstGeom>
          </p:spPr>
        </p:pic>
        <p:sp>
          <p:nvSpPr>
            <p:cNvPr id="4" name="TextBox 3"/>
            <p:cNvSpPr txBox="1"/>
            <p:nvPr/>
          </p:nvSpPr>
          <p:spPr>
            <a:xfrm>
              <a:off x="959920" y="1295400"/>
              <a:ext cx="3377848" cy="369332"/>
            </a:xfrm>
            <a:prstGeom prst="rect">
              <a:avLst/>
            </a:prstGeom>
            <a:noFill/>
          </p:spPr>
          <p:txBody>
            <a:bodyPr wrap="none" rtlCol="0">
              <a:spAutoFit/>
            </a:bodyPr>
            <a:lstStyle/>
            <a:p>
              <a:pPr>
                <a:buNone/>
              </a:pPr>
              <a:r>
                <a:rPr lang="en-US" u="sng" dirty="0" smtClean="0"/>
                <a:t>Multiple alleles protect from RA</a:t>
              </a:r>
              <a:endParaRPr lang="en-US" u="sng" dirty="0"/>
            </a:p>
          </p:txBody>
        </p:sp>
        <p:sp>
          <p:nvSpPr>
            <p:cNvPr id="6" name="TextBox 5"/>
            <p:cNvSpPr txBox="1"/>
            <p:nvPr/>
          </p:nvSpPr>
          <p:spPr>
            <a:xfrm>
              <a:off x="3200400" y="2057400"/>
              <a:ext cx="1676400" cy="1200329"/>
            </a:xfrm>
            <a:prstGeom prst="rect">
              <a:avLst/>
            </a:prstGeom>
            <a:noFill/>
          </p:spPr>
          <p:txBody>
            <a:bodyPr wrap="square" rtlCol="0">
              <a:spAutoFit/>
            </a:bodyPr>
            <a:lstStyle/>
            <a:p>
              <a:pPr algn="ctr">
                <a:buNone/>
              </a:pPr>
              <a:r>
                <a:rPr lang="en-US" i="1" dirty="0" smtClean="0"/>
                <a:t>P</a:t>
              </a:r>
              <a:r>
                <a:rPr lang="en-US" dirty="0" smtClean="0"/>
                <a:t>=10</a:t>
              </a:r>
              <a:r>
                <a:rPr lang="en-US" baseline="30000" dirty="0" smtClean="0"/>
                <a:t>-25 </a:t>
              </a:r>
              <a:r>
                <a:rPr lang="en-US" dirty="0" smtClean="0"/>
                <a:t>in &gt;30,000 case-control samples</a:t>
              </a:r>
            </a:p>
          </p:txBody>
        </p:sp>
      </p:grpSp>
    </p:spTree>
    <p:extLst>
      <p:ext uri="{BB962C8B-B14F-4D97-AF65-F5344CB8AC3E}">
        <p14:creationId xmlns:p14="http://schemas.microsoft.com/office/powerpoint/2010/main" val="1012224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1084921" y="144535"/>
            <a:ext cx="6916079" cy="6180065"/>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None/>
              <a:tabLst/>
            </a:pPr>
            <a:endParaRPr kumimoji="0" lang="en-US" sz="20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
        <p:nvSpPr>
          <p:cNvPr id="9" name="TextBox 8"/>
          <p:cNvSpPr txBox="1"/>
          <p:nvPr/>
        </p:nvSpPr>
        <p:spPr>
          <a:xfrm>
            <a:off x="3751921" y="4254870"/>
            <a:ext cx="2117887" cy="461665"/>
          </a:xfrm>
          <a:prstGeom prst="rect">
            <a:avLst/>
          </a:prstGeom>
          <a:noFill/>
        </p:spPr>
        <p:txBody>
          <a:bodyPr wrap="none" rtlCol="0">
            <a:spAutoFit/>
          </a:bodyPr>
          <a:lstStyle/>
          <a:p>
            <a:pPr>
              <a:buNone/>
            </a:pPr>
            <a:r>
              <a:rPr lang="en-US" sz="2400" i="1" dirty="0" smtClean="0">
                <a:latin typeface="Arial"/>
                <a:cs typeface="Arial"/>
              </a:rPr>
              <a:t>TYK2</a:t>
            </a:r>
            <a:r>
              <a:rPr lang="en-US" sz="2400" dirty="0" smtClean="0">
                <a:latin typeface="Arial"/>
                <a:cs typeface="Arial"/>
              </a:rPr>
              <a:t> function</a:t>
            </a:r>
            <a:endParaRPr lang="en-US" sz="2400" dirty="0">
              <a:latin typeface="Arial"/>
              <a:cs typeface="Arial"/>
            </a:endParaRPr>
          </a:p>
        </p:txBody>
      </p:sp>
      <p:sp>
        <p:nvSpPr>
          <p:cNvPr id="10" name="TextBox 9"/>
          <p:cNvSpPr txBox="1"/>
          <p:nvPr/>
        </p:nvSpPr>
        <p:spPr>
          <a:xfrm rot="16200000">
            <a:off x="-10206" y="1971102"/>
            <a:ext cx="3048000" cy="461665"/>
          </a:xfrm>
          <a:prstGeom prst="rect">
            <a:avLst/>
          </a:prstGeom>
          <a:noFill/>
        </p:spPr>
        <p:txBody>
          <a:bodyPr wrap="square" rtlCol="0">
            <a:spAutoFit/>
          </a:bodyPr>
          <a:lstStyle/>
          <a:p>
            <a:pPr algn="ctr">
              <a:buNone/>
            </a:pPr>
            <a:r>
              <a:rPr lang="en-US" sz="2400" dirty="0" smtClean="0">
                <a:latin typeface="Arial"/>
                <a:cs typeface="Arial"/>
              </a:rPr>
              <a:t>Immune phenotype</a:t>
            </a:r>
            <a:endParaRPr lang="en-US" sz="2400" dirty="0">
              <a:latin typeface="Arial"/>
              <a:cs typeface="Arial"/>
            </a:endParaRPr>
          </a:p>
        </p:txBody>
      </p:sp>
      <p:sp>
        <p:nvSpPr>
          <p:cNvPr id="13" name="TextBox 12"/>
          <p:cNvSpPr txBox="1"/>
          <p:nvPr/>
        </p:nvSpPr>
        <p:spPr>
          <a:xfrm rot="19103446">
            <a:off x="1776187" y="954162"/>
            <a:ext cx="675488" cy="369332"/>
          </a:xfrm>
          <a:prstGeom prst="rect">
            <a:avLst/>
          </a:prstGeom>
          <a:noFill/>
        </p:spPr>
        <p:txBody>
          <a:bodyPr wrap="none" rtlCol="0">
            <a:spAutoFit/>
          </a:bodyPr>
          <a:lstStyle/>
          <a:p>
            <a:pPr>
              <a:buNone/>
            </a:pPr>
            <a:r>
              <a:rPr lang="en-US" i="1" dirty="0" smtClean="0"/>
              <a:t>high</a:t>
            </a:r>
            <a:endParaRPr lang="en-US" i="1" dirty="0"/>
          </a:p>
        </p:txBody>
      </p:sp>
      <p:sp>
        <p:nvSpPr>
          <p:cNvPr id="14" name="TextBox 13"/>
          <p:cNvSpPr txBox="1"/>
          <p:nvPr/>
        </p:nvSpPr>
        <p:spPr>
          <a:xfrm rot="19103446">
            <a:off x="1848772" y="3013943"/>
            <a:ext cx="585432" cy="369332"/>
          </a:xfrm>
          <a:prstGeom prst="rect">
            <a:avLst/>
          </a:prstGeom>
          <a:noFill/>
        </p:spPr>
        <p:txBody>
          <a:bodyPr wrap="none" rtlCol="0">
            <a:spAutoFit/>
          </a:bodyPr>
          <a:lstStyle/>
          <a:p>
            <a:pPr>
              <a:buNone/>
            </a:pPr>
            <a:r>
              <a:rPr lang="en-US" i="1" dirty="0" smtClean="0"/>
              <a:t>low</a:t>
            </a:r>
            <a:endParaRPr lang="en-US" i="1" dirty="0"/>
          </a:p>
        </p:txBody>
      </p:sp>
      <p:cxnSp>
        <p:nvCxnSpPr>
          <p:cNvPr id="26" name="Straight Connector 25"/>
          <p:cNvCxnSpPr/>
          <p:nvPr/>
        </p:nvCxnSpPr>
        <p:spPr>
          <a:xfrm flipH="1">
            <a:off x="2798730" y="3816748"/>
            <a:ext cx="4648198"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11427" y="692548"/>
            <a:ext cx="0" cy="31242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5789843" y="1352251"/>
            <a:ext cx="2179172" cy="584776"/>
          </a:xfrm>
          <a:prstGeom prst="rect">
            <a:avLst/>
          </a:prstGeom>
          <a:solidFill>
            <a:srgbClr val="E8C57A">
              <a:alpha val="35000"/>
            </a:srgbClr>
          </a:solidFill>
        </p:spPr>
        <p:txBody>
          <a:bodyPr wrap="square" rtlCol="0">
            <a:spAutoFit/>
          </a:bodyPr>
          <a:lstStyle/>
          <a:p>
            <a:pPr>
              <a:buNone/>
            </a:pPr>
            <a:r>
              <a:rPr lang="en-US" sz="1600" i="1" dirty="0" smtClean="0">
                <a:latin typeface="Symbol" charset="2"/>
                <a:cs typeface="Symbol" charset="2"/>
              </a:rPr>
              <a:t>D</a:t>
            </a:r>
            <a:r>
              <a:rPr lang="en-US" sz="1600" i="1" dirty="0" smtClean="0"/>
              <a:t>-TYK2 </a:t>
            </a:r>
            <a:r>
              <a:rPr lang="en-US" sz="1600" dirty="0" smtClean="0"/>
              <a:t>homozygotes (immunodeficiency)</a:t>
            </a:r>
          </a:p>
        </p:txBody>
      </p:sp>
      <p:cxnSp>
        <p:nvCxnSpPr>
          <p:cNvPr id="44" name="Straight Arrow Connector 43"/>
          <p:cNvCxnSpPr/>
          <p:nvPr/>
        </p:nvCxnSpPr>
        <p:spPr>
          <a:xfrm flipH="1" flipV="1">
            <a:off x="6164227" y="1152533"/>
            <a:ext cx="304800" cy="152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8999135">
            <a:off x="2801267" y="4108668"/>
            <a:ext cx="944643" cy="369332"/>
          </a:xfrm>
          <a:prstGeom prst="rect">
            <a:avLst/>
          </a:prstGeom>
          <a:noFill/>
        </p:spPr>
        <p:txBody>
          <a:bodyPr wrap="none" rtlCol="0">
            <a:spAutoFit/>
          </a:bodyPr>
          <a:lstStyle/>
          <a:p>
            <a:pPr>
              <a:buNone/>
            </a:pPr>
            <a:r>
              <a:rPr lang="en-US" i="1" dirty="0" smtClean="0"/>
              <a:t>normal</a:t>
            </a:r>
            <a:endParaRPr lang="en-US" i="1" dirty="0"/>
          </a:p>
        </p:txBody>
      </p:sp>
      <p:sp>
        <p:nvSpPr>
          <p:cNvPr id="25" name="TextBox 24"/>
          <p:cNvSpPr txBox="1"/>
          <p:nvPr/>
        </p:nvSpPr>
        <p:spPr>
          <a:xfrm rot="18999135">
            <a:off x="5992549" y="4009208"/>
            <a:ext cx="683829" cy="369332"/>
          </a:xfrm>
          <a:prstGeom prst="rect">
            <a:avLst/>
          </a:prstGeom>
          <a:noFill/>
        </p:spPr>
        <p:txBody>
          <a:bodyPr wrap="none" rtlCol="0">
            <a:spAutoFit/>
          </a:bodyPr>
          <a:lstStyle/>
          <a:p>
            <a:pPr>
              <a:buNone/>
            </a:pPr>
            <a:r>
              <a:rPr lang="en-US" i="1" dirty="0" smtClean="0"/>
              <a:t>LOF</a:t>
            </a:r>
            <a:endParaRPr lang="en-US" i="1" dirty="0"/>
          </a:p>
        </p:txBody>
      </p:sp>
      <p:sp>
        <p:nvSpPr>
          <p:cNvPr id="29" name="Freeform 28"/>
          <p:cNvSpPr/>
          <p:nvPr/>
        </p:nvSpPr>
        <p:spPr>
          <a:xfrm>
            <a:off x="3904321" y="921148"/>
            <a:ext cx="2819400" cy="2667000"/>
          </a:xfrm>
          <a:custGeom>
            <a:avLst/>
            <a:gdLst>
              <a:gd name="connsiteX0" fmla="*/ 0 w 1778000"/>
              <a:gd name="connsiteY0" fmla="*/ 1938867 h 1938867"/>
              <a:gd name="connsiteX1" fmla="*/ 465667 w 1778000"/>
              <a:gd name="connsiteY1" fmla="*/ 1422400 h 1938867"/>
              <a:gd name="connsiteX2" fmla="*/ 1007534 w 1778000"/>
              <a:gd name="connsiteY2" fmla="*/ 262467 h 1938867"/>
              <a:gd name="connsiteX3" fmla="*/ 1778000 w 1778000"/>
              <a:gd name="connsiteY3" fmla="*/ 0 h 1938867"/>
            </a:gdLst>
            <a:ahLst/>
            <a:cxnLst>
              <a:cxn ang="0">
                <a:pos x="connsiteX0" y="connsiteY0"/>
              </a:cxn>
              <a:cxn ang="0">
                <a:pos x="connsiteX1" y="connsiteY1"/>
              </a:cxn>
              <a:cxn ang="0">
                <a:pos x="connsiteX2" y="connsiteY2"/>
              </a:cxn>
              <a:cxn ang="0">
                <a:pos x="connsiteX3" y="connsiteY3"/>
              </a:cxn>
            </a:cxnLst>
            <a:rect l="l" t="t" r="r" b="b"/>
            <a:pathLst>
              <a:path w="1778000" h="1938867">
                <a:moveTo>
                  <a:pt x="0" y="1938867"/>
                </a:moveTo>
                <a:cubicBezTo>
                  <a:pt x="148872" y="1820333"/>
                  <a:pt x="297745" y="1701800"/>
                  <a:pt x="465667" y="1422400"/>
                </a:cubicBezTo>
                <a:cubicBezTo>
                  <a:pt x="633589" y="1143000"/>
                  <a:pt x="788812" y="499534"/>
                  <a:pt x="1007534" y="262467"/>
                </a:cubicBezTo>
                <a:cubicBezTo>
                  <a:pt x="1226256" y="25400"/>
                  <a:pt x="1778000" y="0"/>
                  <a:pt x="1778000" y="0"/>
                </a:cubicBezTo>
              </a:path>
            </a:pathLst>
          </a:custGeom>
          <a:ln w="28575" cap="flat" cmpd="sng" algn="ctr">
            <a:solidFill>
              <a:srgbClr val="FF0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buNone/>
            </a:pPr>
            <a:endParaRPr lang="en-US">
              <a:ln w="28575" cmpd="sng">
                <a:solidFill>
                  <a:schemeClr val="tx1"/>
                </a:solidFill>
              </a:ln>
            </a:endParaRPr>
          </a:p>
        </p:txBody>
      </p:sp>
      <p:sp>
        <p:nvSpPr>
          <p:cNvPr id="7" name="TextBox 6"/>
          <p:cNvSpPr txBox="1"/>
          <p:nvPr/>
        </p:nvSpPr>
        <p:spPr>
          <a:xfrm rot="20192165">
            <a:off x="4796218" y="435062"/>
            <a:ext cx="992579" cy="369332"/>
          </a:xfrm>
          <a:prstGeom prst="rect">
            <a:avLst/>
          </a:prstGeom>
          <a:solidFill>
            <a:schemeClr val="accent2">
              <a:lumMod val="20000"/>
              <a:lumOff val="80000"/>
              <a:alpha val="68000"/>
            </a:schemeClr>
          </a:solidFill>
        </p:spPr>
        <p:txBody>
          <a:bodyPr wrap="none" rtlCol="0">
            <a:spAutoFit/>
          </a:bodyPr>
          <a:lstStyle/>
          <a:p>
            <a:pPr>
              <a:buNone/>
            </a:pPr>
            <a:r>
              <a:rPr lang="en-US" dirty="0" smtClean="0"/>
              <a:t>Efficacy</a:t>
            </a:r>
            <a:endParaRPr lang="en-US" dirty="0"/>
          </a:p>
        </p:txBody>
      </p:sp>
      <p:sp>
        <p:nvSpPr>
          <p:cNvPr id="31" name="TextBox 30"/>
          <p:cNvSpPr txBox="1"/>
          <p:nvPr/>
        </p:nvSpPr>
        <p:spPr>
          <a:xfrm rot="20192165">
            <a:off x="6169876" y="445274"/>
            <a:ext cx="941409" cy="369332"/>
          </a:xfrm>
          <a:prstGeom prst="rect">
            <a:avLst/>
          </a:prstGeom>
          <a:solidFill>
            <a:srgbClr val="FF0000">
              <a:alpha val="30000"/>
            </a:srgbClr>
          </a:solidFill>
        </p:spPr>
        <p:txBody>
          <a:bodyPr wrap="none" rtlCol="0">
            <a:spAutoFit/>
          </a:bodyPr>
          <a:lstStyle/>
          <a:p>
            <a:pPr>
              <a:buNone/>
            </a:pPr>
            <a:r>
              <a:rPr lang="en-US" dirty="0" smtClean="0"/>
              <a:t>Toxicity</a:t>
            </a:r>
            <a:endParaRPr lang="en-US" dirty="0"/>
          </a:p>
        </p:txBody>
      </p:sp>
      <p:sp>
        <p:nvSpPr>
          <p:cNvPr id="39" name="Freeform 38"/>
          <p:cNvSpPr/>
          <p:nvPr/>
        </p:nvSpPr>
        <p:spPr>
          <a:xfrm>
            <a:off x="3179729" y="921148"/>
            <a:ext cx="2819400" cy="2667000"/>
          </a:xfrm>
          <a:custGeom>
            <a:avLst/>
            <a:gdLst>
              <a:gd name="connsiteX0" fmla="*/ 0 w 1778000"/>
              <a:gd name="connsiteY0" fmla="*/ 1938867 h 1938867"/>
              <a:gd name="connsiteX1" fmla="*/ 465667 w 1778000"/>
              <a:gd name="connsiteY1" fmla="*/ 1422400 h 1938867"/>
              <a:gd name="connsiteX2" fmla="*/ 1007534 w 1778000"/>
              <a:gd name="connsiteY2" fmla="*/ 262467 h 1938867"/>
              <a:gd name="connsiteX3" fmla="*/ 1778000 w 1778000"/>
              <a:gd name="connsiteY3" fmla="*/ 0 h 1938867"/>
            </a:gdLst>
            <a:ahLst/>
            <a:cxnLst>
              <a:cxn ang="0">
                <a:pos x="connsiteX0" y="connsiteY0"/>
              </a:cxn>
              <a:cxn ang="0">
                <a:pos x="connsiteX1" y="connsiteY1"/>
              </a:cxn>
              <a:cxn ang="0">
                <a:pos x="connsiteX2" y="connsiteY2"/>
              </a:cxn>
              <a:cxn ang="0">
                <a:pos x="connsiteX3" y="connsiteY3"/>
              </a:cxn>
            </a:cxnLst>
            <a:rect l="l" t="t" r="r" b="b"/>
            <a:pathLst>
              <a:path w="1778000" h="1938867">
                <a:moveTo>
                  <a:pt x="0" y="1938867"/>
                </a:moveTo>
                <a:cubicBezTo>
                  <a:pt x="148872" y="1820333"/>
                  <a:pt x="297745" y="1701800"/>
                  <a:pt x="465667" y="1422400"/>
                </a:cubicBezTo>
                <a:cubicBezTo>
                  <a:pt x="633589" y="1143000"/>
                  <a:pt x="788812" y="499534"/>
                  <a:pt x="1007534" y="262467"/>
                </a:cubicBezTo>
                <a:cubicBezTo>
                  <a:pt x="1226256" y="25400"/>
                  <a:pt x="1778000" y="0"/>
                  <a:pt x="1778000" y="0"/>
                </a:cubicBezTo>
              </a:path>
            </a:pathLst>
          </a:custGeom>
          <a:ln w="28575"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buNone/>
            </a:pPr>
            <a:endParaRPr lang="en-US">
              <a:ln w="28575" cmpd="sng">
                <a:solidFill>
                  <a:schemeClr val="tx1"/>
                </a:solidFill>
              </a:ln>
            </a:endParaRPr>
          </a:p>
        </p:txBody>
      </p:sp>
      <p:sp>
        <p:nvSpPr>
          <p:cNvPr id="28" name="TextBox 27"/>
          <p:cNvSpPr txBox="1"/>
          <p:nvPr/>
        </p:nvSpPr>
        <p:spPr>
          <a:xfrm>
            <a:off x="2857897" y="1872421"/>
            <a:ext cx="1249281" cy="584776"/>
          </a:xfrm>
          <a:prstGeom prst="rect">
            <a:avLst/>
          </a:prstGeom>
          <a:solidFill>
            <a:srgbClr val="E8C57A">
              <a:alpha val="35000"/>
            </a:srgbClr>
          </a:solidFill>
        </p:spPr>
        <p:txBody>
          <a:bodyPr wrap="square" rtlCol="0">
            <a:spAutoFit/>
          </a:bodyPr>
          <a:lstStyle/>
          <a:p>
            <a:pPr algn="ctr">
              <a:buNone/>
            </a:pPr>
            <a:r>
              <a:rPr lang="en-US" sz="1600" i="1" dirty="0" smtClean="0">
                <a:latin typeface="Arial"/>
                <a:cs typeface="Arial"/>
              </a:rPr>
              <a:t>TYK2 +/- </a:t>
            </a:r>
            <a:r>
              <a:rPr lang="en-US" sz="1600" dirty="0" smtClean="0"/>
              <a:t>(protection)</a:t>
            </a:r>
          </a:p>
        </p:txBody>
      </p:sp>
      <p:cxnSp>
        <p:nvCxnSpPr>
          <p:cNvPr id="30" name="Straight Arrow Connector 29"/>
          <p:cNvCxnSpPr/>
          <p:nvPr/>
        </p:nvCxnSpPr>
        <p:spPr>
          <a:xfrm>
            <a:off x="3649978" y="2482021"/>
            <a:ext cx="271415" cy="26856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4070669" y="1687755"/>
            <a:ext cx="193960" cy="35064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2973788" y="1078155"/>
            <a:ext cx="1249281" cy="584776"/>
          </a:xfrm>
          <a:prstGeom prst="rect">
            <a:avLst/>
          </a:prstGeom>
          <a:solidFill>
            <a:srgbClr val="E8C57A">
              <a:alpha val="35000"/>
            </a:srgbClr>
          </a:solidFill>
        </p:spPr>
        <p:txBody>
          <a:bodyPr wrap="square" rtlCol="0">
            <a:spAutoFit/>
          </a:bodyPr>
          <a:lstStyle/>
          <a:p>
            <a:pPr algn="ctr">
              <a:buNone/>
            </a:pPr>
            <a:r>
              <a:rPr lang="en-US" sz="1600" i="1" dirty="0" smtClean="0">
                <a:latin typeface="Arial"/>
                <a:cs typeface="Arial"/>
              </a:rPr>
              <a:t>TYK2 -/- </a:t>
            </a:r>
            <a:r>
              <a:rPr lang="en-US" sz="1600" dirty="0" smtClean="0"/>
              <a:t>(protection)</a:t>
            </a:r>
          </a:p>
        </p:txBody>
      </p:sp>
      <p:cxnSp>
        <p:nvCxnSpPr>
          <p:cNvPr id="34" name="Straight Arrow Connector 33"/>
          <p:cNvCxnSpPr/>
          <p:nvPr/>
        </p:nvCxnSpPr>
        <p:spPr>
          <a:xfrm>
            <a:off x="3996654" y="2853411"/>
            <a:ext cx="0" cy="567724"/>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4314504" y="2201935"/>
            <a:ext cx="0" cy="914400"/>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5181385" y="2286000"/>
            <a:ext cx="2685121" cy="1323439"/>
          </a:xfrm>
          <a:prstGeom prst="rect">
            <a:avLst/>
          </a:prstGeom>
          <a:solidFill>
            <a:schemeClr val="bg1">
              <a:lumMod val="85000"/>
            </a:schemeClr>
          </a:solidFill>
          <a:ln>
            <a:solidFill>
              <a:schemeClr val="accent2">
                <a:lumMod val="75000"/>
              </a:schemeClr>
            </a:solidFill>
            <a:prstDash val="sysDash"/>
          </a:ln>
        </p:spPr>
        <p:txBody>
          <a:bodyPr wrap="square" rtlCol="0">
            <a:spAutoFit/>
          </a:bodyPr>
          <a:lstStyle/>
          <a:p>
            <a:pPr algn="ctr">
              <a:buNone/>
            </a:pPr>
            <a:r>
              <a:rPr lang="en-US" sz="1600" dirty="0" smtClean="0">
                <a:solidFill>
                  <a:srgbClr val="0000FF"/>
                </a:solidFill>
              </a:rPr>
              <a:t>Human genetics also guides biomarker development based on functional data in ideal model organism – humans!</a:t>
            </a:r>
            <a:endParaRPr lang="en-US" sz="1600" i="1" dirty="0">
              <a:solidFill>
                <a:srgbClr val="0000FF"/>
              </a:solidFill>
            </a:endParaRPr>
          </a:p>
        </p:txBody>
      </p:sp>
      <p:sp>
        <p:nvSpPr>
          <p:cNvPr id="37" name="TextBox 36"/>
          <p:cNvSpPr txBox="1"/>
          <p:nvPr/>
        </p:nvSpPr>
        <p:spPr>
          <a:xfrm>
            <a:off x="1237321" y="4887806"/>
            <a:ext cx="6629400" cy="1200329"/>
          </a:xfrm>
          <a:prstGeom prst="rect">
            <a:avLst/>
          </a:prstGeom>
          <a:solidFill>
            <a:schemeClr val="bg1">
              <a:lumMod val="85000"/>
            </a:schemeClr>
          </a:solidFill>
          <a:ln>
            <a:solidFill>
              <a:schemeClr val="accent2">
                <a:lumMod val="75000"/>
              </a:schemeClr>
            </a:solidFill>
            <a:prstDash val="sysDash"/>
          </a:ln>
        </p:spPr>
        <p:txBody>
          <a:bodyPr wrap="square" rtlCol="0">
            <a:spAutoFit/>
          </a:bodyPr>
          <a:lstStyle/>
          <a:p>
            <a:pPr algn="ctr">
              <a:buNone/>
            </a:pPr>
            <a:r>
              <a:rPr lang="en-US" sz="1800" i="1" dirty="0" smtClean="0"/>
              <a:t>Thus, </a:t>
            </a:r>
            <a:r>
              <a:rPr lang="en-US" sz="1800" b="1" i="1" dirty="0" smtClean="0">
                <a:solidFill>
                  <a:srgbClr val="0000FF"/>
                </a:solidFill>
              </a:rPr>
              <a:t>(1) </a:t>
            </a:r>
            <a:r>
              <a:rPr lang="en-US" sz="1800" i="1" dirty="0" smtClean="0"/>
              <a:t>complete LOF leads to immunodeficiency; </a:t>
            </a:r>
          </a:p>
          <a:p>
            <a:pPr algn="ctr">
              <a:buNone/>
            </a:pPr>
            <a:r>
              <a:rPr lang="en-US" sz="1800" b="1" i="1" dirty="0" smtClean="0">
                <a:solidFill>
                  <a:srgbClr val="0000FF"/>
                </a:solidFill>
              </a:rPr>
              <a:t>(2) </a:t>
            </a:r>
            <a:r>
              <a:rPr lang="en-US" sz="1800" i="1" dirty="0" smtClean="0"/>
              <a:t>partial LOF (+/- heterozygotes) protects from RA; and </a:t>
            </a:r>
          </a:p>
          <a:p>
            <a:pPr algn="ctr">
              <a:buNone/>
            </a:pPr>
            <a:r>
              <a:rPr lang="en-US" sz="1800" b="1" i="1" dirty="0" smtClean="0">
                <a:solidFill>
                  <a:srgbClr val="0000FF"/>
                </a:solidFill>
              </a:rPr>
              <a:t>(3) </a:t>
            </a:r>
            <a:r>
              <a:rPr lang="en-US" sz="1800" i="1" dirty="0" smtClean="0"/>
              <a:t>-/- homozygotes have greatest protection from RA</a:t>
            </a:r>
            <a:r>
              <a:rPr lang="en-US" sz="1800" i="1" dirty="0"/>
              <a:t> </a:t>
            </a:r>
            <a:r>
              <a:rPr lang="en-US" sz="1800" i="1" dirty="0" smtClean="0"/>
              <a:t>without obvious evidence of infection or other ADEs.  </a:t>
            </a:r>
            <a:endParaRPr lang="en-US" sz="1800" dirty="0"/>
          </a:p>
        </p:txBody>
      </p:sp>
      <p:sp>
        <p:nvSpPr>
          <p:cNvPr id="40" name="Oval 39"/>
          <p:cNvSpPr/>
          <p:nvPr/>
        </p:nvSpPr>
        <p:spPr bwMode="auto">
          <a:xfrm>
            <a:off x="4437721" y="2653981"/>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None/>
              <a:tabLst/>
            </a:pPr>
            <a:r>
              <a:rPr lang="en-US" dirty="0" smtClean="0">
                <a:solidFill>
                  <a:schemeClr val="bg1">
                    <a:lumMod val="95000"/>
                  </a:schemeClr>
                </a:solidFill>
              </a:rPr>
              <a:t>3</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42" name="Oval 41"/>
          <p:cNvSpPr/>
          <p:nvPr/>
        </p:nvSpPr>
        <p:spPr bwMode="auto">
          <a:xfrm>
            <a:off x="7063313" y="880438"/>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None/>
              <a:tabLst/>
            </a:pPr>
            <a:r>
              <a:rPr lang="en-US" dirty="0">
                <a:solidFill>
                  <a:schemeClr val="bg1">
                    <a:lumMod val="95000"/>
                  </a:schemeClr>
                </a:solidFill>
              </a:rPr>
              <a:t>1</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43" name="Oval 42"/>
          <p:cNvSpPr/>
          <p:nvPr/>
        </p:nvSpPr>
        <p:spPr bwMode="auto">
          <a:xfrm>
            <a:off x="2837521" y="1439935"/>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066895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10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0" grpId="0" animBg="1"/>
      <p:bldP spid="42" grpId="0" animBg="1"/>
      <p:bldP spid="4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609600" y="2362200"/>
            <a:ext cx="7772400" cy="1143000"/>
          </a:xfrm>
        </p:spPr>
        <p:txBody>
          <a:bodyPr/>
          <a:lstStyle/>
          <a:p>
            <a:pPr algn="ctr"/>
            <a:r>
              <a:rPr lang="en-US" sz="4400" b="0" dirty="0" smtClean="0">
                <a:solidFill>
                  <a:srgbClr val="0000FF"/>
                </a:solidFill>
                <a:latin typeface="Arial"/>
                <a:cs typeface="Arial"/>
              </a:rPr>
              <a:t>Finally, can genetics be used to select alternative indications for “repurposing”?</a:t>
            </a:r>
            <a:endParaRPr lang="en-US" sz="4400" b="0" dirty="0">
              <a:solidFill>
                <a:srgbClr val="0000FF"/>
              </a:solidFill>
              <a:latin typeface="Arial"/>
              <a:cs typeface="Arial"/>
            </a:endParaRPr>
          </a:p>
        </p:txBody>
      </p:sp>
    </p:spTree>
    <p:extLst>
      <p:ext uri="{BB962C8B-B14F-4D97-AF65-F5344CB8AC3E}">
        <p14:creationId xmlns:p14="http://schemas.microsoft.com/office/powerpoint/2010/main" val="1938441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Same alleles associated with SLE – </a:t>
            </a:r>
            <a:r>
              <a:rPr lang="en-US" sz="3600" b="0" i="1" dirty="0" smtClean="0">
                <a:latin typeface="Arial"/>
                <a:cs typeface="Arial"/>
              </a:rPr>
              <a:t>suggests other indications</a:t>
            </a:r>
          </a:p>
        </p:txBody>
      </p:sp>
      <p:pic>
        <p:nvPicPr>
          <p:cNvPr id="9" name="Picture 8" descr="Diogo_Figure4.tif"/>
          <p:cNvPicPr>
            <a:picLocks noChangeAspect="1"/>
          </p:cNvPicPr>
          <p:nvPr/>
        </p:nvPicPr>
        <p:blipFill rotWithShape="1">
          <a:blip r:embed="rId3">
            <a:extLst>
              <a:ext uri="{28A0092B-C50C-407E-A947-70E740481C1C}">
                <a14:useLocalDpi xmlns:a14="http://schemas.microsoft.com/office/drawing/2010/main" val="0"/>
              </a:ext>
            </a:extLst>
          </a:blip>
          <a:srcRect r="52830"/>
          <a:stretch/>
        </p:blipFill>
        <p:spPr>
          <a:xfrm>
            <a:off x="838200" y="2054352"/>
            <a:ext cx="4876800" cy="4041648"/>
          </a:xfrm>
          <a:prstGeom prst="rect">
            <a:avLst/>
          </a:prstGeom>
        </p:spPr>
      </p:pic>
      <p:sp>
        <p:nvSpPr>
          <p:cNvPr id="20" name="TextBox 19"/>
          <p:cNvSpPr txBox="1"/>
          <p:nvPr/>
        </p:nvSpPr>
        <p:spPr>
          <a:xfrm>
            <a:off x="6032589" y="4165937"/>
            <a:ext cx="2273211" cy="923330"/>
          </a:xfrm>
          <a:prstGeom prst="rect">
            <a:avLst/>
          </a:prstGeom>
          <a:noFill/>
        </p:spPr>
        <p:txBody>
          <a:bodyPr wrap="square" rtlCol="0">
            <a:spAutoFit/>
          </a:bodyPr>
          <a:lstStyle/>
          <a:p>
            <a:pPr algn="ctr">
              <a:buNone/>
            </a:pPr>
            <a:r>
              <a:rPr lang="en-US" i="1" dirty="0" smtClean="0"/>
              <a:t>P</a:t>
            </a:r>
            <a:r>
              <a:rPr lang="en-US" dirty="0" smtClean="0"/>
              <a:t>=10</a:t>
            </a:r>
            <a:r>
              <a:rPr lang="en-US" baseline="30000" dirty="0" smtClean="0"/>
              <a:t>-18 </a:t>
            </a:r>
            <a:r>
              <a:rPr lang="en-US" dirty="0" smtClean="0"/>
              <a:t>in ~15,000 case-control samples</a:t>
            </a:r>
          </a:p>
        </p:txBody>
      </p:sp>
    </p:spTree>
    <p:extLst>
      <p:ext uri="{BB962C8B-B14F-4D97-AF65-F5344CB8AC3E}">
        <p14:creationId xmlns:p14="http://schemas.microsoft.com/office/powerpoint/2010/main" val="3164319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Summary</a:t>
            </a:r>
          </a:p>
        </p:txBody>
      </p:sp>
      <p:sp>
        <p:nvSpPr>
          <p:cNvPr id="3" name="Content Placeholder 2"/>
          <p:cNvSpPr>
            <a:spLocks noGrp="1"/>
          </p:cNvSpPr>
          <p:nvPr>
            <p:ph idx="1"/>
          </p:nvPr>
        </p:nvSpPr>
        <p:spPr/>
        <p:txBody>
          <a:bodyPr/>
          <a:lstStyle/>
          <a:p>
            <a:r>
              <a:rPr lang="en-US" dirty="0" smtClean="0"/>
              <a:t>Phenotype matters! </a:t>
            </a:r>
          </a:p>
          <a:p>
            <a:pPr lvl="1"/>
            <a:r>
              <a:rPr lang="en-US" i="1" dirty="0" smtClean="0"/>
              <a:t>overlap with approved drugs helps to validate phenotype </a:t>
            </a:r>
          </a:p>
          <a:p>
            <a:r>
              <a:rPr lang="en-US" dirty="0" smtClean="0"/>
              <a:t>An allelic series is a starting point</a:t>
            </a:r>
          </a:p>
          <a:p>
            <a:pPr lvl="1"/>
            <a:r>
              <a:rPr lang="en-US" i="1" dirty="0"/>
              <a:t>p</a:t>
            </a:r>
            <a:r>
              <a:rPr lang="en-US" i="1" dirty="0" smtClean="0"/>
              <a:t>rovides a range of genetic perturbations</a:t>
            </a:r>
          </a:p>
          <a:p>
            <a:r>
              <a:rPr lang="en-US" dirty="0" smtClean="0"/>
              <a:t>Functional studies define MOA</a:t>
            </a:r>
          </a:p>
          <a:p>
            <a:pPr lvl="1"/>
            <a:r>
              <a:rPr lang="en-US" i="1" dirty="0" smtClean="0"/>
              <a:t>provides direction for assays and biomarkers</a:t>
            </a:r>
          </a:p>
          <a:p>
            <a:r>
              <a:rPr lang="en-US" dirty="0" err="1" smtClean="0"/>
              <a:t>Pleiotropy</a:t>
            </a:r>
            <a:r>
              <a:rPr lang="en-US" dirty="0" smtClean="0"/>
              <a:t> estimates potential ADEs</a:t>
            </a:r>
          </a:p>
          <a:p>
            <a:pPr lvl="1"/>
            <a:r>
              <a:rPr lang="en-US" i="1" dirty="0" err="1" smtClean="0"/>
              <a:t>PheWAS</a:t>
            </a:r>
            <a:r>
              <a:rPr lang="en-US" i="1" dirty="0" smtClean="0"/>
              <a:t> is a novel strategy in humans</a:t>
            </a:r>
          </a:p>
          <a:p>
            <a:r>
              <a:rPr lang="en-US" dirty="0" err="1" smtClean="0"/>
              <a:t>Pleiotropy</a:t>
            </a:r>
            <a:r>
              <a:rPr lang="en-US" dirty="0" smtClean="0"/>
              <a:t> also helps with repurposing</a:t>
            </a:r>
          </a:p>
          <a:p>
            <a:pPr lvl="1"/>
            <a:r>
              <a:rPr lang="en-US" i="1" dirty="0" smtClean="0"/>
              <a:t>for TYK2, genetics point to RA and SLE</a:t>
            </a:r>
            <a:endParaRPr lang="en-US" i="1" dirty="0"/>
          </a:p>
        </p:txBody>
      </p:sp>
    </p:spTree>
    <p:extLst>
      <p:ext uri="{BB962C8B-B14F-4D97-AF65-F5344CB8AC3E}">
        <p14:creationId xmlns:p14="http://schemas.microsoft.com/office/powerpoint/2010/main" val="3451084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4"/>
          <p:cNvSpPr>
            <a:spLocks noGrp="1" noChangeArrowheads="1"/>
          </p:cNvSpPr>
          <p:nvPr>
            <p:ph type="title"/>
          </p:nvPr>
        </p:nvSpPr>
        <p:spPr/>
        <p:txBody>
          <a:bodyPr/>
          <a:lstStyle/>
          <a:p>
            <a:pPr eaLnBrk="1" hangingPunct="1"/>
            <a:r>
              <a:rPr lang="en-US" sz="3600" b="0" dirty="0" smtClean="0">
                <a:latin typeface="Arial"/>
                <a:cs typeface="Arial"/>
              </a:rPr>
              <a:t>Back-ups</a:t>
            </a:r>
          </a:p>
        </p:txBody>
      </p:sp>
    </p:spTree>
    <p:extLst>
      <p:ext uri="{BB962C8B-B14F-4D97-AF65-F5344CB8AC3E}">
        <p14:creationId xmlns:p14="http://schemas.microsoft.com/office/powerpoint/2010/main" val="3461497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hevron 88"/>
          <p:cNvSpPr/>
          <p:nvPr/>
        </p:nvSpPr>
        <p:spPr>
          <a:xfrm>
            <a:off x="762000"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Target ID</a:t>
            </a:r>
            <a:r>
              <a:rPr lang="en-US" sz="1400" b="1" dirty="0">
                <a:solidFill>
                  <a:schemeClr val="bg1">
                    <a:lumMod val="95000"/>
                  </a:schemeClr>
                </a:solidFill>
              </a:rPr>
              <a:t> </a:t>
            </a:r>
            <a:r>
              <a:rPr lang="en-US" sz="1400" b="1" dirty="0" smtClean="0">
                <a:solidFill>
                  <a:schemeClr val="bg1">
                    <a:lumMod val="95000"/>
                  </a:schemeClr>
                </a:solidFill>
              </a:rPr>
              <a:t>and validation</a:t>
            </a:r>
            <a:endParaRPr lang="en-US" sz="1400" b="1" dirty="0">
              <a:solidFill>
                <a:schemeClr val="bg1">
                  <a:lumMod val="95000"/>
                </a:schemeClr>
              </a:solidFill>
            </a:endParaRPr>
          </a:p>
        </p:txBody>
      </p:sp>
      <p:sp>
        <p:nvSpPr>
          <p:cNvPr id="102" name="Chevron 101"/>
          <p:cNvSpPr/>
          <p:nvPr/>
        </p:nvSpPr>
        <p:spPr>
          <a:xfrm>
            <a:off x="6100383"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Phase I-III Clinical Trials</a:t>
            </a:r>
            <a:endParaRPr lang="en-US" sz="1400" b="1" dirty="0">
              <a:solidFill>
                <a:schemeClr val="bg1">
                  <a:lumMod val="95000"/>
                </a:schemeClr>
              </a:solidFill>
            </a:endParaRPr>
          </a:p>
        </p:txBody>
      </p:sp>
      <p:sp>
        <p:nvSpPr>
          <p:cNvPr id="49" name="TextBox 48"/>
          <p:cNvSpPr txBox="1"/>
          <p:nvPr/>
        </p:nvSpPr>
        <p:spPr>
          <a:xfrm rot="16200000">
            <a:off x="-344795" y="2254229"/>
            <a:ext cx="1855611" cy="646331"/>
          </a:xfrm>
          <a:prstGeom prst="rect">
            <a:avLst/>
          </a:prstGeom>
          <a:noFill/>
        </p:spPr>
        <p:txBody>
          <a:bodyPr wrap="square" rtlCol="0">
            <a:spAutoFit/>
          </a:bodyPr>
          <a:lstStyle/>
          <a:p>
            <a:pPr>
              <a:buNone/>
            </a:pPr>
            <a:r>
              <a:rPr lang="en-US" dirty="0" smtClean="0"/>
              <a:t>Strong human </a:t>
            </a:r>
            <a:r>
              <a:rPr lang="en-US" u="sng" dirty="0" smtClean="0"/>
              <a:t>validation </a:t>
            </a:r>
            <a:endParaRPr lang="en-US" u="sng" dirty="0"/>
          </a:p>
        </p:txBody>
      </p:sp>
      <p:sp>
        <p:nvSpPr>
          <p:cNvPr id="109" name="Chevron 108"/>
          <p:cNvSpPr/>
          <p:nvPr/>
        </p:nvSpPr>
        <p:spPr>
          <a:xfrm>
            <a:off x="3431192" y="735589"/>
            <a:ext cx="2819400" cy="559811"/>
          </a:xfrm>
          <a:prstGeom prst="chevron">
            <a:avLst/>
          </a:prstGeom>
          <a:solidFill>
            <a:schemeClr val="tx1">
              <a:lumMod val="50000"/>
              <a:lumOff val="50000"/>
            </a:schemeClr>
          </a:solidFill>
          <a:ln>
            <a:no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400" b="1" dirty="0" smtClean="0">
                <a:solidFill>
                  <a:schemeClr val="bg1">
                    <a:lumMod val="95000"/>
                  </a:schemeClr>
                </a:solidFill>
              </a:rPr>
              <a:t>Lead optimization</a:t>
            </a:r>
            <a:endParaRPr lang="en-US" sz="1400" b="1" dirty="0">
              <a:solidFill>
                <a:schemeClr val="bg1">
                  <a:lumMod val="95000"/>
                </a:schemeClr>
              </a:solidFill>
            </a:endParaRPr>
          </a:p>
        </p:txBody>
      </p:sp>
      <p:sp>
        <p:nvSpPr>
          <p:cNvPr id="110" name="TextBox 109"/>
          <p:cNvSpPr txBox="1"/>
          <p:nvPr/>
        </p:nvSpPr>
        <p:spPr>
          <a:xfrm>
            <a:off x="990600" y="1977230"/>
            <a:ext cx="2362200" cy="1200329"/>
          </a:xfrm>
          <a:prstGeom prst="rect">
            <a:avLst/>
          </a:prstGeom>
          <a:noFill/>
        </p:spPr>
        <p:txBody>
          <a:bodyPr wrap="square" rtlCol="0">
            <a:spAutoFit/>
          </a:bodyPr>
          <a:lstStyle/>
          <a:p>
            <a:pPr>
              <a:buNone/>
            </a:pPr>
            <a:r>
              <a:rPr lang="en-US" dirty="0" smtClean="0"/>
              <a:t>MOA based on genetics for initial screen and hit package</a:t>
            </a:r>
            <a:endParaRPr lang="en-US" dirty="0"/>
          </a:p>
        </p:txBody>
      </p:sp>
      <p:sp>
        <p:nvSpPr>
          <p:cNvPr id="111" name="TextBox 110"/>
          <p:cNvSpPr txBox="1"/>
          <p:nvPr/>
        </p:nvSpPr>
        <p:spPr>
          <a:xfrm>
            <a:off x="5986083" y="2392728"/>
            <a:ext cx="3048000" cy="369332"/>
          </a:xfrm>
          <a:prstGeom prst="rect">
            <a:avLst/>
          </a:prstGeom>
          <a:noFill/>
        </p:spPr>
        <p:txBody>
          <a:bodyPr wrap="square" rtlCol="0">
            <a:spAutoFit/>
          </a:bodyPr>
          <a:lstStyle/>
          <a:p>
            <a:pPr>
              <a:buNone/>
            </a:pPr>
            <a:r>
              <a:rPr lang="en-US" dirty="0" smtClean="0"/>
              <a:t>patient stratification</a:t>
            </a:r>
            <a:endParaRPr lang="en-US" dirty="0"/>
          </a:p>
        </p:txBody>
      </p:sp>
      <p:sp>
        <p:nvSpPr>
          <p:cNvPr id="112" name="Rectangle 111"/>
          <p:cNvSpPr/>
          <p:nvPr/>
        </p:nvSpPr>
        <p:spPr>
          <a:xfrm>
            <a:off x="3581400" y="2254229"/>
            <a:ext cx="2514600" cy="646331"/>
          </a:xfrm>
          <a:prstGeom prst="rect">
            <a:avLst/>
          </a:prstGeom>
        </p:spPr>
        <p:txBody>
          <a:bodyPr wrap="square">
            <a:spAutoFit/>
          </a:bodyPr>
          <a:lstStyle/>
          <a:p>
            <a:pPr>
              <a:buNone/>
            </a:pPr>
            <a:r>
              <a:rPr lang="en-US" dirty="0"/>
              <a:t>pre-clinical models of </a:t>
            </a:r>
            <a:r>
              <a:rPr lang="en-US" dirty="0" smtClean="0"/>
              <a:t>PK/PD and safety</a:t>
            </a:r>
            <a:endParaRPr lang="en-US" dirty="0"/>
          </a:p>
        </p:txBody>
      </p:sp>
      <p:sp>
        <p:nvSpPr>
          <p:cNvPr id="13" name="TextBox 12"/>
          <p:cNvSpPr txBox="1"/>
          <p:nvPr/>
        </p:nvSpPr>
        <p:spPr>
          <a:xfrm>
            <a:off x="962422" y="3733800"/>
            <a:ext cx="2418556" cy="2031325"/>
          </a:xfrm>
          <a:prstGeom prst="rect">
            <a:avLst/>
          </a:prstGeom>
          <a:noFill/>
        </p:spPr>
        <p:txBody>
          <a:bodyPr wrap="square" rtlCol="0">
            <a:spAutoFit/>
          </a:bodyPr>
          <a:lstStyle/>
          <a:p>
            <a:pPr>
              <a:buNone/>
            </a:pPr>
            <a:r>
              <a:rPr lang="en-US" i="1" dirty="0" smtClean="0"/>
              <a:t>LOF mutations lower circulating PCSK9, which lower LDL cholesterol and protect from CAD </a:t>
            </a:r>
            <a:r>
              <a:rPr lang="en-US" b="1" i="1" dirty="0" smtClean="0"/>
              <a:t>-&gt; reduce circulating PCSK9</a:t>
            </a:r>
            <a:endParaRPr lang="en-US" b="1" i="1" dirty="0"/>
          </a:p>
        </p:txBody>
      </p:sp>
      <p:sp>
        <p:nvSpPr>
          <p:cNvPr id="14" name="TextBox 13"/>
          <p:cNvSpPr txBox="1"/>
          <p:nvPr/>
        </p:nvSpPr>
        <p:spPr>
          <a:xfrm>
            <a:off x="3629422" y="3733800"/>
            <a:ext cx="2418556" cy="1754327"/>
          </a:xfrm>
          <a:prstGeom prst="rect">
            <a:avLst/>
          </a:prstGeom>
          <a:noFill/>
        </p:spPr>
        <p:txBody>
          <a:bodyPr wrap="square" rtlCol="0">
            <a:spAutoFit/>
          </a:bodyPr>
          <a:lstStyle/>
          <a:p>
            <a:pPr>
              <a:buNone/>
            </a:pPr>
            <a:r>
              <a:rPr lang="en-US" i="1" dirty="0" smtClean="0"/>
              <a:t>ensure that reducing PCSK9 is safe in animal models, with PK/PD markers that recapitulate human genetic findings</a:t>
            </a:r>
            <a:endParaRPr lang="en-US" i="1" dirty="0"/>
          </a:p>
        </p:txBody>
      </p:sp>
      <p:sp>
        <p:nvSpPr>
          <p:cNvPr id="15" name="TextBox 14"/>
          <p:cNvSpPr txBox="1"/>
          <p:nvPr/>
        </p:nvSpPr>
        <p:spPr>
          <a:xfrm>
            <a:off x="6300805" y="3733800"/>
            <a:ext cx="2418556" cy="2031325"/>
          </a:xfrm>
          <a:prstGeom prst="rect">
            <a:avLst/>
          </a:prstGeom>
          <a:noFill/>
        </p:spPr>
        <p:txBody>
          <a:bodyPr wrap="square" rtlCol="0">
            <a:spAutoFit/>
          </a:bodyPr>
          <a:lstStyle/>
          <a:p>
            <a:pPr>
              <a:buNone/>
            </a:pPr>
            <a:r>
              <a:rPr lang="en-US" i="1" dirty="0" smtClean="0"/>
              <a:t>Test in patients with high cholesterol (subset by PCSK9 genotype), with trials enrolled to demonstrate reduced risk of CAD</a:t>
            </a:r>
            <a:endParaRPr lang="en-US" i="1" dirty="0"/>
          </a:p>
        </p:txBody>
      </p:sp>
    </p:spTree>
    <p:extLst>
      <p:ext uri="{BB962C8B-B14F-4D97-AF65-F5344CB8AC3E}">
        <p14:creationId xmlns:p14="http://schemas.microsoft.com/office/powerpoint/2010/main" val="12452162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down)">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ppt_y</p:attrName>
                                        </p:attrNameLst>
                                      </p:cBhvr>
                                      <p:tavLst>
                                        <p:tav tm="0">
                                          <p:val>
                                            <p:strVal val="#ppt_y-#ppt_h*1.125000"/>
                                          </p:val>
                                        </p:tav>
                                        <p:tav tm="100000">
                                          <p:val>
                                            <p:strVal val="#ppt_y"/>
                                          </p:val>
                                        </p:tav>
                                      </p:tavLst>
                                    </p:anim>
                                    <p:animEffect transition="in" filter="wipe(down)">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p:tgtEl>
                                          <p:spTgt spid="15"/>
                                        </p:tgtEl>
                                        <p:attrNameLst>
                                          <p:attrName>ppt_y</p:attrName>
                                        </p:attrNameLst>
                                      </p:cBhvr>
                                      <p:tavLst>
                                        <p:tav tm="0">
                                          <p:val>
                                            <p:strVal val="#ppt_y-#ppt_h*1.125000"/>
                                          </p:val>
                                        </p:tav>
                                        <p:tav tm="100000">
                                          <p:val>
                                            <p:strVal val="#ppt_y"/>
                                          </p:val>
                                        </p:tav>
                                      </p:tavLst>
                                    </p:anim>
                                    <p:animEffect transition="in" filter="wipe(down)">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txBox="1">
            <a:spLocks/>
          </p:cNvSpPr>
          <p:nvPr/>
        </p:nvSpPr>
        <p:spPr bwMode="auto">
          <a:xfrm>
            <a:off x="304800" y="0"/>
            <a:ext cx="7391400" cy="1143000"/>
          </a:xfrm>
          <a:prstGeom prst="rect">
            <a:avLst/>
          </a:prstGeom>
          <a:noFill/>
          <a:ln w="9525">
            <a:noFill/>
            <a:miter lim="800000"/>
            <a:headEnd/>
            <a:tailEnd/>
          </a:ln>
        </p:spPr>
        <p:txBody>
          <a:bodyPr anchor="ctr">
            <a:prstTxWarp prst="textNoShape">
              <a:avLst/>
            </a:prstTxWarp>
          </a:bodyPr>
          <a:lstStyle/>
          <a:p>
            <a:pPr algn="l">
              <a:buNone/>
            </a:pPr>
            <a:r>
              <a:rPr lang="en-US" sz="3600" i="1" dirty="0" smtClean="0">
                <a:solidFill>
                  <a:srgbClr val="FFFFFF"/>
                </a:solidFill>
                <a:latin typeface="Arial"/>
                <a:ea typeface="Trebuchet MS" charset="0"/>
                <a:cs typeface="Arial"/>
              </a:rPr>
              <a:t>IL6R </a:t>
            </a:r>
            <a:r>
              <a:rPr lang="en-US" sz="3600" dirty="0" smtClean="0">
                <a:solidFill>
                  <a:srgbClr val="FFFFFF"/>
                </a:solidFill>
                <a:latin typeface="Arial"/>
                <a:ea typeface="Trebuchet MS" charset="0"/>
                <a:cs typeface="Arial"/>
              </a:rPr>
              <a:t>polymorphism influences amount of soluble IL6R …</a:t>
            </a:r>
            <a:endParaRPr lang="en-US" sz="3600" i="1" dirty="0">
              <a:solidFill>
                <a:srgbClr val="FFFFFF"/>
              </a:solidFill>
              <a:latin typeface="Arial"/>
              <a:ea typeface="Trebuchet MS" charset="0"/>
              <a:cs typeface="Arial"/>
            </a:endParaRPr>
          </a:p>
        </p:txBody>
      </p:sp>
      <p:pic>
        <p:nvPicPr>
          <p:cNvPr id="17" name="Picture 16"/>
          <p:cNvPicPr>
            <a:picLocks noChangeAspect="1"/>
          </p:cNvPicPr>
          <p:nvPr/>
        </p:nvPicPr>
        <p:blipFill>
          <a:blip r:embed="rId2"/>
          <a:stretch>
            <a:fillRect/>
          </a:stretch>
        </p:blipFill>
        <p:spPr>
          <a:xfrm>
            <a:off x="304800" y="1358900"/>
            <a:ext cx="6642100" cy="5575300"/>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a:ext>
            </a:extLst>
          </a:blip>
          <a:srcRect t="36549"/>
          <a:stretch>
            <a:fillRect/>
          </a:stretch>
        </p:blipFill>
        <p:spPr>
          <a:xfrm>
            <a:off x="2819400" y="2374900"/>
            <a:ext cx="1816100" cy="1587500"/>
          </a:xfrm>
          <a:prstGeom prst="rect">
            <a:avLst/>
          </a:prstGeom>
        </p:spPr>
      </p:pic>
      <p:sp>
        <p:nvSpPr>
          <p:cNvPr id="8" name="TextBox 7"/>
          <p:cNvSpPr txBox="1"/>
          <p:nvPr/>
        </p:nvSpPr>
        <p:spPr>
          <a:xfrm>
            <a:off x="4154910" y="2436673"/>
            <a:ext cx="3769890" cy="1754327"/>
          </a:xfrm>
          <a:prstGeom prst="rect">
            <a:avLst/>
          </a:prstGeom>
          <a:noFill/>
        </p:spPr>
        <p:txBody>
          <a:bodyPr wrap="square" rtlCol="0">
            <a:spAutoFit/>
          </a:bodyPr>
          <a:lstStyle/>
          <a:p>
            <a:pPr algn="ctr">
              <a:buNone/>
            </a:pPr>
            <a:r>
              <a:rPr lang="en-US" b="1" i="1" u="sng" dirty="0" smtClean="0"/>
              <a:t>IL6R</a:t>
            </a:r>
            <a:r>
              <a:rPr lang="en-US" b="1" u="sng" dirty="0" smtClean="0"/>
              <a:t> Asp358Ala variant</a:t>
            </a:r>
          </a:p>
          <a:p>
            <a:pPr algn="ctr">
              <a:buNone/>
            </a:pPr>
            <a:endParaRPr lang="en-US" i="1" dirty="0" smtClean="0"/>
          </a:p>
          <a:p>
            <a:pPr algn="ctr">
              <a:buNone/>
            </a:pPr>
            <a:r>
              <a:rPr lang="en-US" i="1" dirty="0" err="1" smtClean="0"/>
              <a:t>proteolytic</a:t>
            </a:r>
            <a:r>
              <a:rPr lang="en-US" i="1" dirty="0" smtClean="0"/>
              <a:t> cleavage</a:t>
            </a:r>
          </a:p>
          <a:p>
            <a:pPr algn="ctr">
              <a:buNone/>
            </a:pPr>
            <a:endParaRPr lang="en-US" i="1" dirty="0" smtClean="0"/>
          </a:p>
          <a:p>
            <a:pPr algn="ctr">
              <a:buNone/>
            </a:pPr>
            <a:r>
              <a:rPr lang="en-US" dirty="0" smtClean="0"/>
              <a:t>Asp = more membrane</a:t>
            </a:r>
          </a:p>
          <a:p>
            <a:pPr algn="ctr">
              <a:buNone/>
            </a:pPr>
            <a:r>
              <a:rPr lang="en-US" dirty="0" smtClean="0"/>
              <a:t>Ala = more soluble</a:t>
            </a:r>
            <a:endParaRPr lang="en-US" dirty="0"/>
          </a:p>
        </p:txBody>
      </p:sp>
    </p:spTree>
    <p:extLst>
      <p:ext uri="{BB962C8B-B14F-4D97-AF65-F5344CB8AC3E}">
        <p14:creationId xmlns:p14="http://schemas.microsoft.com/office/powerpoint/2010/main" val="2386462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txBox="1">
            <a:spLocks/>
          </p:cNvSpPr>
          <p:nvPr/>
        </p:nvSpPr>
        <p:spPr bwMode="auto">
          <a:xfrm>
            <a:off x="304800" y="-76200"/>
            <a:ext cx="7239000" cy="1143000"/>
          </a:xfrm>
          <a:prstGeom prst="rect">
            <a:avLst/>
          </a:prstGeom>
          <a:noFill/>
          <a:ln w="9525">
            <a:noFill/>
            <a:miter lim="800000"/>
            <a:headEnd/>
            <a:tailEnd/>
          </a:ln>
        </p:spPr>
        <p:txBody>
          <a:bodyPr anchor="ctr">
            <a:prstTxWarp prst="textNoShape">
              <a:avLst/>
            </a:prstTxWarp>
          </a:bodyPr>
          <a:lstStyle/>
          <a:p>
            <a:pPr algn="l">
              <a:buNone/>
            </a:pPr>
            <a:r>
              <a:rPr lang="en-US" sz="3600" i="1" dirty="0" smtClean="0">
                <a:solidFill>
                  <a:srgbClr val="FFFFFF"/>
                </a:solidFill>
                <a:latin typeface="Arial"/>
                <a:ea typeface="Trebuchet MS" charset="0"/>
                <a:cs typeface="Arial"/>
              </a:rPr>
              <a:t>…</a:t>
            </a:r>
            <a:r>
              <a:rPr lang="en-US" sz="3600" dirty="0" smtClean="0">
                <a:solidFill>
                  <a:srgbClr val="FFFFFF"/>
                </a:solidFill>
                <a:latin typeface="Arial"/>
                <a:ea typeface="Trebuchet MS" charset="0"/>
                <a:cs typeface="Arial"/>
              </a:rPr>
              <a:t>and the </a:t>
            </a:r>
            <a:r>
              <a:rPr lang="en-US" sz="3600" i="1" dirty="0" smtClean="0">
                <a:solidFill>
                  <a:srgbClr val="FFFFFF"/>
                </a:solidFill>
                <a:latin typeface="Arial"/>
                <a:ea typeface="Trebuchet MS" charset="0"/>
                <a:cs typeface="Arial"/>
              </a:rPr>
              <a:t>IL6R </a:t>
            </a:r>
            <a:r>
              <a:rPr lang="en-US" sz="3600" dirty="0" smtClean="0">
                <a:solidFill>
                  <a:srgbClr val="FFFFFF"/>
                </a:solidFill>
                <a:latin typeface="Arial"/>
                <a:ea typeface="Trebuchet MS" charset="0"/>
                <a:cs typeface="Arial"/>
              </a:rPr>
              <a:t>polymorphism decreases circulating CRP levels</a:t>
            </a:r>
            <a:endParaRPr lang="en-US" sz="3600" dirty="0">
              <a:solidFill>
                <a:srgbClr val="FFFFFF"/>
              </a:solidFill>
              <a:latin typeface="Arial"/>
              <a:ea typeface="Trebuchet MS" charset="0"/>
              <a:cs typeface="Arial"/>
            </a:endParaRPr>
          </a:p>
        </p:txBody>
      </p:sp>
      <p:pic>
        <p:nvPicPr>
          <p:cNvPr id="17" name="Picture 16"/>
          <p:cNvPicPr>
            <a:picLocks noChangeAspect="1"/>
          </p:cNvPicPr>
          <p:nvPr/>
        </p:nvPicPr>
        <p:blipFill>
          <a:blip r:embed="rId2"/>
          <a:stretch>
            <a:fillRect/>
          </a:stretch>
        </p:blipFill>
        <p:spPr>
          <a:xfrm>
            <a:off x="304800" y="1358900"/>
            <a:ext cx="6642100" cy="5575300"/>
          </a:xfrm>
          <a:prstGeom prst="rect">
            <a:avLst/>
          </a:prstGeom>
        </p:spPr>
      </p:pic>
      <p:pic>
        <p:nvPicPr>
          <p:cNvPr id="18" name="Picture 17"/>
          <p:cNvPicPr>
            <a:picLocks noChangeAspect="1"/>
          </p:cNvPicPr>
          <p:nvPr/>
        </p:nvPicPr>
        <p:blipFill>
          <a:blip r:embed="rId3"/>
          <a:stretch>
            <a:fillRect/>
          </a:stretch>
        </p:blipFill>
        <p:spPr>
          <a:xfrm>
            <a:off x="2286000" y="1460500"/>
            <a:ext cx="1816100" cy="2501900"/>
          </a:xfrm>
          <a:prstGeom prst="rect">
            <a:avLst/>
          </a:prstGeom>
        </p:spPr>
      </p:pic>
      <p:sp>
        <p:nvSpPr>
          <p:cNvPr id="23" name="Rectangle 22"/>
          <p:cNvSpPr/>
          <p:nvPr/>
        </p:nvSpPr>
        <p:spPr>
          <a:xfrm rot="17691655">
            <a:off x="5254850" y="4876277"/>
            <a:ext cx="948797" cy="338554"/>
          </a:xfrm>
          <a:prstGeom prst="rect">
            <a:avLst/>
          </a:prstGeom>
        </p:spPr>
        <p:txBody>
          <a:bodyPr wrap="none">
            <a:spAutoFit/>
          </a:bodyPr>
          <a:lstStyle/>
          <a:p>
            <a:pPr>
              <a:buNone/>
            </a:pPr>
            <a:r>
              <a:rPr lang="en-US" sz="1600" dirty="0" smtClean="0"/>
              <a:t>Asp/Asp</a:t>
            </a:r>
            <a:endParaRPr lang="en-US" sz="1600" dirty="0"/>
          </a:p>
        </p:txBody>
      </p:sp>
      <p:sp>
        <p:nvSpPr>
          <p:cNvPr id="24" name="Rectangle 23"/>
          <p:cNvSpPr/>
          <p:nvPr/>
        </p:nvSpPr>
        <p:spPr>
          <a:xfrm rot="17691655">
            <a:off x="6343062" y="4887322"/>
            <a:ext cx="891791" cy="338554"/>
          </a:xfrm>
          <a:prstGeom prst="rect">
            <a:avLst/>
          </a:prstGeom>
        </p:spPr>
        <p:txBody>
          <a:bodyPr wrap="none">
            <a:spAutoFit/>
          </a:bodyPr>
          <a:lstStyle/>
          <a:p>
            <a:pPr>
              <a:buNone/>
            </a:pPr>
            <a:r>
              <a:rPr lang="en-US" sz="1600" dirty="0" smtClean="0"/>
              <a:t>Asp/</a:t>
            </a:r>
            <a:r>
              <a:rPr lang="en-US" sz="1600" dirty="0" err="1" smtClean="0"/>
              <a:t>Ala</a:t>
            </a:r>
            <a:endParaRPr lang="en-US" sz="1600" dirty="0"/>
          </a:p>
        </p:txBody>
      </p:sp>
      <p:sp>
        <p:nvSpPr>
          <p:cNvPr id="25" name="Rectangle 24"/>
          <p:cNvSpPr/>
          <p:nvPr/>
        </p:nvSpPr>
        <p:spPr>
          <a:xfrm rot="17691655">
            <a:off x="7440106" y="4902957"/>
            <a:ext cx="834784" cy="338554"/>
          </a:xfrm>
          <a:prstGeom prst="rect">
            <a:avLst/>
          </a:prstGeom>
        </p:spPr>
        <p:txBody>
          <a:bodyPr wrap="none">
            <a:spAutoFit/>
          </a:bodyPr>
          <a:lstStyle/>
          <a:p>
            <a:pPr>
              <a:buNone/>
            </a:pPr>
            <a:r>
              <a:rPr lang="en-US" sz="1600" dirty="0" err="1" smtClean="0"/>
              <a:t>Ala</a:t>
            </a:r>
            <a:r>
              <a:rPr lang="en-US" sz="1600" dirty="0" smtClean="0"/>
              <a:t>/</a:t>
            </a:r>
            <a:r>
              <a:rPr lang="en-US" sz="1600" dirty="0" err="1" smtClean="0"/>
              <a:t>Ala</a:t>
            </a:r>
            <a:endParaRPr lang="en-US" sz="1600" dirty="0"/>
          </a:p>
        </p:txBody>
      </p:sp>
      <p:pic>
        <p:nvPicPr>
          <p:cNvPr id="26" name="Picture 25" descr="IL6.tiff"/>
          <p:cNvPicPr>
            <a:picLocks noChangeAspect="1"/>
          </p:cNvPicPr>
          <p:nvPr/>
        </p:nvPicPr>
        <p:blipFill>
          <a:blip r:embed="rId4" cstate="print">
            <a:extLst>
              <a:ext uri="{28A0092B-C50C-407E-A947-70E740481C1C}">
                <a14:useLocalDpi xmlns:a14="http://schemas.microsoft.com/office/drawing/2010/main"/>
              </a:ext>
            </a:extLst>
          </a:blip>
          <a:srcRect t="54673"/>
          <a:stretch>
            <a:fillRect/>
          </a:stretch>
        </p:blipFill>
        <p:spPr>
          <a:xfrm>
            <a:off x="4191000" y="1324637"/>
            <a:ext cx="4855801" cy="3396319"/>
          </a:xfrm>
          <a:prstGeom prst="rect">
            <a:avLst/>
          </a:prstGeom>
          <a:solidFill>
            <a:schemeClr val="bg1"/>
          </a:solidFill>
        </p:spPr>
      </p:pic>
      <p:sp>
        <p:nvSpPr>
          <p:cNvPr id="27" name="TextBox 12"/>
          <p:cNvSpPr txBox="1">
            <a:spLocks noChangeArrowheads="1"/>
          </p:cNvSpPr>
          <p:nvPr/>
        </p:nvSpPr>
        <p:spPr bwMode="auto">
          <a:xfrm>
            <a:off x="5017404" y="3961342"/>
            <a:ext cx="1916796" cy="523220"/>
          </a:xfrm>
          <a:prstGeom prst="rect">
            <a:avLst/>
          </a:prstGeom>
          <a:solidFill>
            <a:srgbClr val="FFFFFF"/>
          </a:solidFill>
          <a:ln w="9525">
            <a:noFill/>
            <a:miter lim="800000"/>
            <a:headEnd/>
            <a:tailEnd/>
          </a:ln>
        </p:spPr>
        <p:txBody>
          <a:bodyPr wrap="square">
            <a:prstTxWarp prst="textNoShape">
              <a:avLst/>
            </a:prstTxWarp>
            <a:spAutoFit/>
          </a:bodyPr>
          <a:lstStyle/>
          <a:p>
            <a:pPr algn="ctr" eaLnBrk="0" hangingPunct="0">
              <a:buNone/>
            </a:pPr>
            <a:r>
              <a:rPr lang="en-US" sz="1400" i="1" dirty="0" smtClean="0">
                <a:latin typeface="Arial"/>
                <a:ea typeface="Trebuchet MS" charset="0"/>
                <a:cs typeface="Arial"/>
              </a:rPr>
              <a:t>IL6RMR Consortium </a:t>
            </a:r>
            <a:r>
              <a:rPr lang="en-US" sz="1400" dirty="0" smtClean="0">
                <a:latin typeface="Arial"/>
                <a:ea typeface="Trebuchet MS" charset="0"/>
                <a:cs typeface="Arial"/>
              </a:rPr>
              <a:t>(2012) </a:t>
            </a:r>
            <a:r>
              <a:rPr lang="en-US" sz="1400" u="sng" dirty="0" smtClean="0">
                <a:latin typeface="Arial"/>
                <a:ea typeface="Trebuchet MS" charset="0"/>
                <a:cs typeface="Arial"/>
              </a:rPr>
              <a:t>Lancet</a:t>
            </a:r>
          </a:p>
        </p:txBody>
      </p:sp>
      <p:sp>
        <p:nvSpPr>
          <p:cNvPr id="28" name="TextBox 27"/>
          <p:cNvSpPr txBox="1"/>
          <p:nvPr/>
        </p:nvSpPr>
        <p:spPr>
          <a:xfrm>
            <a:off x="7418411" y="1568482"/>
            <a:ext cx="1399790" cy="369332"/>
          </a:xfrm>
          <a:prstGeom prst="rect">
            <a:avLst/>
          </a:prstGeom>
          <a:noFill/>
        </p:spPr>
        <p:txBody>
          <a:bodyPr wrap="none" rtlCol="0">
            <a:spAutoFit/>
          </a:bodyPr>
          <a:lstStyle/>
          <a:p>
            <a:pPr>
              <a:buNone/>
            </a:pPr>
            <a:r>
              <a:rPr lang="en-US" sz="1800" i="1" dirty="0" smtClean="0"/>
              <a:t>P</a:t>
            </a:r>
            <a:r>
              <a:rPr lang="en-US" sz="1800" dirty="0" smtClean="0"/>
              <a:t>=9.9x10</a:t>
            </a:r>
            <a:r>
              <a:rPr lang="en-US" sz="1800" baseline="30000" dirty="0" smtClean="0"/>
              <a:t>-52</a:t>
            </a:r>
            <a:endParaRPr lang="en-US" sz="1800" baseline="30000" dirty="0"/>
          </a:p>
        </p:txBody>
      </p:sp>
      <p:sp>
        <p:nvSpPr>
          <p:cNvPr id="5" name="TextBox 4"/>
          <p:cNvSpPr txBox="1"/>
          <p:nvPr/>
        </p:nvSpPr>
        <p:spPr>
          <a:xfrm>
            <a:off x="3962400" y="5029200"/>
            <a:ext cx="1043675" cy="584776"/>
          </a:xfrm>
          <a:prstGeom prst="rect">
            <a:avLst/>
          </a:prstGeom>
          <a:solidFill>
            <a:schemeClr val="bg1">
              <a:lumMod val="95000"/>
            </a:schemeClr>
          </a:solidFill>
          <a:ln>
            <a:solidFill>
              <a:schemeClr val="tx1"/>
            </a:solidFill>
          </a:ln>
        </p:spPr>
        <p:txBody>
          <a:bodyPr wrap="none" rtlCol="0">
            <a:spAutoFit/>
          </a:bodyPr>
          <a:lstStyle/>
          <a:p>
            <a:pPr>
              <a:buNone/>
            </a:pPr>
            <a:r>
              <a:rPr lang="en-US" sz="3200" dirty="0" smtClean="0">
                <a:solidFill>
                  <a:srgbClr val="3366FF"/>
                </a:solidFill>
              </a:rPr>
              <a:t>CRP</a:t>
            </a:r>
            <a:endParaRPr lang="en-US" sz="3200" dirty="0">
              <a:solidFill>
                <a:srgbClr val="3366FF"/>
              </a:solidFill>
            </a:endParaRPr>
          </a:p>
        </p:txBody>
      </p:sp>
    </p:spTree>
    <p:extLst>
      <p:ext uri="{BB962C8B-B14F-4D97-AF65-F5344CB8AC3E}">
        <p14:creationId xmlns:p14="http://schemas.microsoft.com/office/powerpoint/2010/main" val="1378540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txBox="1">
            <a:spLocks/>
          </p:cNvSpPr>
          <p:nvPr/>
        </p:nvSpPr>
        <p:spPr bwMode="auto">
          <a:xfrm>
            <a:off x="304800" y="-76200"/>
            <a:ext cx="8534400" cy="1143000"/>
          </a:xfrm>
          <a:prstGeom prst="rect">
            <a:avLst/>
          </a:prstGeom>
          <a:noFill/>
          <a:ln w="9525">
            <a:noFill/>
            <a:miter lim="800000"/>
            <a:headEnd/>
            <a:tailEnd/>
          </a:ln>
        </p:spPr>
        <p:txBody>
          <a:bodyPr anchor="ctr">
            <a:prstTxWarp prst="textNoShape">
              <a:avLst/>
            </a:prstTxWarp>
          </a:bodyPr>
          <a:lstStyle/>
          <a:p>
            <a:pPr algn="l">
              <a:buNone/>
            </a:pPr>
            <a:r>
              <a:rPr lang="en-US" sz="3600" dirty="0">
                <a:solidFill>
                  <a:srgbClr val="FFFFFF"/>
                </a:solidFill>
                <a:latin typeface="Arial"/>
                <a:ea typeface="Trebuchet MS" charset="0"/>
                <a:cs typeface="Arial"/>
              </a:rPr>
              <a:t>“RA susceptibility” is an appropriate </a:t>
            </a:r>
            <a:r>
              <a:rPr lang="en-US" sz="3600" dirty="0" smtClean="0">
                <a:solidFill>
                  <a:srgbClr val="FFFFFF"/>
                </a:solidFill>
                <a:latin typeface="Arial"/>
                <a:ea typeface="Trebuchet MS" charset="0"/>
                <a:cs typeface="Arial"/>
              </a:rPr>
              <a:t>phenotype </a:t>
            </a:r>
            <a:r>
              <a:rPr lang="en-US" sz="3600" dirty="0">
                <a:solidFill>
                  <a:srgbClr val="FFFFFF"/>
                </a:solidFill>
                <a:latin typeface="Arial"/>
                <a:ea typeface="Trebuchet MS" charset="0"/>
                <a:cs typeface="Arial"/>
              </a:rPr>
              <a:t>for “drug efficacy” </a:t>
            </a:r>
            <a:endParaRPr lang="en-US" sz="3600" i="1" dirty="0">
              <a:solidFill>
                <a:srgbClr val="FFFFFF"/>
              </a:solidFill>
              <a:latin typeface="Arial"/>
              <a:ea typeface="Trebuchet MS" charset="0"/>
              <a:cs typeface="Arial"/>
            </a:endParaRPr>
          </a:p>
        </p:txBody>
      </p:sp>
      <p:pic>
        <p:nvPicPr>
          <p:cNvPr id="7" name="Picture 6" descr="Slide2.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10868" y="1096566"/>
            <a:ext cx="4943128" cy="5598623"/>
          </a:xfrm>
          <a:prstGeom prst="rect">
            <a:avLst/>
          </a:prstGeom>
        </p:spPr>
      </p:pic>
      <p:sp>
        <p:nvSpPr>
          <p:cNvPr id="6" name="TextBox 5"/>
          <p:cNvSpPr txBox="1"/>
          <p:nvPr/>
        </p:nvSpPr>
        <p:spPr>
          <a:xfrm>
            <a:off x="3810000" y="2281297"/>
            <a:ext cx="4876800" cy="2062103"/>
          </a:xfrm>
          <a:prstGeom prst="rect">
            <a:avLst/>
          </a:prstGeom>
          <a:solidFill>
            <a:schemeClr val="bg1">
              <a:lumMod val="95000"/>
            </a:schemeClr>
          </a:solidFill>
          <a:ln>
            <a:solidFill>
              <a:schemeClr val="tx1">
                <a:lumMod val="65000"/>
                <a:lumOff val="35000"/>
              </a:schemeClr>
            </a:solidFill>
          </a:ln>
          <a:effectLst>
            <a:outerShdw blurRad="50800" dist="38100" dir="2700000">
              <a:srgbClr val="000000">
                <a:alpha val="43000"/>
              </a:srgbClr>
            </a:outerShdw>
          </a:effectLst>
        </p:spPr>
        <p:txBody>
          <a:bodyPr wrap="square" rtlCol="0" anchor="ctr">
            <a:spAutoFit/>
          </a:bodyPr>
          <a:lstStyle/>
          <a:p>
            <a:pPr algn="l">
              <a:buNone/>
            </a:pPr>
            <a:r>
              <a:rPr lang="en-US" sz="3200" b="1" i="1" u="sng" dirty="0" smtClean="0">
                <a:solidFill>
                  <a:srgbClr val="376092"/>
                </a:solidFill>
              </a:rPr>
              <a:t>IL6R </a:t>
            </a:r>
            <a:r>
              <a:rPr lang="en-US" sz="3200" b="1" u="sng" dirty="0" smtClean="0">
                <a:solidFill>
                  <a:srgbClr val="376092"/>
                </a:solidFill>
              </a:rPr>
              <a:t>genetics</a:t>
            </a:r>
          </a:p>
          <a:p>
            <a:pPr marL="285750" indent="-285750" algn="l">
              <a:buFontTx/>
              <a:buChar char="-"/>
            </a:pPr>
            <a:r>
              <a:rPr lang="en-US" sz="3200" dirty="0" smtClean="0">
                <a:solidFill>
                  <a:srgbClr val="376092"/>
                </a:solidFill>
              </a:rPr>
              <a:t>More soluble IL6R</a:t>
            </a:r>
          </a:p>
          <a:p>
            <a:pPr marL="285750" indent="-285750" algn="l">
              <a:buFontTx/>
              <a:buChar char="-"/>
            </a:pPr>
            <a:r>
              <a:rPr lang="en-US" sz="3200" dirty="0" smtClean="0">
                <a:solidFill>
                  <a:srgbClr val="376092"/>
                </a:solidFill>
              </a:rPr>
              <a:t>Reduced CRP</a:t>
            </a:r>
          </a:p>
          <a:p>
            <a:pPr marL="285750" indent="-285750" algn="l">
              <a:buFontTx/>
              <a:buChar char="-"/>
            </a:pPr>
            <a:r>
              <a:rPr lang="en-US" sz="3200" dirty="0" smtClean="0">
                <a:solidFill>
                  <a:srgbClr val="376092"/>
                </a:solidFill>
              </a:rPr>
              <a:t>Protection</a:t>
            </a:r>
            <a:r>
              <a:rPr lang="en-US" sz="3200" i="1" dirty="0" smtClean="0">
                <a:solidFill>
                  <a:srgbClr val="376092"/>
                </a:solidFill>
              </a:rPr>
              <a:t> </a:t>
            </a:r>
            <a:r>
              <a:rPr lang="en-US" sz="3200" dirty="0" smtClean="0">
                <a:solidFill>
                  <a:srgbClr val="376092"/>
                </a:solidFill>
              </a:rPr>
              <a:t>against RA</a:t>
            </a:r>
          </a:p>
        </p:txBody>
      </p:sp>
    </p:spTree>
    <p:extLst>
      <p:ext uri="{BB962C8B-B14F-4D97-AF65-F5344CB8AC3E}">
        <p14:creationId xmlns:p14="http://schemas.microsoft.com/office/powerpoint/2010/main" val="653378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ejm.tiff"/>
          <p:cNvPicPr>
            <a:picLocks noChangeAspect="1"/>
          </p:cNvPicPr>
          <p:nvPr/>
        </p:nvPicPr>
        <p:blipFill>
          <a:blip r:embed="rId3"/>
          <a:stretch>
            <a:fillRect/>
          </a:stretch>
        </p:blipFill>
        <p:spPr>
          <a:xfrm>
            <a:off x="0" y="762000"/>
            <a:ext cx="4800600" cy="1778000"/>
          </a:xfrm>
          <a:prstGeom prst="rect">
            <a:avLst/>
          </a:prstGeom>
        </p:spPr>
      </p:pic>
      <p:pic>
        <p:nvPicPr>
          <p:cNvPr id="8" name="Picture 7" descr="fig1.tiff"/>
          <p:cNvPicPr>
            <a:picLocks noChangeAspect="1"/>
          </p:cNvPicPr>
          <p:nvPr/>
        </p:nvPicPr>
        <p:blipFill>
          <a:blip r:embed="rId4"/>
          <a:stretch>
            <a:fillRect/>
          </a:stretch>
        </p:blipFill>
        <p:spPr>
          <a:xfrm>
            <a:off x="76200" y="2683933"/>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2722033"/>
            <a:ext cx="3009547" cy="2895600"/>
          </a:xfrm>
          <a:prstGeom prst="rect">
            <a:avLst/>
          </a:prstGeom>
        </p:spPr>
      </p:pic>
      <p:sp>
        <p:nvSpPr>
          <p:cNvPr id="12" name="TextBox 11"/>
          <p:cNvSpPr txBox="1"/>
          <p:nvPr/>
        </p:nvSpPr>
        <p:spPr>
          <a:xfrm>
            <a:off x="5257800" y="3547408"/>
            <a:ext cx="3657600" cy="646331"/>
          </a:xfrm>
          <a:prstGeom prst="rect">
            <a:avLst/>
          </a:prstGeom>
          <a:solidFill>
            <a:schemeClr val="bg1">
              <a:lumMod val="95000"/>
            </a:schemeClr>
          </a:solidFill>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wrap="square" rtlCol="0">
            <a:spAutoFit/>
          </a:bodyPr>
          <a:lstStyle/>
          <a:p>
            <a:pPr marL="457200" indent="-457200" algn="l">
              <a:buAutoNum type="arabicPeriod"/>
            </a:pPr>
            <a:r>
              <a:rPr lang="en-US" dirty="0" smtClean="0">
                <a:solidFill>
                  <a:srgbClr val="0000FF"/>
                </a:solidFill>
              </a:rPr>
              <a:t>Lowers LDL cholesterol</a:t>
            </a:r>
          </a:p>
          <a:p>
            <a:pPr marL="457200" indent="-457200" algn="l">
              <a:buAutoNum type="arabicPeriod"/>
            </a:pPr>
            <a:r>
              <a:rPr lang="en-US" dirty="0" smtClean="0">
                <a:solidFill>
                  <a:srgbClr val="0000FF"/>
                </a:solidFill>
              </a:rPr>
              <a:t>Protects against CAD</a:t>
            </a:r>
          </a:p>
        </p:txBody>
      </p:sp>
      <p:sp>
        <p:nvSpPr>
          <p:cNvPr id="16" name="Oval 15"/>
          <p:cNvSpPr/>
          <p:nvPr/>
        </p:nvSpPr>
        <p:spPr bwMode="auto">
          <a:xfrm>
            <a:off x="1481665" y="4182532"/>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1</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7" name="Oval 16"/>
          <p:cNvSpPr/>
          <p:nvPr/>
        </p:nvSpPr>
        <p:spPr bwMode="auto">
          <a:xfrm>
            <a:off x="4038600" y="3598333"/>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lumMod val="95000"/>
                  </a:schemeClr>
                </a:solidFill>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40232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ejm.tiff"/>
          <p:cNvPicPr>
            <a:picLocks noChangeAspect="1"/>
          </p:cNvPicPr>
          <p:nvPr/>
        </p:nvPicPr>
        <p:blipFill>
          <a:blip r:embed="rId3"/>
          <a:stretch>
            <a:fillRect/>
          </a:stretch>
        </p:blipFill>
        <p:spPr>
          <a:xfrm>
            <a:off x="0" y="762000"/>
            <a:ext cx="4800600" cy="1778000"/>
          </a:xfrm>
          <a:prstGeom prst="rect">
            <a:avLst/>
          </a:prstGeom>
        </p:spPr>
      </p:pic>
      <p:pic>
        <p:nvPicPr>
          <p:cNvPr id="8" name="Picture 7" descr="fig1.tiff"/>
          <p:cNvPicPr>
            <a:picLocks noChangeAspect="1"/>
          </p:cNvPicPr>
          <p:nvPr/>
        </p:nvPicPr>
        <p:blipFill>
          <a:blip r:embed="rId4"/>
          <a:stretch>
            <a:fillRect/>
          </a:stretch>
        </p:blipFill>
        <p:spPr>
          <a:xfrm>
            <a:off x="76200" y="2683933"/>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2722033"/>
            <a:ext cx="3009547" cy="2895600"/>
          </a:xfrm>
          <a:prstGeom prst="rect">
            <a:avLst/>
          </a:prstGeom>
        </p:spPr>
      </p:pic>
      <p:sp>
        <p:nvSpPr>
          <p:cNvPr id="12" name="TextBox 11"/>
          <p:cNvSpPr txBox="1"/>
          <p:nvPr/>
        </p:nvSpPr>
        <p:spPr>
          <a:xfrm>
            <a:off x="5257800" y="3547408"/>
            <a:ext cx="3657600" cy="1200329"/>
          </a:xfrm>
          <a:prstGeom prst="rect">
            <a:avLst/>
          </a:prstGeom>
          <a:solidFill>
            <a:schemeClr val="bg1">
              <a:lumMod val="95000"/>
            </a:schemeClr>
          </a:solidFill>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wrap="square" rtlCol="0">
            <a:spAutoFit/>
          </a:bodyPr>
          <a:lstStyle/>
          <a:p>
            <a:pPr marL="457200" indent="-457200" algn="l">
              <a:buAutoNum type="arabicPeriod"/>
            </a:pPr>
            <a:r>
              <a:rPr lang="en-US" dirty="0" smtClean="0">
                <a:solidFill>
                  <a:srgbClr val="0000FF"/>
                </a:solidFill>
              </a:rPr>
              <a:t>Lowers LDL cholesterol</a:t>
            </a:r>
          </a:p>
          <a:p>
            <a:pPr marL="457200" indent="-457200" algn="l">
              <a:buAutoNum type="arabicPeriod"/>
            </a:pPr>
            <a:r>
              <a:rPr lang="en-US" dirty="0" smtClean="0">
                <a:solidFill>
                  <a:srgbClr val="0000FF"/>
                </a:solidFill>
              </a:rPr>
              <a:t>Protects against CAD</a:t>
            </a:r>
          </a:p>
          <a:p>
            <a:pPr marL="457200" indent="-457200" algn="l">
              <a:buFontTx/>
              <a:buAutoNum type="arabicPeriod"/>
            </a:pPr>
            <a:r>
              <a:rPr lang="en-US" dirty="0">
                <a:solidFill>
                  <a:srgbClr val="0000FF"/>
                </a:solidFill>
              </a:rPr>
              <a:t>Loss-of-function mutations alter PCSK9 </a:t>
            </a:r>
            <a:r>
              <a:rPr lang="en-US" dirty="0" smtClean="0">
                <a:solidFill>
                  <a:srgbClr val="0000FF"/>
                </a:solidFill>
              </a:rPr>
              <a:t>secretion</a:t>
            </a:r>
          </a:p>
        </p:txBody>
      </p:sp>
      <p:sp>
        <p:nvSpPr>
          <p:cNvPr id="16" name="Oval 15"/>
          <p:cNvSpPr/>
          <p:nvPr/>
        </p:nvSpPr>
        <p:spPr bwMode="auto">
          <a:xfrm>
            <a:off x="1481665" y="4182532"/>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1</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7" name="Oval 16"/>
          <p:cNvSpPr/>
          <p:nvPr/>
        </p:nvSpPr>
        <p:spPr bwMode="auto">
          <a:xfrm>
            <a:off x="4038600" y="3598333"/>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chemeClr val="bg1">
                    <a:lumMod val="95000"/>
                  </a:schemeClr>
                </a:solidFill>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grpSp>
        <p:nvGrpSpPr>
          <p:cNvPr id="19" name="Group 18"/>
          <p:cNvGrpSpPr/>
          <p:nvPr/>
        </p:nvGrpSpPr>
        <p:grpSpPr>
          <a:xfrm>
            <a:off x="5486400" y="1002195"/>
            <a:ext cx="3124200" cy="1969605"/>
            <a:chOff x="5867400" y="1600200"/>
            <a:chExt cx="3124200" cy="1969605"/>
          </a:xfrm>
        </p:grpSpPr>
        <p:pic>
          <p:nvPicPr>
            <p:cNvPr id="18" name="Picture 17" descr="pcsk9.tiff"/>
            <p:cNvPicPr>
              <a:picLocks noChangeAspect="1"/>
            </p:cNvPicPr>
            <p:nvPr/>
          </p:nvPicPr>
          <p:blipFill>
            <a:blip r:embed="rId6" cstate="print">
              <a:extLst>
                <a:ext uri="{28A0092B-C50C-407E-A947-70E740481C1C}">
                  <a14:useLocalDpi xmlns:a14="http://schemas.microsoft.com/office/drawing/2010/main"/>
                </a:ext>
              </a:extLst>
            </a:blip>
            <a:srcRect l="1379" r="3448"/>
            <a:stretch>
              <a:fillRect/>
            </a:stretch>
          </p:blipFill>
          <p:spPr>
            <a:xfrm>
              <a:off x="5867400" y="1600200"/>
              <a:ext cx="3124200" cy="1969605"/>
            </a:xfrm>
            <a:prstGeom prst="rect">
              <a:avLst/>
            </a:prstGeom>
          </p:spPr>
        </p:pic>
        <p:sp>
          <p:nvSpPr>
            <p:cNvPr id="15" name="Oval 14"/>
            <p:cNvSpPr/>
            <p:nvPr/>
          </p:nvSpPr>
          <p:spPr bwMode="auto">
            <a:xfrm>
              <a:off x="5867400" y="16764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3</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grpSp>
    </p:spTree>
    <p:extLst>
      <p:ext uri="{BB962C8B-B14F-4D97-AF65-F5344CB8AC3E}">
        <p14:creationId xmlns:p14="http://schemas.microsoft.com/office/powerpoint/2010/main" val="1796822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ejm.tiff"/>
          <p:cNvPicPr>
            <a:picLocks noChangeAspect="1"/>
          </p:cNvPicPr>
          <p:nvPr/>
        </p:nvPicPr>
        <p:blipFill>
          <a:blip r:embed="rId3"/>
          <a:stretch>
            <a:fillRect/>
          </a:stretch>
        </p:blipFill>
        <p:spPr>
          <a:xfrm>
            <a:off x="0" y="745067"/>
            <a:ext cx="4800600" cy="1778000"/>
          </a:xfrm>
          <a:prstGeom prst="rect">
            <a:avLst/>
          </a:prstGeom>
        </p:spPr>
      </p:pic>
      <p:pic>
        <p:nvPicPr>
          <p:cNvPr id="8" name="Picture 7" descr="fig1.tiff"/>
          <p:cNvPicPr>
            <a:picLocks noChangeAspect="1"/>
          </p:cNvPicPr>
          <p:nvPr/>
        </p:nvPicPr>
        <p:blipFill>
          <a:blip r:embed="rId4"/>
          <a:stretch>
            <a:fillRect/>
          </a:stretch>
        </p:blipFill>
        <p:spPr>
          <a:xfrm>
            <a:off x="76200" y="2667000"/>
            <a:ext cx="2217125" cy="2971800"/>
          </a:xfrm>
          <a:prstGeom prst="rect">
            <a:avLst/>
          </a:prstGeom>
        </p:spPr>
      </p:pic>
      <p:pic>
        <p:nvPicPr>
          <p:cNvPr id="9" name="Picture 8" descr="cad.tiff"/>
          <p:cNvPicPr>
            <a:picLocks noChangeAspect="1"/>
          </p:cNvPicPr>
          <p:nvPr/>
        </p:nvPicPr>
        <p:blipFill>
          <a:blip r:embed="rId5"/>
          <a:stretch>
            <a:fillRect/>
          </a:stretch>
        </p:blipFill>
        <p:spPr>
          <a:xfrm>
            <a:off x="2248253" y="2705100"/>
            <a:ext cx="3009547" cy="2895600"/>
          </a:xfrm>
          <a:prstGeom prst="rect">
            <a:avLst/>
          </a:prstGeom>
        </p:spPr>
      </p:pic>
      <p:sp>
        <p:nvSpPr>
          <p:cNvPr id="12" name="TextBox 11"/>
          <p:cNvSpPr txBox="1"/>
          <p:nvPr/>
        </p:nvSpPr>
        <p:spPr>
          <a:xfrm>
            <a:off x="5257800" y="3928408"/>
            <a:ext cx="3657600" cy="1754327"/>
          </a:xfrm>
          <a:prstGeom prst="rect">
            <a:avLst/>
          </a:prstGeom>
          <a:solidFill>
            <a:schemeClr val="bg1">
              <a:lumMod val="95000"/>
            </a:schemeClr>
          </a:solidFill>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txBody>
          <a:bodyPr wrap="square" rtlCol="0">
            <a:spAutoFit/>
          </a:bodyPr>
          <a:lstStyle/>
          <a:p>
            <a:pPr marL="457200" indent="-457200" algn="l">
              <a:buAutoNum type="arabicPeriod"/>
            </a:pPr>
            <a:r>
              <a:rPr lang="en-US" dirty="0" smtClean="0">
                <a:solidFill>
                  <a:srgbClr val="0000FF"/>
                </a:solidFill>
              </a:rPr>
              <a:t>Lowers LDL cholesterol</a:t>
            </a:r>
          </a:p>
          <a:p>
            <a:pPr marL="457200" indent="-457200" algn="l">
              <a:buAutoNum type="arabicPeriod"/>
            </a:pPr>
            <a:r>
              <a:rPr lang="en-US" dirty="0" smtClean="0">
                <a:solidFill>
                  <a:srgbClr val="0000FF"/>
                </a:solidFill>
              </a:rPr>
              <a:t>Protects against CAD</a:t>
            </a:r>
          </a:p>
          <a:p>
            <a:pPr marL="457200" indent="-457200" algn="l">
              <a:buFontTx/>
              <a:buAutoNum type="arabicPeriod"/>
            </a:pPr>
            <a:r>
              <a:rPr lang="en-US" dirty="0">
                <a:solidFill>
                  <a:srgbClr val="0000FF"/>
                </a:solidFill>
              </a:rPr>
              <a:t>Loss-of-function mutations alter PCSK9 </a:t>
            </a:r>
            <a:r>
              <a:rPr lang="en-US" dirty="0" smtClean="0">
                <a:solidFill>
                  <a:srgbClr val="0000FF"/>
                </a:solidFill>
              </a:rPr>
              <a:t>secretion</a:t>
            </a:r>
          </a:p>
          <a:p>
            <a:pPr marL="457200" indent="-457200" algn="l">
              <a:buAutoNum type="arabicPeriod"/>
            </a:pPr>
            <a:r>
              <a:rPr lang="en-US" dirty="0" smtClean="0">
                <a:solidFill>
                  <a:srgbClr val="0000FF"/>
                </a:solidFill>
              </a:rPr>
              <a:t>No obvious “ADE” phenotypes</a:t>
            </a:r>
            <a:endParaRPr lang="en-US" dirty="0">
              <a:solidFill>
                <a:srgbClr val="0000FF"/>
              </a:solidFill>
            </a:endParaRPr>
          </a:p>
        </p:txBody>
      </p:sp>
      <p:sp>
        <p:nvSpPr>
          <p:cNvPr id="16" name="Oval 15"/>
          <p:cNvSpPr/>
          <p:nvPr/>
        </p:nvSpPr>
        <p:spPr bwMode="auto">
          <a:xfrm>
            <a:off x="1481665" y="4165599"/>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solidFill>
                  <a:schemeClr val="bg1">
                    <a:lumMod val="95000"/>
                  </a:schemeClr>
                </a:solidFill>
              </a:rPr>
              <a:t>1</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
        <p:nvSpPr>
          <p:cNvPr id="17" name="Oval 16"/>
          <p:cNvSpPr/>
          <p:nvPr/>
        </p:nvSpPr>
        <p:spPr bwMode="auto">
          <a:xfrm>
            <a:off x="4038600" y="35814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solidFill>
                  <a:schemeClr val="bg1">
                    <a:lumMod val="95000"/>
                  </a:schemeClr>
                </a:solidFill>
              </a:rPr>
              <a:t>2</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pic>
        <p:nvPicPr>
          <p:cNvPr id="13" name="Picture 12" descr="table.tiff"/>
          <p:cNvPicPr>
            <a:picLocks noChangeAspect="1"/>
          </p:cNvPicPr>
          <p:nvPr/>
        </p:nvPicPr>
        <p:blipFill>
          <a:blip r:embed="rId6"/>
          <a:stretch>
            <a:fillRect/>
          </a:stretch>
        </p:blipFill>
        <p:spPr>
          <a:xfrm>
            <a:off x="4648200" y="609600"/>
            <a:ext cx="4447256" cy="2716612"/>
          </a:xfrm>
          <a:prstGeom prst="rect">
            <a:avLst/>
          </a:prstGeom>
          <a:effectLst>
            <a:outerShdw blurRad="50800" dist="127000" dir="7980000">
              <a:srgbClr val="000000">
                <a:alpha val="43000"/>
              </a:srgbClr>
            </a:outerShdw>
          </a:effectLst>
        </p:spPr>
      </p:pic>
      <p:sp>
        <p:nvSpPr>
          <p:cNvPr id="15" name="Oval 14"/>
          <p:cNvSpPr/>
          <p:nvPr/>
        </p:nvSpPr>
        <p:spPr bwMode="auto">
          <a:xfrm>
            <a:off x="4267200" y="609600"/>
            <a:ext cx="457200" cy="457200"/>
          </a:xfrm>
          <a:prstGeom prst="ellipse">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lumMod val="95000"/>
                  </a:schemeClr>
                </a:solidFill>
                <a:effectLst/>
                <a:latin typeface="Arial" charset="0"/>
                <a:ea typeface="ＭＳ Ｐゴシック" charset="-128"/>
                <a:cs typeface="ＭＳ Ｐゴシック" charset="-128"/>
              </a:rPr>
              <a:t>4</a:t>
            </a:r>
            <a:endParaRPr kumimoji="0" lang="en-US" sz="2000" b="0" i="0" u="none" strike="noStrike" cap="none" normalizeH="0" baseline="0" dirty="0">
              <a:ln>
                <a:noFill/>
              </a:ln>
              <a:solidFill>
                <a:schemeClr val="bg1">
                  <a:lumMod val="95000"/>
                </a:schemeClr>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46137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Content Placeholder 6"/>
          <p:cNvSpPr>
            <a:spLocks noGrp="1"/>
          </p:cNvSpPr>
          <p:nvPr>
            <p:ph idx="4294967295"/>
          </p:nvPr>
        </p:nvSpPr>
        <p:spPr>
          <a:xfrm>
            <a:off x="533400" y="1371600"/>
            <a:ext cx="8305800" cy="4114800"/>
          </a:xfrm>
        </p:spPr>
        <p:txBody>
          <a:bodyPr/>
          <a:lstStyle/>
          <a:p>
            <a:r>
              <a:rPr lang="en-US" sz="2800" dirty="0" smtClean="0">
                <a:latin typeface="Arial"/>
                <a:ea typeface="Trebuchet MS" charset="0"/>
                <a:cs typeface="Arial"/>
              </a:rPr>
              <a:t>Nature’s perturbation of many drug targets</a:t>
            </a:r>
          </a:p>
          <a:p>
            <a:r>
              <a:rPr lang="en-US" sz="2800" dirty="0" smtClean="0">
                <a:latin typeface="Arial"/>
                <a:ea typeface="Trebuchet MS" charset="0"/>
                <a:cs typeface="Arial"/>
              </a:rPr>
              <a:t>Links human physiology to a perturbation</a:t>
            </a:r>
            <a:endParaRPr lang="en-US" sz="2800" i="1" dirty="0" smtClean="0">
              <a:latin typeface="Arial"/>
              <a:ea typeface="Trebuchet MS" charset="0"/>
              <a:cs typeface="Arial"/>
            </a:endParaRPr>
          </a:p>
          <a:p>
            <a:r>
              <a:rPr lang="en-US" sz="2800" dirty="0" smtClean="0">
                <a:latin typeface="Arial"/>
                <a:ea typeface="Trebuchet MS" charset="0"/>
                <a:cs typeface="Arial"/>
              </a:rPr>
              <a:t>Indicates gain- or loss-of-function</a:t>
            </a:r>
          </a:p>
          <a:p>
            <a:r>
              <a:rPr lang="en-US" sz="2800" dirty="0" smtClean="0">
                <a:latin typeface="Arial"/>
                <a:ea typeface="Trebuchet MS" charset="0"/>
                <a:cs typeface="Arial"/>
              </a:rPr>
              <a:t>Provides MOA of desired perturbation </a:t>
            </a:r>
          </a:p>
          <a:p>
            <a:r>
              <a:rPr lang="en-US" sz="2800" dirty="0" smtClean="0">
                <a:latin typeface="Arial"/>
                <a:ea typeface="Trebuchet MS" charset="0"/>
                <a:cs typeface="Arial"/>
              </a:rPr>
              <a:t>Provides allelic series for range of effects</a:t>
            </a:r>
          </a:p>
          <a:p>
            <a:r>
              <a:rPr lang="en-US" sz="2800" dirty="0" smtClean="0">
                <a:latin typeface="Arial"/>
                <a:ea typeface="Trebuchet MS" charset="0"/>
                <a:cs typeface="Arial"/>
              </a:rPr>
              <a:t>Differentiates between cause/consequence</a:t>
            </a:r>
          </a:p>
          <a:p>
            <a:r>
              <a:rPr lang="en-US" sz="2800" dirty="0" smtClean="0">
                <a:latin typeface="Arial"/>
                <a:ea typeface="Trebuchet MS" charset="0"/>
                <a:cs typeface="Arial"/>
              </a:rPr>
              <a:t>Enables “</a:t>
            </a:r>
            <a:r>
              <a:rPr lang="en-US" sz="2800" dirty="0" err="1" smtClean="0">
                <a:latin typeface="Arial"/>
                <a:ea typeface="Trebuchet MS" charset="0"/>
                <a:cs typeface="Arial"/>
              </a:rPr>
              <a:t>Mendelian</a:t>
            </a:r>
            <a:r>
              <a:rPr lang="en-US" sz="2800" dirty="0" smtClean="0">
                <a:latin typeface="Arial"/>
                <a:ea typeface="Trebuchet MS" charset="0"/>
                <a:cs typeface="Arial"/>
              </a:rPr>
              <a:t> randomization” experiments</a:t>
            </a:r>
          </a:p>
          <a:p>
            <a:r>
              <a:rPr lang="en-US" sz="2800" dirty="0" smtClean="0">
                <a:latin typeface="Arial"/>
                <a:ea typeface="Trebuchet MS" charset="0"/>
                <a:cs typeface="Arial"/>
              </a:rPr>
              <a:t>There is a wealth of accumulating data</a:t>
            </a:r>
            <a:endParaRPr lang="en-US" sz="2800" dirty="0">
              <a:latin typeface="Arial"/>
              <a:ea typeface="Trebuchet MS" charset="0"/>
              <a:cs typeface="Arial"/>
            </a:endParaRPr>
          </a:p>
          <a:p>
            <a:pPr marL="0" indent="0">
              <a:buNone/>
            </a:pPr>
            <a:endParaRPr lang="en-US" sz="2800" dirty="0" smtClean="0">
              <a:latin typeface="Arial"/>
              <a:ea typeface="Trebuchet MS" charset="0"/>
              <a:cs typeface="Arial"/>
            </a:endParaRPr>
          </a:p>
        </p:txBody>
      </p:sp>
      <p:sp>
        <p:nvSpPr>
          <p:cNvPr id="23557" name="Rectangle 4"/>
          <p:cNvSpPr>
            <a:spLocks noGrp="1" noChangeArrowheads="1"/>
          </p:cNvSpPr>
          <p:nvPr>
            <p:ph type="title" idx="4294967295"/>
          </p:nvPr>
        </p:nvSpPr>
        <p:spPr>
          <a:xfrm>
            <a:off x="685800" y="0"/>
            <a:ext cx="8458200" cy="1143000"/>
          </a:xfrm>
        </p:spPr>
        <p:txBody>
          <a:bodyPr/>
          <a:lstStyle/>
          <a:p>
            <a:pPr eaLnBrk="1" hangingPunct="1"/>
            <a:r>
              <a:rPr lang="en-US" dirty="0" smtClean="0">
                <a:latin typeface="Arial"/>
                <a:cs typeface="Arial"/>
              </a:rPr>
              <a:t>Human genetics is a unique tool to test therapeutic hypotheses</a:t>
            </a:r>
          </a:p>
        </p:txBody>
      </p:sp>
      <p:sp>
        <p:nvSpPr>
          <p:cNvPr id="5" name="Rectangle 4"/>
          <p:cNvSpPr txBox="1">
            <a:spLocks noChangeArrowheads="1"/>
          </p:cNvSpPr>
          <p:nvPr/>
        </p:nvSpPr>
        <p:spPr>
          <a:xfrm>
            <a:off x="44956" y="44952"/>
            <a:ext cx="9069544" cy="1295400"/>
          </a:xfrm>
          <a:prstGeom prst="rect">
            <a:avLst/>
          </a:prstGeom>
          <a:solidFill>
            <a:srgbClr val="8CC7BA"/>
          </a:solidFill>
          <a:ln w="38100" cmpd="sng">
            <a:solidFill>
              <a:schemeClr val="bg2"/>
            </a:solidFill>
          </a:ln>
        </p:spPr>
        <p:txBody>
          <a:bodyPr anchor="ctr"/>
          <a:lstStyle>
            <a:lvl1pPr algn="l" rtl="0" fontAlgn="base">
              <a:spcBef>
                <a:spcPct val="0"/>
              </a:spcBef>
              <a:spcAft>
                <a:spcPct val="0"/>
              </a:spcAft>
              <a:defRPr sz="3200" b="1">
                <a:solidFill>
                  <a:schemeClr val="bg1"/>
                </a:solidFill>
                <a:latin typeface="+mj-lt"/>
                <a:ea typeface="+mj-ea"/>
                <a:cs typeface="+mj-cs"/>
              </a:defRPr>
            </a:lvl1pPr>
            <a:lvl2pPr algn="l" rtl="0" fontAlgn="base">
              <a:spcBef>
                <a:spcPct val="0"/>
              </a:spcBef>
              <a:spcAft>
                <a:spcPct val="0"/>
              </a:spcAft>
              <a:defRPr sz="3200" b="1">
                <a:solidFill>
                  <a:schemeClr val="bg1"/>
                </a:solidFill>
                <a:latin typeface="Arial Narrow" pitchFamily="34" charset="0"/>
                <a:cs typeface="Arial" charset="0"/>
              </a:defRPr>
            </a:lvl2pPr>
            <a:lvl3pPr algn="l" rtl="0" fontAlgn="base">
              <a:spcBef>
                <a:spcPct val="0"/>
              </a:spcBef>
              <a:spcAft>
                <a:spcPct val="0"/>
              </a:spcAft>
              <a:defRPr sz="3200" b="1">
                <a:solidFill>
                  <a:schemeClr val="bg1"/>
                </a:solidFill>
                <a:latin typeface="Arial Narrow" pitchFamily="34" charset="0"/>
                <a:cs typeface="Arial" charset="0"/>
              </a:defRPr>
            </a:lvl3pPr>
            <a:lvl4pPr algn="l" rtl="0" fontAlgn="base">
              <a:spcBef>
                <a:spcPct val="0"/>
              </a:spcBef>
              <a:spcAft>
                <a:spcPct val="0"/>
              </a:spcAft>
              <a:defRPr sz="3200" b="1">
                <a:solidFill>
                  <a:schemeClr val="bg1"/>
                </a:solidFill>
                <a:latin typeface="Arial Narrow" pitchFamily="34" charset="0"/>
                <a:cs typeface="Arial" charset="0"/>
              </a:defRPr>
            </a:lvl4pPr>
            <a:lvl5pPr algn="l" rtl="0" fontAlgn="base">
              <a:spcBef>
                <a:spcPct val="0"/>
              </a:spcBef>
              <a:spcAft>
                <a:spcPct val="0"/>
              </a:spcAft>
              <a:defRPr sz="3200" b="1">
                <a:solidFill>
                  <a:schemeClr val="bg1"/>
                </a:solidFill>
                <a:latin typeface="Arial Narrow" pitchFamily="34" charset="0"/>
                <a:cs typeface="Arial" charset="0"/>
              </a:defRPr>
            </a:lvl5pPr>
            <a:lvl6pPr marL="457200" algn="l" rtl="0" fontAlgn="base">
              <a:spcBef>
                <a:spcPct val="0"/>
              </a:spcBef>
              <a:spcAft>
                <a:spcPct val="0"/>
              </a:spcAft>
              <a:defRPr sz="3200" b="1">
                <a:solidFill>
                  <a:schemeClr val="bg1"/>
                </a:solidFill>
                <a:latin typeface="Arial Narrow" pitchFamily="34" charset="0"/>
                <a:cs typeface="Arial" charset="0"/>
              </a:defRPr>
            </a:lvl6pPr>
            <a:lvl7pPr marL="914400" algn="l" rtl="0" fontAlgn="base">
              <a:spcBef>
                <a:spcPct val="0"/>
              </a:spcBef>
              <a:spcAft>
                <a:spcPct val="0"/>
              </a:spcAft>
              <a:defRPr sz="3200" b="1">
                <a:solidFill>
                  <a:schemeClr val="bg1"/>
                </a:solidFill>
                <a:latin typeface="Arial Narrow" pitchFamily="34" charset="0"/>
                <a:cs typeface="Arial" charset="0"/>
              </a:defRPr>
            </a:lvl7pPr>
            <a:lvl8pPr marL="1371600" algn="l" rtl="0" fontAlgn="base">
              <a:spcBef>
                <a:spcPct val="0"/>
              </a:spcBef>
              <a:spcAft>
                <a:spcPct val="0"/>
              </a:spcAft>
              <a:defRPr sz="3200" b="1">
                <a:solidFill>
                  <a:schemeClr val="bg1"/>
                </a:solidFill>
                <a:latin typeface="Arial Narrow" pitchFamily="34" charset="0"/>
                <a:cs typeface="Arial" charset="0"/>
              </a:defRPr>
            </a:lvl8pPr>
            <a:lvl9pPr marL="1828800" algn="l" rtl="0" fontAlgn="base">
              <a:spcBef>
                <a:spcPct val="0"/>
              </a:spcBef>
              <a:spcAft>
                <a:spcPct val="0"/>
              </a:spcAft>
              <a:defRPr sz="3200" b="1">
                <a:solidFill>
                  <a:schemeClr val="bg1"/>
                </a:solidFill>
                <a:latin typeface="Arial Narrow" pitchFamily="34" charset="0"/>
                <a:cs typeface="Arial" charset="0"/>
              </a:defRPr>
            </a:lvl9pPr>
          </a:lstStyle>
          <a:p>
            <a:pPr>
              <a:buNone/>
            </a:pPr>
            <a:r>
              <a:rPr lang="en-US" b="0" dirty="0" smtClean="0">
                <a:latin typeface="Arial"/>
                <a:cs typeface="Arial"/>
              </a:rPr>
              <a:t>	Human genetics is a unique tool to test 	therapeutic hypotheses</a:t>
            </a:r>
          </a:p>
        </p:txBody>
      </p:sp>
    </p:spTree>
    <p:extLst>
      <p:ext uri="{BB962C8B-B14F-4D97-AF65-F5344CB8AC3E}">
        <p14:creationId xmlns:p14="http://schemas.microsoft.com/office/powerpoint/2010/main" val="1482229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idx="4294967295"/>
          </p:nvPr>
        </p:nvSpPr>
        <p:spPr>
          <a:xfrm>
            <a:off x="587122" y="2286000"/>
            <a:ext cx="7772400" cy="1143000"/>
          </a:xfrm>
        </p:spPr>
        <p:txBody>
          <a:bodyPr/>
          <a:lstStyle/>
          <a:p>
            <a:pPr algn="ctr"/>
            <a:r>
              <a:rPr lang="en-US" sz="4800" b="0" dirty="0" smtClean="0">
                <a:solidFill>
                  <a:srgbClr val="0000FF"/>
                </a:solidFill>
                <a:latin typeface="Arial"/>
                <a:cs typeface="Arial"/>
              </a:rPr>
              <a:t>What is the model for use of genetic data to guide drug discovery, including biomarker development?</a:t>
            </a:r>
            <a:endParaRPr lang="en-US" sz="4800" b="0" dirty="0">
              <a:solidFill>
                <a:srgbClr val="0000FF"/>
              </a:solidFill>
              <a:latin typeface="Arial"/>
              <a:cs typeface="Arial"/>
            </a:endParaRPr>
          </a:p>
        </p:txBody>
      </p:sp>
    </p:spTree>
    <p:extLst>
      <p:ext uri="{BB962C8B-B14F-4D97-AF65-F5344CB8AC3E}">
        <p14:creationId xmlns:p14="http://schemas.microsoft.com/office/powerpoint/2010/main" val="2190238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00877C"/>
      </a:accent1>
      <a:accent2>
        <a:srgbClr val="BDBDBD"/>
      </a:accent2>
      <a:accent3>
        <a:srgbClr val="FFFFFF"/>
      </a:accent3>
      <a:accent4>
        <a:srgbClr val="000000"/>
      </a:accent4>
      <a:accent5>
        <a:srgbClr val="AAC3BF"/>
      </a:accent5>
      <a:accent6>
        <a:srgbClr val="ABABAB"/>
      </a:accent6>
      <a:hlink>
        <a:srgbClr val="8CC7BA"/>
      </a:hlink>
      <a:folHlink>
        <a:srgbClr val="99CC00"/>
      </a:folHlink>
    </a:clrScheme>
    <a:fontScheme name="Custom Design">
      <a:majorFont>
        <a:latin typeface="Arial Narrow"/>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charset="0"/>
          <a:buChar char="•"/>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charset="0"/>
          <a:buChar char="•"/>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ustom Design 1">
        <a:dk1>
          <a:srgbClr val="000000"/>
        </a:dk1>
        <a:lt1>
          <a:srgbClr val="FFFFFF"/>
        </a:lt1>
        <a:dk2>
          <a:srgbClr val="000000"/>
        </a:dk2>
        <a:lt2>
          <a:srgbClr val="808080"/>
        </a:lt2>
        <a:accent1>
          <a:srgbClr val="00877C"/>
        </a:accent1>
        <a:accent2>
          <a:srgbClr val="BDBDBD"/>
        </a:accent2>
        <a:accent3>
          <a:srgbClr val="FFFFFF"/>
        </a:accent3>
        <a:accent4>
          <a:srgbClr val="000000"/>
        </a:accent4>
        <a:accent5>
          <a:srgbClr val="AAC3BF"/>
        </a:accent5>
        <a:accent6>
          <a:srgbClr val="ABABAB"/>
        </a:accent6>
        <a:hlink>
          <a:srgbClr val="8CC7BA"/>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00877C"/>
      </a:accent1>
      <a:accent2>
        <a:srgbClr val="BDBDBD"/>
      </a:accent2>
      <a:accent3>
        <a:srgbClr val="FFFFFF"/>
      </a:accent3>
      <a:accent4>
        <a:srgbClr val="000000"/>
      </a:accent4>
      <a:accent5>
        <a:srgbClr val="AAC3BF"/>
      </a:accent5>
      <a:accent6>
        <a:srgbClr val="ABABAB"/>
      </a:accent6>
      <a:hlink>
        <a:srgbClr val="8CC7BA"/>
      </a:hlink>
      <a:folHlink>
        <a:srgbClr val="99CC00"/>
      </a:folHlink>
    </a:clrScheme>
    <a:fontScheme name="Custom Design">
      <a:majorFont>
        <a:latin typeface="Arial Narrow"/>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charset="0"/>
          <a:buChar char="•"/>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charset="0"/>
          <a:buChar char="•"/>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ustom Design 1">
        <a:dk1>
          <a:srgbClr val="000000"/>
        </a:dk1>
        <a:lt1>
          <a:srgbClr val="FFFFFF"/>
        </a:lt1>
        <a:dk2>
          <a:srgbClr val="000000"/>
        </a:dk2>
        <a:lt2>
          <a:srgbClr val="808080"/>
        </a:lt2>
        <a:accent1>
          <a:srgbClr val="00877C"/>
        </a:accent1>
        <a:accent2>
          <a:srgbClr val="BDBDBD"/>
        </a:accent2>
        <a:accent3>
          <a:srgbClr val="FFFFFF"/>
        </a:accent3>
        <a:accent4>
          <a:srgbClr val="000000"/>
        </a:accent4>
        <a:accent5>
          <a:srgbClr val="AAC3BF"/>
        </a:accent5>
        <a:accent6>
          <a:srgbClr val="ABABAB"/>
        </a:accent6>
        <a:hlink>
          <a:srgbClr val="8CC7BA"/>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3322</TotalTime>
  <Words>3943</Words>
  <Application>Microsoft Macintosh PowerPoint</Application>
  <PresentationFormat>On-screen Show (4:3)</PresentationFormat>
  <Paragraphs>364</Paragraphs>
  <Slides>42</Slides>
  <Notes>29</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Human genetics is a unique tool to test therapeutic hypotheses</vt:lpstr>
      <vt:lpstr>What is the model for use of genetic data to guide drug discovery, including biomarker development?</vt:lpstr>
      <vt:lpstr>PowerPoint Presentation</vt:lpstr>
      <vt:lpstr>PowerPoint Presentation</vt:lpstr>
      <vt:lpstr>PowerPoint Presentation</vt:lpstr>
      <vt:lpstr>PowerPoint Presentation</vt:lpstr>
      <vt:lpstr>PowerPoint Presentation</vt:lpstr>
      <vt:lpstr>Not all genetic phenotypes are appropriate surrogates for drug efficacy   Need to consider underlying biology and therapeutic indication </vt:lpstr>
      <vt:lpstr>PowerPoint Presentation</vt:lpstr>
      <vt:lpstr>Pathways that lead to RA are related to pathways in active disease</vt:lpstr>
      <vt:lpstr>Multi-ethnic GWAS of RA risk</vt:lpstr>
      <vt:lpstr>Enrichment between RA genetic networks and RA drugs</vt:lpstr>
      <vt:lpstr>There are specific examples of drug-gene pairs that reinforce that “RA susceptibility” is an appropriate surrogate for “drug efficacy”  IL6R – tocilizumab CTLA4 – abatacept </vt:lpstr>
      <vt:lpstr>PowerPoint Presentation</vt:lpstr>
      <vt:lpstr>A few principles on genetic studies</vt:lpstr>
      <vt:lpstr>Example of TYK2 and RA</vt:lpstr>
      <vt:lpstr>Complete knock-out leads to PID</vt:lpstr>
      <vt:lpstr>PowerPoint Presentation</vt:lpstr>
      <vt:lpstr>TYK2 is a member of JAK-STAT signaling pathway</vt:lpstr>
      <vt:lpstr>Functional studies show LOF</vt:lpstr>
      <vt:lpstr>KEY POINT  Assay for drug screen – and biomarker of target engagement – should reflect MOA of genetic perturbation</vt:lpstr>
      <vt:lpstr>PowerPoint Presentation</vt:lpstr>
      <vt:lpstr>PheWAS identifies RA and autoimmunity, but not other ADE’s</vt:lpstr>
      <vt:lpstr>PheWAS identifies RA and autoimmunity, but not other ADE’s</vt:lpstr>
      <vt:lpstr>PheWAS suggests that tofacitinib ADEs not related to TYK2 inhibition  </vt:lpstr>
      <vt:lpstr>PheWAS suggests that tofacitinib ADEs not related to TYK2 inhibition  </vt:lpstr>
      <vt:lpstr>Putting it all together for TYK2…</vt:lpstr>
      <vt:lpstr>PowerPoint Presentation</vt:lpstr>
      <vt:lpstr>Finally, can genetics be used to select alternative indications for “repurposing”?</vt:lpstr>
      <vt:lpstr>Same alleles associated with SLE – suggests other indications</vt:lpstr>
      <vt:lpstr>Summary</vt:lpstr>
      <vt:lpstr>Back-ups</vt:lpstr>
      <vt:lpstr>PowerPoint Presentation</vt:lpstr>
      <vt:lpstr>PowerPoint Presentation</vt:lpstr>
      <vt:lpstr>PowerPoint Presentation</vt:lpstr>
    </vt:vector>
  </TitlesOfParts>
  <Company>Merck &amp; Co.,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Merck</dc:creator>
  <cp:lastModifiedBy>Robert Plenge</cp:lastModifiedBy>
  <cp:revision>180</cp:revision>
  <dcterms:created xsi:type="dcterms:W3CDTF">2012-04-23T18:25:45Z</dcterms:created>
  <dcterms:modified xsi:type="dcterms:W3CDTF">2014-04-29T12:05:38Z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2013213114</vt:i4>
  </property>
  <property fmtid="{D5CDD505-2E9C-101B-9397-08002B2CF9AE}" pid="3" name="_NewReviewCycle">
    <vt:lpwstr/>
  </property>
  <property fmtid="{D5CDD505-2E9C-101B-9397-08002B2CF9AE}" pid="4" name="_EmailSubject">
    <vt:lpwstr>pipeline example</vt:lpwstr>
  </property>
  <property fmtid="{D5CDD505-2E9C-101B-9397-08002B2CF9AE}" pid="5" name="_AuthorEmail">
    <vt:lpwstr>jeffrey_i_campbell@merck.com</vt:lpwstr>
  </property>
  <property fmtid="{D5CDD505-2E9C-101B-9397-08002B2CF9AE}" pid="6" name="_AuthorEmailDisplayName">
    <vt:lpwstr>Campbell, Jeffrey I.</vt:lpwstr>
  </property>
</Properties>
</file>