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tif" ContentType="image/tif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1559" r:id="rId2"/>
    <p:sldId id="1567" r:id="rId3"/>
    <p:sldId id="1568" r:id="rId4"/>
    <p:sldId id="1560" r:id="rId5"/>
    <p:sldId id="1561" r:id="rId6"/>
    <p:sldId id="1590" r:id="rId7"/>
    <p:sldId id="1562" r:id="rId8"/>
    <p:sldId id="1577" r:id="rId9"/>
    <p:sldId id="1580" r:id="rId10"/>
    <p:sldId id="1570" r:id="rId11"/>
    <p:sldId id="1571" r:id="rId12"/>
    <p:sldId id="1572" r:id="rId13"/>
    <p:sldId id="1573" r:id="rId14"/>
    <p:sldId id="1575" r:id="rId15"/>
    <p:sldId id="1550" r:id="rId16"/>
    <p:sldId id="1548" r:id="rId17"/>
    <p:sldId id="1549" r:id="rId18"/>
    <p:sldId id="1551" r:id="rId19"/>
    <p:sldId id="1521" r:id="rId20"/>
    <p:sldId id="1547" r:id="rId21"/>
    <p:sldId id="1553" r:id="rId22"/>
    <p:sldId id="1552" r:id="rId23"/>
    <p:sldId id="1556" r:id="rId24"/>
    <p:sldId id="1538" r:id="rId25"/>
    <p:sldId id="1546" r:id="rId26"/>
    <p:sldId id="1539" r:id="rId27"/>
    <p:sldId id="1555" r:id="rId28"/>
    <p:sldId id="1557" r:id="rId29"/>
    <p:sldId id="1558" r:id="rId30"/>
    <p:sldId id="1554" r:id="rId3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0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0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0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0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C5B987"/>
    <a:srgbClr val="FFD7D4"/>
    <a:srgbClr val="B1D1A7"/>
    <a:srgbClr val="2B802C"/>
    <a:srgbClr val="8B1630"/>
    <a:srgbClr val="FFFC81"/>
    <a:srgbClr val="8A90A6"/>
    <a:srgbClr val="8A73A0"/>
    <a:srgbClr val="FCC1A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50" autoAdjust="0"/>
    <p:restoredTop sz="83667" autoAdjust="0"/>
  </p:normalViewPr>
  <p:slideViewPr>
    <p:cSldViewPr>
      <p:cViewPr varScale="1">
        <p:scale>
          <a:sx n="91" d="100"/>
          <a:sy n="91" d="100"/>
        </p:scale>
        <p:origin x="-1872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handoutMaster" Target="handoutMasters/handoutMaster1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BAA6DDBD-8EAC-3B49-8F62-C82B9D47879B}" type="datetime1">
              <a:rPr lang="en-US"/>
              <a:pPr>
                <a:defRPr/>
              </a:pPr>
              <a:t>4/14/15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4A04ED2A-C739-C042-8F6A-022996BB8B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59275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0E3B6E46-C4C8-464D-8D9E-4AEB25D3C2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380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657F69-5236-4CE9-AE0B-5896B88A5276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9545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3B6E46-C4C8-464D-8D9E-4AEB25D3C2CA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3B6E46-C4C8-464D-8D9E-4AEB25D3C2CA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4C0576-F5C6-B347-895E-C00FD5B2A5B3}" type="slidenum">
              <a:rPr lang="en-US"/>
              <a:pPr/>
              <a:t>12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6977" y="685488"/>
            <a:ext cx="4545599" cy="3427438"/>
          </a:xfrm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6488" tIns="43245" rIns="86488" bIns="43245"/>
          <a:lstStyle/>
          <a:p>
            <a:pPr marL="0" indent="0">
              <a:buNone/>
            </a:pPr>
            <a:endParaRPr lang="en-US" baseline="0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4C0576-F5C6-B347-895E-C00FD5B2A5B3}" type="slidenum">
              <a:rPr lang="en-US"/>
              <a:pPr/>
              <a:t>13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6977" y="685488"/>
            <a:ext cx="4545599" cy="3427438"/>
          </a:xfrm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6488" tIns="43245" rIns="86488" bIns="43245"/>
          <a:lstStyle/>
          <a:p>
            <a:pPr marL="228587" indent="-228587"/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4C0576-F5C6-B347-895E-C00FD5B2A5B3}" type="slidenum">
              <a:rPr lang="en-US"/>
              <a:pPr/>
              <a:t>14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6977" y="685488"/>
            <a:ext cx="4545599" cy="3427438"/>
          </a:xfrm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6488" tIns="43245" rIns="86488" bIns="43245"/>
          <a:lstStyle/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4C0576-F5C6-B347-895E-C00FD5B2A5B3}" type="slidenum">
              <a:rPr lang="en-US"/>
              <a:pPr/>
              <a:t>15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7413"/>
          </a:xfrm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6493" tIns="43247" rIns="86493" bIns="43247"/>
          <a:lstStyle/>
          <a:p>
            <a:pPr marL="0" indent="0" eaLnBrk="1" hangingPunct="1">
              <a:buNone/>
            </a:pPr>
            <a:endParaRPr lang="en-US" baseline="0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3B6E46-C4C8-464D-8D9E-4AEB25D3C2CA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9066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4C0576-F5C6-B347-895E-C00FD5B2A5B3}" type="slidenum">
              <a:rPr lang="en-US"/>
              <a:pPr/>
              <a:t>17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7413"/>
          </a:xfrm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6493" tIns="43247" rIns="86493" bIns="43247"/>
          <a:lstStyle/>
          <a:p>
            <a:pPr marL="228600" indent="-228600" eaLnBrk="1" hangingPunct="1"/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4C0576-F5C6-B347-895E-C00FD5B2A5B3}" type="slidenum">
              <a:rPr lang="en-US"/>
              <a:pPr/>
              <a:t>18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7413"/>
          </a:xfrm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6493" tIns="43247" rIns="86493" bIns="43247"/>
          <a:lstStyle/>
          <a:p>
            <a:pPr marL="0" indent="0" eaLnBrk="1" hangingPunct="1">
              <a:buNone/>
            </a:pPr>
            <a:endParaRPr lang="en-US" baseline="0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4C0576-F5C6-B347-895E-C00FD5B2A5B3}" type="slidenum">
              <a:rPr lang="en-US"/>
              <a:pPr/>
              <a:t>19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7413"/>
          </a:xfrm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6493" tIns="43247" rIns="86493" bIns="43247"/>
          <a:lstStyle/>
          <a:p>
            <a:pPr marL="228600" indent="-228600" eaLnBrk="1" hangingPunct="1">
              <a:buAutoNum type="arabicPeriod"/>
            </a:pPr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4C0576-F5C6-B347-895E-C00FD5B2A5B3}" type="slidenum">
              <a:rPr lang="en-US"/>
              <a:pPr/>
              <a:t>20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7413"/>
          </a:xfrm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6493" tIns="43247" rIns="86493" bIns="43247"/>
          <a:lstStyle/>
          <a:p>
            <a:pPr marL="228600" indent="-228600" eaLnBrk="1" hangingPunct="1">
              <a:buAutoNum type="arabicPeriod"/>
            </a:pPr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4C0576-F5C6-B347-895E-C00FD5B2A5B3}" type="slidenum">
              <a:rPr lang="en-US"/>
              <a:pPr/>
              <a:t>21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7413"/>
          </a:xfrm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6493" tIns="43247" rIns="86493" bIns="43247"/>
          <a:lstStyle/>
          <a:p>
            <a:pPr marL="228600" indent="-228600" eaLnBrk="1" hangingPunct="1">
              <a:buAutoNum type="arabicPeriod"/>
            </a:pPr>
            <a:endParaRPr lang="en-US" baseline="0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4C0576-F5C6-B347-895E-C00FD5B2A5B3}" type="slidenum">
              <a:rPr lang="en-US"/>
              <a:pPr/>
              <a:t>22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7413"/>
          </a:xfrm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6493" tIns="43247" rIns="86493" bIns="43247"/>
          <a:lstStyle/>
          <a:p>
            <a:pPr marL="228600" indent="-228600" eaLnBrk="1" hangingPunct="1">
              <a:buAutoNum type="arabicPeriod"/>
            </a:pPr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4C0576-F5C6-B347-895E-C00FD5B2A5B3}" type="slidenum">
              <a:rPr lang="en-US"/>
              <a:pPr/>
              <a:t>23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7413"/>
          </a:xfrm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6493" tIns="43247" rIns="86493" bIns="43247"/>
          <a:lstStyle/>
          <a:p>
            <a:pPr marL="228600" indent="-228600" eaLnBrk="1" hangingPunct="1">
              <a:buAutoNum type="arabicPeriod"/>
            </a:pPr>
            <a:endParaRPr lang="en-US" baseline="0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4C0576-F5C6-B347-895E-C00FD5B2A5B3}" type="slidenum">
              <a:rPr lang="en-US"/>
              <a:pPr/>
              <a:t>24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7413"/>
          </a:xfrm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6493" tIns="43247" rIns="86493" bIns="43247"/>
          <a:lstStyle/>
          <a:p>
            <a:pPr marL="228600" indent="-228600" eaLnBrk="1" hangingPunct="1">
              <a:buAutoNum type="arabicPeriod"/>
            </a:pPr>
            <a:endParaRPr 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4C0576-F5C6-B347-895E-C00FD5B2A5B3}" type="slidenum">
              <a:rPr lang="en-US"/>
              <a:pPr/>
              <a:t>25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7413"/>
          </a:xfrm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6493" tIns="43247" rIns="86493" bIns="43247"/>
          <a:lstStyle/>
          <a:p>
            <a:pPr marL="228600" indent="-228600" eaLnBrk="1" hangingPunct="1">
              <a:buAutoNum type="arabicPeriod"/>
            </a:pPr>
            <a:endParaRPr 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4C0576-F5C6-B347-895E-C00FD5B2A5B3}" type="slidenum">
              <a:rPr lang="en-US"/>
              <a:pPr/>
              <a:t>26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7413"/>
          </a:xfrm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6493" tIns="43247" rIns="86493" bIns="43247"/>
          <a:lstStyle/>
          <a:p>
            <a:pPr marL="228600" indent="-228600" eaLnBrk="1" hangingPunct="1">
              <a:buAutoNum type="arabicPeriod"/>
            </a:pPr>
            <a:endParaRPr 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4C0576-F5C6-B347-895E-C00FD5B2A5B3}" type="slidenum">
              <a:rPr lang="en-US"/>
              <a:pPr/>
              <a:t>27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7413"/>
          </a:xfrm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6493" tIns="43247" rIns="86493" bIns="43247"/>
          <a:lstStyle/>
          <a:p>
            <a:pPr marL="228600" indent="-228600" eaLnBrk="1" hangingPunct="1">
              <a:buAutoNum type="arabicPeriod"/>
            </a:pPr>
            <a:endParaRPr 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4C0576-F5C6-B347-895E-C00FD5B2A5B3}" type="slidenum">
              <a:rPr lang="en-US"/>
              <a:pPr/>
              <a:t>28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7413"/>
          </a:xfrm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6493" tIns="43247" rIns="86493" bIns="43247"/>
          <a:lstStyle/>
          <a:p>
            <a:pPr marL="228600" indent="-228600" eaLnBrk="1" hangingPunct="1"/>
            <a:endParaRPr 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4C0576-F5C6-B347-895E-C00FD5B2A5B3}" type="slidenum">
              <a:rPr lang="en-US"/>
              <a:pPr/>
              <a:t>30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7413"/>
          </a:xfrm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6493" tIns="43247" rIns="86493" bIns="43247"/>
          <a:lstStyle/>
          <a:p>
            <a:pPr marL="228600" indent="-228600" eaLnBrk="1" hangingPunct="1">
              <a:buAutoNum type="arabicPeriod"/>
            </a:pPr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4450" y="6215063"/>
            <a:ext cx="1435100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teal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5738"/>
            <a:ext cx="7772400" cy="314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4928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152400" y="6473825"/>
            <a:ext cx="685800" cy="23177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9CE0A49-C313-49CC-8C24-64C56DD2E0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3" name="9E56EC0D-8B7A-4FAE-B781-045529123393" descr="9E56EC0D-8B7A-4FAE-B781-04552912339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013" y="6430518"/>
            <a:ext cx="7900987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7"/>
          <p:cNvSpPr>
            <a:spLocks noChangeArrowheads="1"/>
          </p:cNvSpPr>
          <p:nvPr userDrawn="1"/>
        </p:nvSpPr>
        <p:spPr bwMode="auto">
          <a:xfrm>
            <a:off x="1998663" y="6430518"/>
            <a:ext cx="7145337" cy="392112"/>
          </a:xfrm>
          <a:prstGeom prst="rect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chemeClr val="tx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Text Box 10"/>
          <p:cNvSpPr txBox="1">
            <a:spLocks noChangeArrowheads="1"/>
          </p:cNvSpPr>
          <p:nvPr userDrawn="1"/>
        </p:nvSpPr>
        <p:spPr bwMode="auto">
          <a:xfrm>
            <a:off x="1749425" y="6422580"/>
            <a:ext cx="6247564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  <a:defRPr/>
            </a:pPr>
            <a:r>
              <a:rPr lang="en-US" sz="2000" dirty="0" smtClean="0">
                <a:solidFill>
                  <a:schemeClr val="bg1"/>
                </a:solidFill>
                <a:latin typeface="Franklin Gothic Demi Cond" panose="020B0706030402020204" pitchFamily="34" charset="0"/>
                <a:ea typeface="Gulim" pitchFamily="34" charset="-127"/>
              </a:rPr>
              <a:t>Merck Genetics &amp; Pharmacogenomics (</a:t>
            </a:r>
            <a:r>
              <a:rPr lang="en-US" sz="2000" dirty="0" err="1" smtClean="0">
                <a:solidFill>
                  <a:schemeClr val="bg1"/>
                </a:solidFill>
                <a:latin typeface="Franklin Gothic Demi Cond" panose="020B0706030402020204" pitchFamily="34" charset="0"/>
                <a:ea typeface="Gulim" pitchFamily="34" charset="-127"/>
              </a:rPr>
              <a:t>GpGx</a:t>
            </a:r>
            <a:r>
              <a:rPr lang="en-US" sz="2000" dirty="0" smtClean="0">
                <a:solidFill>
                  <a:schemeClr val="bg1"/>
                </a:solidFill>
                <a:latin typeface="Franklin Gothic Demi Cond" panose="020B0706030402020204" pitchFamily="34" charset="0"/>
                <a:ea typeface="Gulim" pitchFamily="34" charset="-127"/>
              </a:rPr>
              <a:t>)</a:t>
            </a:r>
            <a:endParaRPr lang="en-US" sz="2400" dirty="0" smtClean="0">
              <a:solidFill>
                <a:srgbClr val="00CC99"/>
              </a:solidFill>
              <a:latin typeface="Franklin Gothic Demi Cond" panose="020B0706030402020204" pitchFamily="34" charset="0"/>
              <a:sym typeface="Wingdings" pitchFamily="2" charset="2"/>
            </a:endParaRPr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auto">
          <a:xfrm>
            <a:off x="1231900" y="6428930"/>
            <a:ext cx="862013" cy="41275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37000">
                <a:srgbClr val="FFFFFF">
                  <a:alpha val="38000"/>
                </a:srgbClr>
              </a:gs>
              <a:gs pos="98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8" name="Picture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35"/>
          <a:stretch>
            <a:fillRect/>
          </a:stretch>
        </p:blipFill>
        <p:spPr bwMode="auto">
          <a:xfrm>
            <a:off x="55563" y="6244780"/>
            <a:ext cx="1296987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-349564" y="5895346"/>
            <a:ext cx="1846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2410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152400" y="6473825"/>
            <a:ext cx="685800" cy="23177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9CE0A49-C313-49CC-8C24-64C56DD2E0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3" name="9E56EC0D-8B7A-4FAE-B781-045529123393" descr="9E56EC0D-8B7A-4FAE-B781-04552912339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013" y="6430518"/>
            <a:ext cx="7900987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7"/>
          <p:cNvSpPr>
            <a:spLocks noChangeArrowheads="1"/>
          </p:cNvSpPr>
          <p:nvPr userDrawn="1"/>
        </p:nvSpPr>
        <p:spPr bwMode="auto">
          <a:xfrm>
            <a:off x="1998663" y="6430518"/>
            <a:ext cx="7145337" cy="392112"/>
          </a:xfrm>
          <a:prstGeom prst="rect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chemeClr val="tx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Text Box 10"/>
          <p:cNvSpPr txBox="1">
            <a:spLocks noChangeArrowheads="1"/>
          </p:cNvSpPr>
          <p:nvPr userDrawn="1"/>
        </p:nvSpPr>
        <p:spPr bwMode="auto">
          <a:xfrm>
            <a:off x="1749425" y="6422580"/>
            <a:ext cx="6247564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  <a:defRPr/>
            </a:pPr>
            <a:r>
              <a:rPr lang="en-US" sz="2000" dirty="0" smtClean="0">
                <a:solidFill>
                  <a:schemeClr val="bg1"/>
                </a:solidFill>
                <a:latin typeface="Franklin Gothic Demi Cond" panose="020B0706030402020204" pitchFamily="34" charset="0"/>
                <a:ea typeface="Gulim" pitchFamily="34" charset="-127"/>
              </a:rPr>
              <a:t>Merck Genetics &amp; Pharmacogenomics (</a:t>
            </a:r>
            <a:r>
              <a:rPr lang="en-US" sz="2000" dirty="0" err="1" smtClean="0">
                <a:solidFill>
                  <a:schemeClr val="bg1"/>
                </a:solidFill>
                <a:latin typeface="Franklin Gothic Demi Cond" panose="020B0706030402020204" pitchFamily="34" charset="0"/>
                <a:ea typeface="Gulim" pitchFamily="34" charset="-127"/>
              </a:rPr>
              <a:t>GpGx</a:t>
            </a:r>
            <a:r>
              <a:rPr lang="en-US" sz="2000" dirty="0" smtClean="0">
                <a:solidFill>
                  <a:schemeClr val="bg1"/>
                </a:solidFill>
                <a:latin typeface="Franklin Gothic Demi Cond" panose="020B0706030402020204" pitchFamily="34" charset="0"/>
                <a:ea typeface="Gulim" pitchFamily="34" charset="-127"/>
              </a:rPr>
              <a:t>)</a:t>
            </a:r>
            <a:endParaRPr lang="en-US" sz="2400" dirty="0" smtClean="0">
              <a:solidFill>
                <a:srgbClr val="00CC99"/>
              </a:solidFill>
              <a:latin typeface="Franklin Gothic Demi Cond" panose="020B0706030402020204" pitchFamily="34" charset="0"/>
              <a:sym typeface="Wingdings" pitchFamily="2" charset="2"/>
            </a:endParaRPr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auto">
          <a:xfrm>
            <a:off x="1231900" y="6428930"/>
            <a:ext cx="862013" cy="41275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37000">
                <a:srgbClr val="FFFFFF">
                  <a:alpha val="38000"/>
                </a:srgbClr>
              </a:gs>
              <a:gs pos="98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8" name="Picture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35"/>
          <a:stretch>
            <a:fillRect/>
          </a:stretch>
        </p:blipFill>
        <p:spPr bwMode="auto">
          <a:xfrm>
            <a:off x="55563" y="6244780"/>
            <a:ext cx="1296987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-349564" y="5895346"/>
            <a:ext cx="1846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1841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1.jpeg"/><Relationship Id="rId17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9E56EC0D-8B7A-4FAE-B781-045529123393" descr="9E56EC0D-8B7A-4FAE-B781-045529123393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013" y="6430518"/>
            <a:ext cx="7900987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7"/>
          <p:cNvSpPr>
            <a:spLocks noChangeArrowheads="1"/>
          </p:cNvSpPr>
          <p:nvPr userDrawn="1"/>
        </p:nvSpPr>
        <p:spPr bwMode="auto">
          <a:xfrm>
            <a:off x="1998663" y="6430518"/>
            <a:ext cx="7145337" cy="392112"/>
          </a:xfrm>
          <a:prstGeom prst="rect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chemeClr val="tx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Text Box 10"/>
          <p:cNvSpPr txBox="1">
            <a:spLocks noChangeArrowheads="1"/>
          </p:cNvSpPr>
          <p:nvPr userDrawn="1"/>
        </p:nvSpPr>
        <p:spPr bwMode="auto">
          <a:xfrm>
            <a:off x="1749425" y="6422580"/>
            <a:ext cx="6247564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000" dirty="0" smtClean="0">
                <a:solidFill>
                  <a:schemeClr val="bg1"/>
                </a:solidFill>
                <a:latin typeface="Franklin Gothic Demi Cond" panose="020B0706030402020204" pitchFamily="34" charset="0"/>
                <a:ea typeface="Gulim" pitchFamily="34" charset="-127"/>
              </a:rPr>
              <a:t>Merck Genetics &amp; Pharmacogenomics (</a:t>
            </a:r>
            <a:r>
              <a:rPr lang="en-US" sz="2000" dirty="0" err="1" smtClean="0">
                <a:solidFill>
                  <a:schemeClr val="bg1"/>
                </a:solidFill>
                <a:latin typeface="Franklin Gothic Demi Cond" panose="020B0706030402020204" pitchFamily="34" charset="0"/>
                <a:ea typeface="Gulim" pitchFamily="34" charset="-127"/>
              </a:rPr>
              <a:t>GpGx</a:t>
            </a:r>
            <a:r>
              <a:rPr lang="en-US" sz="2000" dirty="0" smtClean="0">
                <a:solidFill>
                  <a:schemeClr val="bg1"/>
                </a:solidFill>
                <a:latin typeface="Franklin Gothic Demi Cond" panose="020B0706030402020204" pitchFamily="34" charset="0"/>
                <a:ea typeface="Gulim" pitchFamily="34" charset="-127"/>
              </a:rPr>
              <a:t>)</a:t>
            </a:r>
            <a:endParaRPr lang="en-US" sz="2400" dirty="0" smtClean="0">
              <a:solidFill>
                <a:srgbClr val="00CC99"/>
              </a:solidFill>
              <a:latin typeface="Franklin Gothic Demi Cond" panose="020B0706030402020204" pitchFamily="34" charset="0"/>
              <a:sym typeface="Wingdings" pitchFamily="2" charset="2"/>
            </a:endParaRPr>
          </a:p>
        </p:txBody>
      </p:sp>
      <p:sp>
        <p:nvSpPr>
          <p:cNvPr id="13" name="Rectangle 7"/>
          <p:cNvSpPr>
            <a:spLocks noChangeArrowheads="1"/>
          </p:cNvSpPr>
          <p:nvPr userDrawn="1"/>
        </p:nvSpPr>
        <p:spPr bwMode="auto">
          <a:xfrm>
            <a:off x="1231900" y="6428930"/>
            <a:ext cx="862013" cy="41275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37000">
                <a:srgbClr val="FFFFFF">
                  <a:alpha val="38000"/>
                </a:srgbClr>
              </a:gs>
              <a:gs pos="98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14" name="Picture 16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35"/>
          <a:stretch>
            <a:fillRect/>
          </a:stretch>
        </p:blipFill>
        <p:spPr bwMode="auto">
          <a:xfrm>
            <a:off x="55563" y="6244780"/>
            <a:ext cx="1296987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573" r:id="rId1"/>
    <p:sldLayoutId id="2147484574" r:id="rId2"/>
    <p:sldLayoutId id="2147484575" r:id="rId3"/>
    <p:sldLayoutId id="2147484576" r:id="rId4"/>
    <p:sldLayoutId id="2147484577" r:id="rId5"/>
    <p:sldLayoutId id="2147484578" r:id="rId6"/>
    <p:sldLayoutId id="2147484579" r:id="rId7"/>
    <p:sldLayoutId id="2147484580" r:id="rId8"/>
    <p:sldLayoutId id="2147484581" r:id="rId9"/>
    <p:sldLayoutId id="2147484582" r:id="rId10"/>
    <p:sldLayoutId id="2147484583" r:id="rId11"/>
    <p:sldLayoutId id="2147484584" r:id="rId12"/>
    <p:sldLayoutId id="2147484585" r:id="rId13"/>
    <p:sldLayoutId id="2147484586" r:id="rId14"/>
  </p:sldLayoutIdLst>
  <p:transition xmlns:p14="http://schemas.microsoft.com/office/powerpoint/2010/main">
    <p:fade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7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0.t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2.tif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3.ti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3.ti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3.t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iff"/><Relationship Id="rId4" Type="http://schemas.openxmlformats.org/officeDocument/2006/relationships/image" Target="../media/image31.jpeg"/><Relationship Id="rId5" Type="http://schemas.openxmlformats.org/officeDocument/2006/relationships/image" Target="../media/image34.tif"/><Relationship Id="rId6" Type="http://schemas.openxmlformats.org/officeDocument/2006/relationships/image" Target="../media/image30.t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5.t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8.jp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Relationship Id="rId8" Type="http://schemas.openxmlformats.org/officeDocument/2006/relationships/image" Target="../media/image21.jpeg"/><Relationship Id="rId9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4" Type="http://schemas.openxmlformats.org/officeDocument/2006/relationships/image" Target="../media/image24.tiff"/><Relationship Id="rId5" Type="http://schemas.openxmlformats.org/officeDocument/2006/relationships/image" Target="../media/image25.tif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:\Users\vesseyr\AppData\Local\Microsoft\Windows\Temporary Internet Files\Content.IE5\DAW2ELX3\MC900436915[1].pn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4603897"/>
            <a:ext cx="3084164" cy="2254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4"/>
          <p:cNvSpPr>
            <a:spLocks noGrp="1"/>
          </p:cNvSpPr>
          <p:nvPr>
            <p:ph type="subTitle" idx="4294967295"/>
          </p:nvPr>
        </p:nvSpPr>
        <p:spPr>
          <a:xfrm>
            <a:off x="228600" y="3912412"/>
            <a:ext cx="5237586" cy="507188"/>
          </a:xfrm>
        </p:spPr>
        <p:txBody>
          <a:bodyPr/>
          <a:lstStyle/>
          <a:p>
            <a:pPr marL="0" indent="0">
              <a:buNone/>
            </a:pPr>
            <a:r>
              <a:rPr lang="en-US" i="1" dirty="0" smtClean="0">
                <a:solidFill>
                  <a:schemeClr val="bg1"/>
                </a:solidFill>
              </a:rPr>
              <a:t>Robert Plenge, MD, PhD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 idx="4294967295"/>
          </p:nvPr>
        </p:nvSpPr>
        <p:spPr>
          <a:xfrm>
            <a:off x="1010814" y="1983858"/>
            <a:ext cx="5237585" cy="1470025"/>
          </a:xfrm>
        </p:spPr>
        <p:txBody>
          <a:bodyPr/>
          <a:lstStyle/>
          <a:p>
            <a:r>
              <a:rPr lang="en-US" sz="4000" dirty="0" smtClean="0">
                <a:solidFill>
                  <a:schemeClr val="bg1"/>
                </a:solidFill>
              </a:rPr>
              <a:t>The Role of Human Genetics in Drug Discovery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4349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0" y="609600"/>
            <a:ext cx="3949700" cy="273440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auto">
          <a:xfrm>
            <a:off x="4114800" y="304800"/>
            <a:ext cx="4800600" cy="3124200"/>
          </a:xfrm>
          <a:prstGeom prst="rect">
            <a:avLst/>
          </a:prstGeom>
          <a:gradFill flip="none" rotWithShape="1">
            <a:gsLst>
              <a:gs pos="98000">
                <a:srgbClr val="FF0000">
                  <a:alpha val="45000"/>
                </a:srgbClr>
              </a:gs>
              <a:gs pos="45000">
                <a:srgbClr val="FFFFFF">
                  <a:alpha val="2000"/>
                </a:srgbClr>
              </a:gs>
            </a:gsLst>
            <a:path path="rect">
              <a:fillToRect l="50000" t="50000" r="50000" b="50000"/>
            </a:path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419600" y="5029200"/>
            <a:ext cx="4343400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400" i="1" dirty="0" smtClean="0">
                <a:solidFill>
                  <a:srgbClr val="0000FF"/>
                </a:solidFill>
                <a:latin typeface="Arial"/>
                <a:ea typeface="Trebuchet MS" charset="0"/>
                <a:cs typeface="Arial"/>
              </a:rPr>
              <a:t>We determine dose-response in clinical trials, after many years and millions of dollars</a:t>
            </a:r>
            <a:endParaRPr lang="en-US" sz="2400" i="1" dirty="0">
              <a:solidFill>
                <a:srgbClr val="0000FF"/>
              </a:solidFill>
              <a:latin typeface="Arial"/>
              <a:ea typeface="Trebuchet MS" charset="0"/>
              <a:cs typeface="Arial"/>
            </a:endParaRPr>
          </a:p>
        </p:txBody>
      </p:sp>
      <p:sp>
        <p:nvSpPr>
          <p:cNvPr id="7" name="Chevron 6"/>
          <p:cNvSpPr/>
          <p:nvPr/>
        </p:nvSpPr>
        <p:spPr>
          <a:xfrm>
            <a:off x="387288" y="4191000"/>
            <a:ext cx="2285110" cy="559811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TIDVAL</a:t>
            </a:r>
            <a:endParaRPr lang="en-US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2444688" y="4191000"/>
            <a:ext cx="2285110" cy="559811"/>
          </a:xfrm>
          <a:prstGeom prst="chevron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400" b="1" dirty="0" smtClean="0">
                <a:solidFill>
                  <a:schemeClr val="bg1">
                    <a:lumMod val="95000"/>
                  </a:schemeClr>
                </a:solidFill>
              </a:rPr>
              <a:t>Lead Optimization</a:t>
            </a:r>
            <a:endParaRPr lang="en-US" sz="1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4502088" y="4191000"/>
            <a:ext cx="2285110" cy="559811"/>
          </a:xfrm>
          <a:prstGeom prst="chevron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400" b="1" dirty="0" smtClean="0">
                <a:solidFill>
                  <a:schemeClr val="bg1">
                    <a:lumMod val="95000"/>
                  </a:schemeClr>
                </a:solidFill>
              </a:rPr>
              <a:t>First-in-human Trials</a:t>
            </a:r>
            <a:endParaRPr lang="en-US" sz="1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6559488" y="4191000"/>
            <a:ext cx="2285110" cy="559811"/>
          </a:xfrm>
          <a:prstGeom prst="chevron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400" b="1" dirty="0" smtClean="0">
                <a:solidFill>
                  <a:schemeClr val="bg1">
                    <a:lumMod val="95000"/>
                  </a:schemeClr>
                </a:solidFill>
              </a:rPr>
              <a:t>Phase II-III Clinical Trials</a:t>
            </a:r>
            <a:endParaRPr lang="en-US" sz="14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712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609600"/>
            <a:ext cx="3949700" cy="273440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auto">
          <a:xfrm>
            <a:off x="609600" y="304800"/>
            <a:ext cx="4800600" cy="3124200"/>
          </a:xfrm>
          <a:prstGeom prst="rect">
            <a:avLst/>
          </a:prstGeom>
          <a:gradFill flip="none" rotWithShape="1">
            <a:gsLst>
              <a:gs pos="93000">
                <a:srgbClr val="FF9007">
                  <a:alpha val="48000"/>
                </a:srgbClr>
              </a:gs>
              <a:gs pos="20000">
                <a:srgbClr val="FFFFFF">
                  <a:alpha val="19000"/>
                </a:srgbClr>
              </a:gs>
            </a:gsLst>
            <a:path path="rect">
              <a:fillToRect l="50000" t="50000" r="50000" b="50000"/>
            </a:path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 flipH="1">
            <a:off x="838200" y="3429000"/>
            <a:ext cx="990600" cy="762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>
          <a:xfrm>
            <a:off x="990600" y="5029200"/>
            <a:ext cx="4038600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400" i="1" dirty="0" smtClean="0">
                <a:solidFill>
                  <a:srgbClr val="0000FF"/>
                </a:solidFill>
                <a:latin typeface="Arial"/>
                <a:ea typeface="Trebuchet MS" charset="0"/>
                <a:cs typeface="Arial"/>
              </a:rPr>
              <a:t>We aspire to determine dose-response at the time of target ID and validation</a:t>
            </a:r>
            <a:endParaRPr lang="en-US" sz="2400" i="1" dirty="0">
              <a:solidFill>
                <a:srgbClr val="0000FF"/>
              </a:solidFill>
              <a:latin typeface="Arial"/>
              <a:ea typeface="Trebuchet MS" charset="0"/>
              <a:cs typeface="Arial"/>
            </a:endParaRPr>
          </a:p>
        </p:txBody>
      </p:sp>
      <p:sp>
        <p:nvSpPr>
          <p:cNvPr id="16" name="TextBox 12"/>
          <p:cNvSpPr txBox="1">
            <a:spLocks noChangeArrowheads="1"/>
          </p:cNvSpPr>
          <p:nvPr/>
        </p:nvSpPr>
        <p:spPr bwMode="auto">
          <a:xfrm>
            <a:off x="5334000" y="5410200"/>
            <a:ext cx="3607494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900" dirty="0" smtClean="0">
                <a:latin typeface="Arial"/>
                <a:ea typeface="Trebuchet MS" charset="0"/>
                <a:cs typeface="Arial"/>
              </a:rPr>
              <a:t>Plenge, </a:t>
            </a:r>
            <a:r>
              <a:rPr lang="en-US" sz="1900" dirty="0" err="1" smtClean="0">
                <a:latin typeface="Arial"/>
                <a:ea typeface="Trebuchet MS" charset="0"/>
                <a:cs typeface="Arial"/>
              </a:rPr>
              <a:t>Scolnick</a:t>
            </a:r>
            <a:r>
              <a:rPr lang="en-US" sz="1900" dirty="0" smtClean="0">
                <a:latin typeface="Arial"/>
                <a:ea typeface="Trebuchet MS" charset="0"/>
                <a:cs typeface="Arial"/>
              </a:rPr>
              <a:t> &amp; </a:t>
            </a:r>
            <a:r>
              <a:rPr lang="en-US" sz="1900" dirty="0" err="1" smtClean="0">
                <a:latin typeface="Arial"/>
                <a:ea typeface="Trebuchet MS" charset="0"/>
                <a:cs typeface="Arial"/>
              </a:rPr>
              <a:t>Altshuler</a:t>
            </a:r>
            <a:r>
              <a:rPr lang="en-US" sz="1900" dirty="0" smtClean="0">
                <a:latin typeface="Arial"/>
                <a:ea typeface="Trebuchet MS" charset="0"/>
                <a:cs typeface="Arial"/>
              </a:rPr>
              <a:t> (2013) </a:t>
            </a:r>
            <a:r>
              <a:rPr lang="en-US" sz="1900" u="sng" dirty="0">
                <a:latin typeface="Arial"/>
                <a:ea typeface="Trebuchet MS" charset="0"/>
                <a:cs typeface="Arial"/>
              </a:rPr>
              <a:t>Nat Rev Drug Discovery </a:t>
            </a:r>
            <a:endParaRPr lang="en-US" sz="1900" u="sng" dirty="0" smtClean="0">
              <a:latin typeface="Arial"/>
              <a:ea typeface="Trebuchet MS" charset="0"/>
              <a:cs typeface="Arial"/>
            </a:endParaRPr>
          </a:p>
        </p:txBody>
      </p:sp>
      <p:sp>
        <p:nvSpPr>
          <p:cNvPr id="8" name="Chevron 7"/>
          <p:cNvSpPr/>
          <p:nvPr/>
        </p:nvSpPr>
        <p:spPr>
          <a:xfrm>
            <a:off x="387288" y="4191000"/>
            <a:ext cx="2285110" cy="559811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TIDVAL</a:t>
            </a:r>
            <a:endParaRPr lang="en-US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Chevron 11"/>
          <p:cNvSpPr/>
          <p:nvPr/>
        </p:nvSpPr>
        <p:spPr>
          <a:xfrm>
            <a:off x="2444688" y="4191000"/>
            <a:ext cx="2285110" cy="559811"/>
          </a:xfrm>
          <a:prstGeom prst="chevron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400" b="1" dirty="0" smtClean="0">
                <a:solidFill>
                  <a:schemeClr val="bg1">
                    <a:lumMod val="95000"/>
                  </a:schemeClr>
                </a:solidFill>
              </a:rPr>
              <a:t>Lead Optimization</a:t>
            </a:r>
            <a:endParaRPr lang="en-US" sz="1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4502088" y="4191000"/>
            <a:ext cx="2285110" cy="559811"/>
          </a:xfrm>
          <a:prstGeom prst="chevron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400" b="1" dirty="0" smtClean="0">
                <a:solidFill>
                  <a:schemeClr val="bg1">
                    <a:lumMod val="95000"/>
                  </a:schemeClr>
                </a:solidFill>
              </a:rPr>
              <a:t>First-in-human Trials</a:t>
            </a:r>
            <a:endParaRPr lang="en-US" sz="1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5" name="Chevron 14"/>
          <p:cNvSpPr/>
          <p:nvPr/>
        </p:nvSpPr>
        <p:spPr>
          <a:xfrm>
            <a:off x="6559488" y="4191000"/>
            <a:ext cx="2285110" cy="559811"/>
          </a:xfrm>
          <a:prstGeom prst="chevron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400" b="1" dirty="0" smtClean="0">
                <a:solidFill>
                  <a:schemeClr val="bg1">
                    <a:lumMod val="95000"/>
                  </a:schemeClr>
                </a:solidFill>
              </a:rPr>
              <a:t>Phase II-III Clinical Trials</a:t>
            </a:r>
            <a:endParaRPr lang="en-US" sz="14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064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 bwMode="auto">
          <a:xfrm>
            <a:off x="1161121" y="748724"/>
            <a:ext cx="6916079" cy="4585276"/>
          </a:xfrm>
          <a:prstGeom prst="rect">
            <a:avLst/>
          </a:prstGeom>
          <a:solidFill>
            <a:schemeClr val="accent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28121" y="4859058"/>
            <a:ext cx="21173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latin typeface="Arial"/>
                <a:cs typeface="Arial"/>
              </a:rPr>
              <a:t>Gene </a:t>
            </a:r>
            <a:r>
              <a:rPr lang="en-US" sz="2400" dirty="0" smtClean="0">
                <a:latin typeface="Arial"/>
                <a:cs typeface="Arial"/>
              </a:rPr>
              <a:t>function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65994" y="2575290"/>
            <a:ext cx="304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rial"/>
                <a:cs typeface="Arial"/>
              </a:rPr>
              <a:t>Human phenotype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 rot="19103446">
            <a:off x="1865043" y="1558350"/>
            <a:ext cx="650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high</a:t>
            </a:r>
            <a:endParaRPr lang="en-US" i="1" dirty="0"/>
          </a:p>
        </p:txBody>
      </p:sp>
      <p:sp>
        <p:nvSpPr>
          <p:cNvPr id="14" name="TextBox 13"/>
          <p:cNvSpPr txBox="1"/>
          <p:nvPr/>
        </p:nvSpPr>
        <p:spPr>
          <a:xfrm rot="19103446">
            <a:off x="1929457" y="3618131"/>
            <a:ext cx="576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low</a:t>
            </a:r>
            <a:endParaRPr lang="en-US" i="1" dirty="0"/>
          </a:p>
        </p:txBody>
      </p:sp>
      <p:cxnSp>
        <p:nvCxnSpPr>
          <p:cNvPr id="26" name="Straight Connector 25"/>
          <p:cNvCxnSpPr/>
          <p:nvPr/>
        </p:nvCxnSpPr>
        <p:spPr>
          <a:xfrm flipH="1">
            <a:off x="2874930" y="4420936"/>
            <a:ext cx="4648198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2887627" y="1296736"/>
            <a:ext cx="0" cy="312420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 rot="18999135">
            <a:off x="2950658" y="4697467"/>
            <a:ext cx="7982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GOF</a:t>
            </a:r>
            <a:endParaRPr lang="en-US" i="1" dirty="0"/>
          </a:p>
        </p:txBody>
      </p:sp>
      <p:sp>
        <p:nvSpPr>
          <p:cNvPr id="25" name="TextBox 24"/>
          <p:cNvSpPr txBox="1"/>
          <p:nvPr/>
        </p:nvSpPr>
        <p:spPr>
          <a:xfrm rot="18999135">
            <a:off x="6039960" y="4598007"/>
            <a:ext cx="7414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LOF</a:t>
            </a:r>
            <a:endParaRPr lang="en-US" i="1" dirty="0"/>
          </a:p>
        </p:txBody>
      </p:sp>
      <p:sp>
        <p:nvSpPr>
          <p:cNvPr id="3" name="Rectangular Callout 2"/>
          <p:cNvSpPr/>
          <p:nvPr/>
        </p:nvSpPr>
        <p:spPr bwMode="auto">
          <a:xfrm>
            <a:off x="304800" y="152400"/>
            <a:ext cx="2209800" cy="1295400"/>
          </a:xfrm>
          <a:prstGeom prst="wedgeRectCallout">
            <a:avLst>
              <a:gd name="adj1" fmla="val -4246"/>
              <a:gd name="adj2" fmla="val 91249"/>
            </a:avLst>
          </a:prstGeom>
          <a:solidFill>
            <a:schemeClr val="accent5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US" sz="2400" dirty="0"/>
              <a:t>Pick a </a:t>
            </a:r>
            <a:r>
              <a:rPr lang="en-US" sz="2400" dirty="0" smtClean="0"/>
              <a:t>human phenotype for drug efficacy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048000" y="152400"/>
            <a:ext cx="4517255" cy="3886200"/>
            <a:chOff x="3048000" y="152400"/>
            <a:chExt cx="4517255" cy="3886200"/>
          </a:xfrm>
        </p:grpSpPr>
        <p:sp>
          <p:nvSpPr>
            <p:cNvPr id="38" name="TextBox 37"/>
            <p:cNvSpPr txBox="1"/>
            <p:nvPr/>
          </p:nvSpPr>
          <p:spPr>
            <a:xfrm>
              <a:off x="4673464" y="3638490"/>
              <a:ext cx="3557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00FF"/>
                  </a:solidFill>
                </a:rPr>
                <a:t>X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673464" y="3200400"/>
              <a:ext cx="3557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00FF"/>
                  </a:solidFill>
                </a:rPr>
                <a:t>X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673464" y="2743200"/>
              <a:ext cx="3557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00FF"/>
                  </a:solidFill>
                </a:rPr>
                <a:t>X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673464" y="2495490"/>
              <a:ext cx="3557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00FF"/>
                  </a:solidFill>
                </a:rPr>
                <a:t>X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673464" y="2209800"/>
              <a:ext cx="3557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00FF"/>
                  </a:solidFill>
                </a:rPr>
                <a:t>X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4673464" y="1447800"/>
              <a:ext cx="3557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00FF"/>
                  </a:solidFill>
                </a:rPr>
                <a:t>X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4673464" y="1504890"/>
              <a:ext cx="3557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00FF"/>
                  </a:solidFill>
                </a:rPr>
                <a:t>X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36" name="Rectangular Callout 35"/>
            <p:cNvSpPr/>
            <p:nvPr/>
          </p:nvSpPr>
          <p:spPr bwMode="auto">
            <a:xfrm>
              <a:off x="3048000" y="152400"/>
              <a:ext cx="4517255" cy="1222248"/>
            </a:xfrm>
            <a:prstGeom prst="wedgeRectCallout">
              <a:avLst>
                <a:gd name="adj1" fmla="val 105"/>
                <a:gd name="adj2" fmla="val 66755"/>
              </a:avLst>
            </a:prstGeom>
            <a:solidFill>
              <a:schemeClr val="accent5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 sz="2400" dirty="0" smtClean="0"/>
                <a:t>Identify a series of alleles with range of effect sizes in humans (but of unknown function)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8170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 bwMode="auto">
          <a:xfrm>
            <a:off x="1161121" y="748724"/>
            <a:ext cx="6916079" cy="4585276"/>
          </a:xfrm>
          <a:prstGeom prst="rect">
            <a:avLst/>
          </a:prstGeom>
          <a:solidFill>
            <a:schemeClr val="accent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28121" y="4859058"/>
            <a:ext cx="21173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latin typeface="Arial"/>
                <a:cs typeface="Arial"/>
              </a:rPr>
              <a:t>Gene </a:t>
            </a:r>
            <a:r>
              <a:rPr lang="en-US" sz="2400" dirty="0" smtClean="0">
                <a:latin typeface="Arial"/>
                <a:cs typeface="Arial"/>
              </a:rPr>
              <a:t>function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65994" y="2575290"/>
            <a:ext cx="304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rial"/>
                <a:cs typeface="Arial"/>
              </a:rPr>
              <a:t>Human phenotype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 rot="19103446">
            <a:off x="1865043" y="1558350"/>
            <a:ext cx="650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high</a:t>
            </a:r>
            <a:endParaRPr lang="en-US" i="1" dirty="0"/>
          </a:p>
        </p:txBody>
      </p:sp>
      <p:sp>
        <p:nvSpPr>
          <p:cNvPr id="14" name="TextBox 13"/>
          <p:cNvSpPr txBox="1"/>
          <p:nvPr/>
        </p:nvSpPr>
        <p:spPr>
          <a:xfrm rot="19103446">
            <a:off x="1929457" y="3618131"/>
            <a:ext cx="576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low</a:t>
            </a:r>
            <a:endParaRPr lang="en-US" i="1" dirty="0"/>
          </a:p>
        </p:txBody>
      </p:sp>
      <p:cxnSp>
        <p:nvCxnSpPr>
          <p:cNvPr id="26" name="Straight Connector 25"/>
          <p:cNvCxnSpPr/>
          <p:nvPr/>
        </p:nvCxnSpPr>
        <p:spPr>
          <a:xfrm flipH="1">
            <a:off x="2874930" y="4420936"/>
            <a:ext cx="4648198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2887627" y="1296736"/>
            <a:ext cx="0" cy="312420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 rot="18999135">
            <a:off x="2950658" y="4697467"/>
            <a:ext cx="7982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GOF</a:t>
            </a:r>
            <a:endParaRPr lang="en-US" i="1" dirty="0"/>
          </a:p>
        </p:txBody>
      </p:sp>
      <p:sp>
        <p:nvSpPr>
          <p:cNvPr id="25" name="TextBox 24"/>
          <p:cNvSpPr txBox="1"/>
          <p:nvPr/>
        </p:nvSpPr>
        <p:spPr>
          <a:xfrm rot="18999135">
            <a:off x="6039960" y="4598007"/>
            <a:ext cx="7414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LOF</a:t>
            </a:r>
            <a:endParaRPr lang="en-US" i="1" dirty="0"/>
          </a:p>
        </p:txBody>
      </p:sp>
      <p:sp>
        <p:nvSpPr>
          <p:cNvPr id="7" name="TextBox 6"/>
          <p:cNvSpPr txBox="1"/>
          <p:nvPr/>
        </p:nvSpPr>
        <p:spPr>
          <a:xfrm>
            <a:off x="6004252" y="1941326"/>
            <a:ext cx="1082348" cy="400110"/>
          </a:xfrm>
          <a:prstGeom prst="rect">
            <a:avLst/>
          </a:prstGeom>
          <a:solidFill>
            <a:schemeClr val="accent2">
              <a:lumMod val="20000"/>
              <a:lumOff val="80000"/>
              <a:alpha val="68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Efficacy</a:t>
            </a:r>
            <a:endParaRPr lang="en-US" dirty="0"/>
          </a:p>
        </p:txBody>
      </p:sp>
      <p:sp>
        <p:nvSpPr>
          <p:cNvPr id="39" name="Freeform 38"/>
          <p:cNvSpPr/>
          <p:nvPr/>
        </p:nvSpPr>
        <p:spPr>
          <a:xfrm>
            <a:off x="3255929" y="1525336"/>
            <a:ext cx="2819400" cy="2667000"/>
          </a:xfrm>
          <a:custGeom>
            <a:avLst/>
            <a:gdLst>
              <a:gd name="connsiteX0" fmla="*/ 0 w 1778000"/>
              <a:gd name="connsiteY0" fmla="*/ 1938867 h 1938867"/>
              <a:gd name="connsiteX1" fmla="*/ 465667 w 1778000"/>
              <a:gd name="connsiteY1" fmla="*/ 1422400 h 1938867"/>
              <a:gd name="connsiteX2" fmla="*/ 1007534 w 1778000"/>
              <a:gd name="connsiteY2" fmla="*/ 262467 h 1938867"/>
              <a:gd name="connsiteX3" fmla="*/ 1778000 w 1778000"/>
              <a:gd name="connsiteY3" fmla="*/ 0 h 1938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8000" h="1938867">
                <a:moveTo>
                  <a:pt x="0" y="1938867"/>
                </a:moveTo>
                <a:cubicBezTo>
                  <a:pt x="148872" y="1820333"/>
                  <a:pt x="297745" y="1701800"/>
                  <a:pt x="465667" y="1422400"/>
                </a:cubicBezTo>
                <a:cubicBezTo>
                  <a:pt x="633589" y="1143000"/>
                  <a:pt x="788812" y="499534"/>
                  <a:pt x="1007534" y="262467"/>
                </a:cubicBezTo>
                <a:cubicBezTo>
                  <a:pt x="1226256" y="25400"/>
                  <a:pt x="1778000" y="0"/>
                  <a:pt x="1778000" y="0"/>
                </a:cubicBezTo>
              </a:path>
            </a:pathLst>
          </a:custGeom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28575" cmpd="sng">
                <a:solidFill>
                  <a:schemeClr val="tx1"/>
                </a:solidFill>
              </a:ln>
            </a:endParaRPr>
          </a:p>
        </p:txBody>
      </p:sp>
      <p:sp>
        <p:nvSpPr>
          <p:cNvPr id="3" name="Rectangular Callout 2"/>
          <p:cNvSpPr/>
          <p:nvPr/>
        </p:nvSpPr>
        <p:spPr bwMode="auto">
          <a:xfrm>
            <a:off x="304800" y="152400"/>
            <a:ext cx="2209800" cy="1295400"/>
          </a:xfrm>
          <a:prstGeom prst="wedgeRectCallout">
            <a:avLst>
              <a:gd name="adj1" fmla="val -4246"/>
              <a:gd name="adj2" fmla="val 91249"/>
            </a:avLst>
          </a:prstGeom>
          <a:solidFill>
            <a:schemeClr val="accent5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US" sz="2400" dirty="0"/>
              <a:t>Pick a </a:t>
            </a:r>
            <a:r>
              <a:rPr lang="en-US" sz="2400" dirty="0" smtClean="0"/>
              <a:t>human phenotype for drug efficacy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1" name="Rectangular Callout 50"/>
          <p:cNvSpPr/>
          <p:nvPr/>
        </p:nvSpPr>
        <p:spPr bwMode="auto">
          <a:xfrm>
            <a:off x="304800" y="4202354"/>
            <a:ext cx="2667000" cy="1969846"/>
          </a:xfrm>
          <a:prstGeom prst="wedgeRectCallout">
            <a:avLst>
              <a:gd name="adj1" fmla="val 81205"/>
              <a:gd name="adj2" fmla="val -81592"/>
            </a:avLst>
          </a:prstGeom>
          <a:solidFill>
            <a:schemeClr val="accent5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US" sz="2400" dirty="0" smtClean="0"/>
              <a:t>Assess biological function of alleles to estimate “efficacy” response curve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039135" y="377952"/>
            <a:ext cx="2980665" cy="3660648"/>
            <a:chOff x="3039135" y="377952"/>
            <a:chExt cx="2980665" cy="3660648"/>
          </a:xfrm>
        </p:grpSpPr>
        <p:sp>
          <p:nvSpPr>
            <p:cNvPr id="38" name="TextBox 37"/>
            <p:cNvSpPr txBox="1"/>
            <p:nvPr/>
          </p:nvSpPr>
          <p:spPr>
            <a:xfrm>
              <a:off x="3657600" y="3638490"/>
              <a:ext cx="3557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00FF"/>
                  </a:solidFill>
                </a:rPr>
                <a:t>X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810000" y="3200400"/>
              <a:ext cx="3557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00FF"/>
                  </a:solidFill>
                </a:rPr>
                <a:t>X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216264" y="2743200"/>
              <a:ext cx="3557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00FF"/>
                  </a:solidFill>
                </a:rPr>
                <a:t>X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343400" y="2495490"/>
              <a:ext cx="3557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00FF"/>
                  </a:solidFill>
                </a:rPr>
                <a:t>X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292464" y="2209800"/>
              <a:ext cx="3557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00FF"/>
                  </a:solidFill>
                </a:rPr>
                <a:t>X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664064" y="1447800"/>
              <a:ext cx="3557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00FF"/>
                  </a:solidFill>
                </a:rPr>
                <a:t>X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5130664" y="1504890"/>
              <a:ext cx="3557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00FF"/>
                  </a:solidFill>
                </a:rPr>
                <a:t>X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3039135" y="377952"/>
              <a:ext cx="1524000" cy="1222248"/>
              <a:chOff x="3039135" y="377952"/>
              <a:chExt cx="1524000" cy="1222248"/>
            </a:xfrm>
          </p:grpSpPr>
          <p:sp>
            <p:nvSpPr>
              <p:cNvPr id="36" name="Rectangular Callout 35"/>
              <p:cNvSpPr/>
              <p:nvPr/>
            </p:nvSpPr>
            <p:spPr bwMode="auto">
              <a:xfrm rot="20597431">
                <a:off x="3039135" y="377952"/>
                <a:ext cx="1524000" cy="1222248"/>
              </a:xfrm>
              <a:prstGeom prst="wedgeRectCallout">
                <a:avLst>
                  <a:gd name="adj1" fmla="val -5519"/>
                  <a:gd name="adj2" fmla="val 140529"/>
                </a:avLst>
              </a:prstGeom>
              <a:solidFill>
                <a:schemeClr val="accent5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 sz="2400" dirty="0" smtClean="0"/>
                  <a:t>Identify a series of alleles </a:t>
                </a:r>
                <a:endParaRPr kumimoji="0" 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4191000" y="990600"/>
                <a:ext cx="35573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00FF"/>
                    </a:solidFill>
                  </a:rPr>
                  <a:t>X</a:t>
                </a:r>
                <a:endParaRPr lang="en-US" b="1" dirty="0">
                  <a:solidFill>
                    <a:srgbClr val="0000FF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9440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 bwMode="auto">
          <a:xfrm>
            <a:off x="1161121" y="748724"/>
            <a:ext cx="6916079" cy="4585276"/>
          </a:xfrm>
          <a:prstGeom prst="rect">
            <a:avLst/>
          </a:prstGeom>
          <a:solidFill>
            <a:schemeClr val="accent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28121" y="4859058"/>
            <a:ext cx="21173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latin typeface="Arial"/>
                <a:cs typeface="Arial"/>
              </a:rPr>
              <a:t>Gene </a:t>
            </a:r>
            <a:r>
              <a:rPr lang="en-US" sz="2400" dirty="0" smtClean="0">
                <a:latin typeface="Arial"/>
                <a:cs typeface="Arial"/>
              </a:rPr>
              <a:t>function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65994" y="2575290"/>
            <a:ext cx="304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rial"/>
                <a:cs typeface="Arial"/>
              </a:rPr>
              <a:t>Human phenotype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 rot="19103446">
            <a:off x="1865043" y="1558350"/>
            <a:ext cx="650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high</a:t>
            </a:r>
            <a:endParaRPr lang="en-US" i="1" dirty="0"/>
          </a:p>
        </p:txBody>
      </p:sp>
      <p:sp>
        <p:nvSpPr>
          <p:cNvPr id="14" name="TextBox 13"/>
          <p:cNvSpPr txBox="1"/>
          <p:nvPr/>
        </p:nvSpPr>
        <p:spPr>
          <a:xfrm rot="19103446">
            <a:off x="1929457" y="3618131"/>
            <a:ext cx="576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low</a:t>
            </a:r>
            <a:endParaRPr lang="en-US" i="1" dirty="0"/>
          </a:p>
        </p:txBody>
      </p:sp>
      <p:cxnSp>
        <p:nvCxnSpPr>
          <p:cNvPr id="26" name="Straight Connector 25"/>
          <p:cNvCxnSpPr/>
          <p:nvPr/>
        </p:nvCxnSpPr>
        <p:spPr>
          <a:xfrm flipH="1">
            <a:off x="2874930" y="4420936"/>
            <a:ext cx="4648198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2887627" y="1296736"/>
            <a:ext cx="0" cy="312420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 rot="18999135">
            <a:off x="2950658" y="4697467"/>
            <a:ext cx="7982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GOF</a:t>
            </a:r>
            <a:endParaRPr lang="en-US" i="1" dirty="0"/>
          </a:p>
        </p:txBody>
      </p:sp>
      <p:sp>
        <p:nvSpPr>
          <p:cNvPr id="25" name="TextBox 24"/>
          <p:cNvSpPr txBox="1"/>
          <p:nvPr/>
        </p:nvSpPr>
        <p:spPr>
          <a:xfrm rot="18999135">
            <a:off x="6039960" y="4598007"/>
            <a:ext cx="7414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LOF</a:t>
            </a:r>
            <a:endParaRPr lang="en-US" i="1" dirty="0"/>
          </a:p>
        </p:txBody>
      </p:sp>
      <p:sp>
        <p:nvSpPr>
          <p:cNvPr id="29" name="Freeform 28"/>
          <p:cNvSpPr/>
          <p:nvPr/>
        </p:nvSpPr>
        <p:spPr>
          <a:xfrm>
            <a:off x="3980521" y="1525336"/>
            <a:ext cx="2819400" cy="2667000"/>
          </a:xfrm>
          <a:custGeom>
            <a:avLst/>
            <a:gdLst>
              <a:gd name="connsiteX0" fmla="*/ 0 w 1778000"/>
              <a:gd name="connsiteY0" fmla="*/ 1938867 h 1938867"/>
              <a:gd name="connsiteX1" fmla="*/ 465667 w 1778000"/>
              <a:gd name="connsiteY1" fmla="*/ 1422400 h 1938867"/>
              <a:gd name="connsiteX2" fmla="*/ 1007534 w 1778000"/>
              <a:gd name="connsiteY2" fmla="*/ 262467 h 1938867"/>
              <a:gd name="connsiteX3" fmla="*/ 1778000 w 1778000"/>
              <a:gd name="connsiteY3" fmla="*/ 0 h 1938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8000" h="1938867">
                <a:moveTo>
                  <a:pt x="0" y="1938867"/>
                </a:moveTo>
                <a:cubicBezTo>
                  <a:pt x="148872" y="1820333"/>
                  <a:pt x="297745" y="1701800"/>
                  <a:pt x="465667" y="1422400"/>
                </a:cubicBezTo>
                <a:cubicBezTo>
                  <a:pt x="633589" y="1143000"/>
                  <a:pt x="788812" y="499534"/>
                  <a:pt x="1007534" y="262467"/>
                </a:cubicBezTo>
                <a:cubicBezTo>
                  <a:pt x="1226256" y="25400"/>
                  <a:pt x="1778000" y="0"/>
                  <a:pt x="1778000" y="0"/>
                </a:cubicBezTo>
              </a:path>
            </a:pathLst>
          </a:custGeom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28575" cmpd="sng">
                <a:solidFill>
                  <a:schemeClr val="tx1"/>
                </a:solidFill>
              </a:ln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04252" y="1941326"/>
            <a:ext cx="1082348" cy="400110"/>
          </a:xfrm>
          <a:prstGeom prst="rect">
            <a:avLst/>
          </a:prstGeom>
          <a:solidFill>
            <a:schemeClr val="accent2">
              <a:lumMod val="20000"/>
              <a:lumOff val="80000"/>
              <a:alpha val="68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Efficacy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6360349" y="2419290"/>
            <a:ext cx="1031051" cy="400110"/>
          </a:xfrm>
          <a:prstGeom prst="rect">
            <a:avLst/>
          </a:prstGeom>
          <a:solidFill>
            <a:srgbClr val="FF0000">
              <a:alpha val="30000"/>
            </a:srgb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Toxicity</a:t>
            </a:r>
            <a:endParaRPr lang="en-US" dirty="0"/>
          </a:p>
        </p:txBody>
      </p:sp>
      <p:sp>
        <p:nvSpPr>
          <p:cNvPr id="39" name="Freeform 38"/>
          <p:cNvSpPr/>
          <p:nvPr/>
        </p:nvSpPr>
        <p:spPr>
          <a:xfrm>
            <a:off x="3255929" y="1525336"/>
            <a:ext cx="2819400" cy="2667000"/>
          </a:xfrm>
          <a:custGeom>
            <a:avLst/>
            <a:gdLst>
              <a:gd name="connsiteX0" fmla="*/ 0 w 1778000"/>
              <a:gd name="connsiteY0" fmla="*/ 1938867 h 1938867"/>
              <a:gd name="connsiteX1" fmla="*/ 465667 w 1778000"/>
              <a:gd name="connsiteY1" fmla="*/ 1422400 h 1938867"/>
              <a:gd name="connsiteX2" fmla="*/ 1007534 w 1778000"/>
              <a:gd name="connsiteY2" fmla="*/ 262467 h 1938867"/>
              <a:gd name="connsiteX3" fmla="*/ 1778000 w 1778000"/>
              <a:gd name="connsiteY3" fmla="*/ 0 h 1938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8000" h="1938867">
                <a:moveTo>
                  <a:pt x="0" y="1938867"/>
                </a:moveTo>
                <a:cubicBezTo>
                  <a:pt x="148872" y="1820333"/>
                  <a:pt x="297745" y="1701800"/>
                  <a:pt x="465667" y="1422400"/>
                </a:cubicBezTo>
                <a:cubicBezTo>
                  <a:pt x="633589" y="1143000"/>
                  <a:pt x="788812" y="499534"/>
                  <a:pt x="1007534" y="262467"/>
                </a:cubicBezTo>
                <a:cubicBezTo>
                  <a:pt x="1226256" y="25400"/>
                  <a:pt x="1778000" y="0"/>
                  <a:pt x="1778000" y="0"/>
                </a:cubicBezTo>
              </a:path>
            </a:pathLst>
          </a:custGeom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28575" cmpd="sng">
                <a:solidFill>
                  <a:schemeClr val="tx1"/>
                </a:solidFill>
              </a:ln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52121" y="3113782"/>
            <a:ext cx="2514600" cy="10772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2">
                <a:lumMod val="75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This provides evidence for the therapeutic window at the time of target </a:t>
            </a:r>
            <a:r>
              <a:rPr lang="en-US" sz="1600" dirty="0" smtClean="0"/>
              <a:t>ID &amp; validation</a:t>
            </a:r>
            <a:r>
              <a:rPr lang="en-US" sz="1600" dirty="0"/>
              <a:t>. </a:t>
            </a:r>
            <a:endParaRPr lang="en-US" sz="1600" i="1" dirty="0"/>
          </a:p>
        </p:txBody>
      </p:sp>
      <p:sp>
        <p:nvSpPr>
          <p:cNvPr id="3" name="Rectangular Callout 2"/>
          <p:cNvSpPr/>
          <p:nvPr/>
        </p:nvSpPr>
        <p:spPr bwMode="auto">
          <a:xfrm>
            <a:off x="304800" y="152400"/>
            <a:ext cx="2209800" cy="1295400"/>
          </a:xfrm>
          <a:prstGeom prst="wedgeRectCallout">
            <a:avLst>
              <a:gd name="adj1" fmla="val -4246"/>
              <a:gd name="adj2" fmla="val 91249"/>
            </a:avLst>
          </a:prstGeom>
          <a:solidFill>
            <a:schemeClr val="accent5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US" sz="2400" dirty="0"/>
              <a:t>Pick a </a:t>
            </a:r>
            <a:r>
              <a:rPr lang="en-US" sz="2400" dirty="0" smtClean="0"/>
              <a:t>human phenotype for drug efficacy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1" name="Rectangular Callout 50"/>
          <p:cNvSpPr/>
          <p:nvPr/>
        </p:nvSpPr>
        <p:spPr bwMode="auto">
          <a:xfrm rot="21079737">
            <a:off x="208675" y="5072598"/>
            <a:ext cx="2667000" cy="917448"/>
          </a:xfrm>
          <a:prstGeom prst="wedgeRectCallout">
            <a:avLst>
              <a:gd name="adj1" fmla="val 88620"/>
              <a:gd name="adj2" fmla="val 5641"/>
            </a:avLst>
          </a:prstGeom>
          <a:solidFill>
            <a:schemeClr val="accent5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US" sz="2400" dirty="0" smtClean="0"/>
              <a:t>Assess biological function of alleles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039135" y="377952"/>
            <a:ext cx="2980665" cy="3660648"/>
            <a:chOff x="3039135" y="377952"/>
            <a:chExt cx="2980665" cy="3660648"/>
          </a:xfrm>
        </p:grpSpPr>
        <p:sp>
          <p:nvSpPr>
            <p:cNvPr id="38" name="TextBox 37"/>
            <p:cNvSpPr txBox="1"/>
            <p:nvPr/>
          </p:nvSpPr>
          <p:spPr>
            <a:xfrm>
              <a:off x="3657600" y="3638490"/>
              <a:ext cx="3557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00FF"/>
                  </a:solidFill>
                </a:rPr>
                <a:t>X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810000" y="3200400"/>
              <a:ext cx="3557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00FF"/>
                  </a:solidFill>
                </a:rPr>
                <a:t>X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216264" y="2743200"/>
              <a:ext cx="3557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00FF"/>
                  </a:solidFill>
                </a:rPr>
                <a:t>X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343400" y="2495490"/>
              <a:ext cx="3557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00FF"/>
                  </a:solidFill>
                </a:rPr>
                <a:t>X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292464" y="2209800"/>
              <a:ext cx="3557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00FF"/>
                  </a:solidFill>
                </a:rPr>
                <a:t>X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664064" y="1447800"/>
              <a:ext cx="3557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00FF"/>
                  </a:solidFill>
                </a:rPr>
                <a:t>X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5130664" y="1504890"/>
              <a:ext cx="3557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00FF"/>
                  </a:solidFill>
                </a:rPr>
                <a:t>X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3039135" y="377952"/>
              <a:ext cx="1524000" cy="1222248"/>
              <a:chOff x="3039135" y="377952"/>
              <a:chExt cx="1524000" cy="1222248"/>
            </a:xfrm>
          </p:grpSpPr>
          <p:sp>
            <p:nvSpPr>
              <p:cNvPr id="36" name="Rectangular Callout 35"/>
              <p:cNvSpPr/>
              <p:nvPr/>
            </p:nvSpPr>
            <p:spPr bwMode="auto">
              <a:xfrm rot="20597431">
                <a:off x="3039135" y="377952"/>
                <a:ext cx="1524000" cy="1222248"/>
              </a:xfrm>
              <a:prstGeom prst="wedgeRectCallout">
                <a:avLst>
                  <a:gd name="adj1" fmla="val -5519"/>
                  <a:gd name="adj2" fmla="val 140529"/>
                </a:avLst>
              </a:prstGeom>
              <a:solidFill>
                <a:schemeClr val="accent5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 sz="2400" dirty="0" smtClean="0"/>
                  <a:t>Identify a series of alleles </a:t>
                </a:r>
                <a:endParaRPr kumimoji="0" 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4191000" y="990600"/>
                <a:ext cx="35573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00FF"/>
                    </a:solidFill>
                  </a:rPr>
                  <a:t>X</a:t>
                </a:r>
                <a:endParaRPr lang="en-US" b="1" dirty="0">
                  <a:solidFill>
                    <a:srgbClr val="0000FF"/>
                  </a:solidFill>
                </a:endParaRPr>
              </a:p>
            </p:txBody>
          </p:sp>
        </p:grpSp>
      </p:grpSp>
      <p:grpSp>
        <p:nvGrpSpPr>
          <p:cNvPr id="15" name="Group 14"/>
          <p:cNvGrpSpPr/>
          <p:nvPr/>
        </p:nvGrpSpPr>
        <p:grpSpPr>
          <a:xfrm>
            <a:off x="4519628" y="152400"/>
            <a:ext cx="3709972" cy="3529024"/>
            <a:chOff x="4519628" y="152400"/>
            <a:chExt cx="3709972" cy="3529024"/>
          </a:xfrm>
        </p:grpSpPr>
        <p:sp>
          <p:nvSpPr>
            <p:cNvPr id="53" name="Rectangular Callout 52"/>
            <p:cNvSpPr/>
            <p:nvPr/>
          </p:nvSpPr>
          <p:spPr bwMode="auto">
            <a:xfrm>
              <a:off x="5562600" y="152400"/>
              <a:ext cx="2667000" cy="917448"/>
            </a:xfrm>
            <a:prstGeom prst="wedgeRectCallout">
              <a:avLst>
                <a:gd name="adj1" fmla="val 1685"/>
                <a:gd name="adj2" fmla="val 100605"/>
              </a:avLst>
            </a:prstGeom>
            <a:solidFill>
              <a:schemeClr val="accent5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 sz="2400" dirty="0" smtClean="0"/>
                <a:t>Assess </a:t>
              </a:r>
              <a:r>
                <a:rPr lang="en-US" sz="2400" dirty="0" err="1" smtClean="0"/>
                <a:t>pleiotropy</a:t>
              </a:r>
              <a:r>
                <a:rPr lang="en-US" sz="2400" dirty="0" smtClean="0"/>
                <a:t> as proxy for ADEs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cxnSp>
          <p:nvCxnSpPr>
            <p:cNvPr id="54" name="Straight Arrow Connector 53"/>
            <p:cNvCxnSpPr/>
            <p:nvPr/>
          </p:nvCxnSpPr>
          <p:spPr>
            <a:xfrm flipH="1">
              <a:off x="4519628" y="2880687"/>
              <a:ext cx="10638" cy="800737"/>
            </a:xfrm>
            <a:prstGeom prst="straightConnector1">
              <a:avLst/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extBox 54"/>
          <p:cNvSpPr txBox="1"/>
          <p:nvPr/>
        </p:nvSpPr>
        <p:spPr>
          <a:xfrm>
            <a:off x="3252772" y="5601882"/>
            <a:ext cx="579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 smtClean="0">
                <a:solidFill>
                  <a:srgbClr val="0000FF"/>
                </a:solidFill>
              </a:rPr>
              <a:t>New target for drug screen!</a:t>
            </a:r>
            <a:endParaRPr lang="en-US" sz="36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48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ular Callout 2"/>
          <p:cNvSpPr/>
          <p:nvPr/>
        </p:nvSpPr>
        <p:spPr bwMode="auto">
          <a:xfrm>
            <a:off x="1143000" y="914400"/>
            <a:ext cx="7086600" cy="3505200"/>
          </a:xfrm>
          <a:prstGeom prst="wedgeRectCallout">
            <a:avLst>
              <a:gd name="adj1" fmla="val -4246"/>
              <a:gd name="adj2" fmla="val 91249"/>
            </a:avLst>
          </a:prstGeom>
          <a:solidFill>
            <a:schemeClr val="accent5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en-US" sz="6600" dirty="0"/>
              <a:t>Pick a </a:t>
            </a:r>
            <a:r>
              <a:rPr lang="en-US" sz="6600" dirty="0" smtClean="0"/>
              <a:t>human phenotype for drug efficacy</a:t>
            </a:r>
            <a:endParaRPr kumimoji="0" lang="en-US" sz="6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55270404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457200" y="1399822"/>
            <a:ext cx="8153400" cy="0"/>
          </a:xfrm>
          <a:prstGeom prst="line">
            <a:avLst/>
          </a:prstGeom>
          <a:noFill/>
          <a:ln w="38100">
            <a:solidFill>
              <a:srgbClr val="0072B9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1" descr="path.tif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04"/>
          <a:stretch/>
        </p:blipFill>
        <p:spPr>
          <a:xfrm>
            <a:off x="0" y="1594603"/>
            <a:ext cx="9144000" cy="4529619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226154" y="1476022"/>
            <a:ext cx="3374908" cy="4648200"/>
            <a:chOff x="226154" y="1600200"/>
            <a:chExt cx="3374908" cy="4724400"/>
          </a:xfrm>
        </p:grpSpPr>
        <p:sp>
          <p:nvSpPr>
            <p:cNvPr id="6" name="Rectangle 5"/>
            <p:cNvSpPr/>
            <p:nvPr/>
          </p:nvSpPr>
          <p:spPr bwMode="auto">
            <a:xfrm>
              <a:off x="226154" y="1981200"/>
              <a:ext cx="3374908" cy="4343400"/>
            </a:xfrm>
            <a:prstGeom prst="rect">
              <a:avLst/>
            </a:prstGeom>
            <a:solidFill>
              <a:srgbClr val="FFFF00">
                <a:alpha val="12000"/>
              </a:srgbClr>
            </a:solidFill>
            <a:ln w="9525" cap="flat" cmpd="sng" algn="ctr">
              <a:solidFill>
                <a:srgbClr val="A6A6A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936418" y="1600200"/>
              <a:ext cx="195438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00FF"/>
                  </a:solidFill>
                </a:rPr>
                <a:t>Genetics of risk</a:t>
              </a:r>
              <a:endParaRPr lang="en-US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653251" y="1476022"/>
            <a:ext cx="5262149" cy="4648200"/>
            <a:chOff x="3653251" y="1600200"/>
            <a:chExt cx="5262149" cy="4724400"/>
          </a:xfrm>
        </p:grpSpPr>
        <p:sp>
          <p:nvSpPr>
            <p:cNvPr id="8" name="Rectangle 7"/>
            <p:cNvSpPr/>
            <p:nvPr/>
          </p:nvSpPr>
          <p:spPr bwMode="auto">
            <a:xfrm>
              <a:off x="3653251" y="1981200"/>
              <a:ext cx="5262149" cy="4343400"/>
            </a:xfrm>
            <a:prstGeom prst="rect">
              <a:avLst/>
            </a:prstGeom>
            <a:solidFill>
              <a:srgbClr val="FFFF00">
                <a:alpha val="12000"/>
              </a:srgbClr>
            </a:solidFill>
            <a:ln w="9525" cap="flat" cmpd="sng" algn="ctr">
              <a:solidFill>
                <a:srgbClr val="A6A6A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709402" y="1600200"/>
              <a:ext cx="31498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00FF"/>
                  </a:solidFill>
                </a:rPr>
                <a:t>Drugs treat active disease</a:t>
              </a:r>
              <a:endParaRPr lang="en-US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980937" y="1491182"/>
            <a:ext cx="1295400" cy="457200"/>
            <a:chOff x="2980937" y="1615360"/>
            <a:chExt cx="1295400" cy="457200"/>
          </a:xfrm>
        </p:grpSpPr>
        <p:sp>
          <p:nvSpPr>
            <p:cNvPr id="13" name="Left-Right Arrow 12"/>
            <p:cNvSpPr/>
            <p:nvPr/>
          </p:nvSpPr>
          <p:spPr bwMode="auto">
            <a:xfrm>
              <a:off x="2980937" y="1615360"/>
              <a:ext cx="1295400" cy="457200"/>
            </a:xfrm>
            <a:prstGeom prst="leftRightArrow">
              <a:avLst/>
            </a:prstGeom>
            <a:solidFill>
              <a:srgbClr val="0000FF"/>
            </a:solidFill>
            <a:ln w="2857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215359" y="1659294"/>
              <a:ext cx="8265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>
                  <a:solidFill>
                    <a:schemeClr val="bg1">
                      <a:lumMod val="95000"/>
                    </a:schemeClr>
                  </a:solidFill>
                </a:rPr>
                <a:t>?????</a:t>
              </a:r>
              <a:endParaRPr lang="en-US" sz="18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7" name="Rectangle 4"/>
          <p:cNvSpPr>
            <a:spLocks noGrp="1" noChangeArrowheads="1"/>
          </p:cNvSpPr>
          <p:nvPr>
            <p:ph type="title"/>
          </p:nvPr>
        </p:nvSpPr>
        <p:spPr>
          <a:xfrm>
            <a:off x="381000" y="104422"/>
            <a:ext cx="84582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600" dirty="0" smtClean="0">
                <a:latin typeface="Arial"/>
                <a:cs typeface="Arial"/>
              </a:rPr>
              <a:t>Pathways that lead to RA are related to pathways in active disease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63169" y="6062246"/>
            <a:ext cx="27284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Klareskog</a:t>
            </a:r>
            <a:r>
              <a:rPr lang="en-US" sz="1600" dirty="0" smtClean="0"/>
              <a:t> </a:t>
            </a:r>
            <a:r>
              <a:rPr lang="en-US" sz="1600" i="1" dirty="0" smtClean="0"/>
              <a:t>et al </a:t>
            </a:r>
            <a:r>
              <a:rPr lang="en-US" sz="1600" u="sng" dirty="0" smtClean="0"/>
              <a:t>Lancet</a:t>
            </a:r>
            <a:r>
              <a:rPr lang="en-US" sz="1600" dirty="0" smtClean="0"/>
              <a:t> 2009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2951656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458200" cy="1143000"/>
          </a:xfrm>
        </p:spPr>
        <p:txBody>
          <a:bodyPr/>
          <a:lstStyle/>
          <a:p>
            <a:pPr eaLnBrk="1" hangingPunct="1"/>
            <a:r>
              <a:rPr lang="en-US" sz="4000" dirty="0" smtClean="0">
                <a:latin typeface="Arial"/>
                <a:cs typeface="Arial"/>
              </a:rPr>
              <a:t>Enrichment between RA genetic networks and RA drugs</a:t>
            </a:r>
          </a:p>
        </p:txBody>
      </p:sp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457200" y="1600200"/>
            <a:ext cx="8153400" cy="0"/>
          </a:xfrm>
          <a:prstGeom prst="line">
            <a:avLst/>
          </a:prstGeom>
          <a:noFill/>
          <a:ln w="38100">
            <a:solidFill>
              <a:srgbClr val="0072B9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1" descr="Fig5_0514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1" t="1179" r="67281" b="53543"/>
          <a:stretch/>
        </p:blipFill>
        <p:spPr>
          <a:xfrm>
            <a:off x="185787" y="1721106"/>
            <a:ext cx="4267200" cy="445109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4114800" y="1752600"/>
            <a:ext cx="914400" cy="685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" name="Picture 3" descr="nat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183" y="1900145"/>
            <a:ext cx="4425262" cy="3276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12"/>
          <p:cNvSpPr txBox="1">
            <a:spLocks noChangeArrowheads="1"/>
          </p:cNvSpPr>
          <p:nvPr/>
        </p:nvSpPr>
        <p:spPr bwMode="auto">
          <a:xfrm>
            <a:off x="4929961" y="5715000"/>
            <a:ext cx="3707706" cy="38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900" dirty="0" smtClean="0">
                <a:latin typeface="Arial"/>
                <a:ea typeface="Trebuchet MS" charset="0"/>
                <a:cs typeface="Arial"/>
              </a:rPr>
              <a:t>Okada </a:t>
            </a:r>
            <a:r>
              <a:rPr lang="en-US" sz="1900" i="1" dirty="0" smtClean="0">
                <a:latin typeface="Arial"/>
                <a:ea typeface="Trebuchet MS" charset="0"/>
                <a:cs typeface="Arial"/>
              </a:rPr>
              <a:t>et al </a:t>
            </a:r>
            <a:r>
              <a:rPr lang="en-US" sz="1900" dirty="0" smtClean="0">
                <a:latin typeface="Arial"/>
                <a:ea typeface="Trebuchet MS" charset="0"/>
                <a:cs typeface="Arial"/>
              </a:rPr>
              <a:t>(2013) </a:t>
            </a:r>
            <a:r>
              <a:rPr lang="en-US" sz="1900" u="sng" dirty="0" smtClean="0">
                <a:latin typeface="Arial"/>
                <a:ea typeface="Trebuchet MS" charset="0"/>
                <a:cs typeface="Arial"/>
              </a:rPr>
              <a:t>Nature</a:t>
            </a:r>
          </a:p>
        </p:txBody>
      </p:sp>
    </p:spTree>
    <p:extLst>
      <p:ext uri="{BB962C8B-B14F-4D97-AF65-F5344CB8AC3E}">
        <p14:creationId xmlns:p14="http://schemas.microsoft.com/office/powerpoint/2010/main" val="341592395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ular Callout 2"/>
          <p:cNvSpPr/>
          <p:nvPr/>
        </p:nvSpPr>
        <p:spPr bwMode="auto">
          <a:xfrm>
            <a:off x="1143000" y="914400"/>
            <a:ext cx="7086600" cy="3505200"/>
          </a:xfrm>
          <a:prstGeom prst="wedgeRectCallout">
            <a:avLst>
              <a:gd name="adj1" fmla="val -4246"/>
              <a:gd name="adj2" fmla="val 91249"/>
            </a:avLst>
          </a:prstGeom>
          <a:solidFill>
            <a:schemeClr val="accent5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en-US" sz="6600" dirty="0"/>
              <a:t>Identify a series of alleles with range of effect </a:t>
            </a:r>
            <a:r>
              <a:rPr lang="en-US" sz="6600" dirty="0" smtClean="0"/>
              <a:t>sizes</a:t>
            </a:r>
            <a:endParaRPr kumimoji="0" lang="en-US" sz="6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660354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Line 5"/>
          <p:cNvSpPr>
            <a:spLocks noChangeShapeType="1"/>
          </p:cNvSpPr>
          <p:nvPr/>
        </p:nvSpPr>
        <p:spPr bwMode="auto">
          <a:xfrm>
            <a:off x="457200" y="1143000"/>
            <a:ext cx="8153400" cy="0"/>
          </a:xfrm>
          <a:prstGeom prst="line">
            <a:avLst/>
          </a:prstGeom>
          <a:noFill/>
          <a:ln w="38100">
            <a:solidFill>
              <a:srgbClr val="0072B9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57" name="Rectangle 4"/>
          <p:cNvSpPr>
            <a:spLocks noGrp="1" noChangeArrowheads="1"/>
          </p:cNvSpPr>
          <p:nvPr>
            <p:ph type="title"/>
          </p:nvPr>
        </p:nvSpPr>
        <p:spPr>
          <a:xfrm>
            <a:off x="381000" y="76200"/>
            <a:ext cx="84582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/>
                <a:cs typeface="Arial"/>
              </a:rPr>
              <a:t>Example of </a:t>
            </a:r>
            <a:r>
              <a:rPr lang="en-US" i="1" dirty="0" smtClean="0">
                <a:latin typeface="Arial"/>
                <a:cs typeface="Arial"/>
              </a:rPr>
              <a:t>TYK2 </a:t>
            </a:r>
            <a:r>
              <a:rPr lang="en-US" dirty="0" smtClean="0">
                <a:latin typeface="Arial"/>
                <a:cs typeface="Arial"/>
              </a:rPr>
              <a:t>and RA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079588" y="1887504"/>
            <a:ext cx="7073812" cy="3751296"/>
            <a:chOff x="304800" y="1295400"/>
            <a:chExt cx="5216646" cy="2708130"/>
          </a:xfrm>
        </p:grpSpPr>
        <p:pic>
          <p:nvPicPr>
            <p:cNvPr id="7" name="Picture 6"/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84" r="66996"/>
            <a:stretch/>
          </p:blipFill>
          <p:spPr>
            <a:xfrm>
              <a:off x="304800" y="1719333"/>
              <a:ext cx="2971800" cy="2284197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780384" y="1295400"/>
              <a:ext cx="373692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u="sng" dirty="0" smtClean="0"/>
                <a:t>Multiple alleles protect from RA</a:t>
              </a:r>
              <a:endParaRPr lang="en-US" u="sng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845046" y="2505624"/>
              <a:ext cx="16764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/>
                <a:t>P</a:t>
              </a:r>
              <a:r>
                <a:rPr lang="en-US" dirty="0" smtClean="0"/>
                <a:t>=10</a:t>
              </a:r>
              <a:r>
                <a:rPr lang="en-US" baseline="30000" dirty="0" smtClean="0"/>
                <a:t>-25 </a:t>
              </a:r>
              <a:r>
                <a:rPr lang="en-US" dirty="0" smtClean="0"/>
                <a:t>in &gt;30,000 case-control samples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84627324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28800"/>
            <a:ext cx="9144000" cy="258532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5400" dirty="0" smtClean="0"/>
          </a:p>
          <a:p>
            <a:pPr algn="ctr"/>
            <a:r>
              <a:rPr lang="en-US" sz="5400" dirty="0" smtClean="0"/>
              <a:t>Why do drugs fails?</a:t>
            </a:r>
          </a:p>
          <a:p>
            <a:pPr algn="ctr"/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68593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Line 5"/>
          <p:cNvSpPr>
            <a:spLocks noChangeShapeType="1"/>
          </p:cNvSpPr>
          <p:nvPr/>
        </p:nvSpPr>
        <p:spPr bwMode="auto">
          <a:xfrm>
            <a:off x="457200" y="1143000"/>
            <a:ext cx="8153400" cy="0"/>
          </a:xfrm>
          <a:prstGeom prst="line">
            <a:avLst/>
          </a:prstGeom>
          <a:noFill/>
          <a:ln w="38100">
            <a:solidFill>
              <a:srgbClr val="0072B9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57" name="Rectangle 4"/>
          <p:cNvSpPr>
            <a:spLocks noGrp="1" noChangeArrowheads="1"/>
          </p:cNvSpPr>
          <p:nvPr>
            <p:ph type="title"/>
          </p:nvPr>
        </p:nvSpPr>
        <p:spPr>
          <a:xfrm>
            <a:off x="381000" y="76200"/>
            <a:ext cx="84582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/>
                <a:cs typeface="Arial"/>
              </a:rPr>
              <a:t>Complete knock-out leads to PID</a:t>
            </a:r>
          </a:p>
        </p:txBody>
      </p:sp>
      <p:pic>
        <p:nvPicPr>
          <p:cNvPr id="5" name="Picture 4" descr="imgres-1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00200"/>
            <a:ext cx="5322651" cy="37338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413589" y="1694795"/>
            <a:ext cx="2273211" cy="3908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Rare families with complete loss of </a:t>
            </a:r>
            <a:r>
              <a:rPr lang="en-US" i="1" dirty="0" smtClean="0"/>
              <a:t>TYK2</a:t>
            </a:r>
          </a:p>
          <a:p>
            <a:pPr algn="ctr"/>
            <a:endParaRPr lang="en-US" i="1" dirty="0"/>
          </a:p>
          <a:p>
            <a:pPr algn="ctr"/>
            <a:r>
              <a:rPr lang="en-US" dirty="0" smtClean="0"/>
              <a:t>Indicates effect of maximum inhibition in ideal model organism (humans)</a:t>
            </a:r>
          </a:p>
          <a:p>
            <a:pPr algn="ctr"/>
            <a:endParaRPr lang="en-US" dirty="0" smtClean="0"/>
          </a:p>
          <a:p>
            <a:pPr algn="ctr"/>
            <a:r>
              <a:rPr lang="en-US" sz="1600" dirty="0" smtClean="0"/>
              <a:t>(Note: this pedigree is for illustrative purposes only) </a:t>
            </a:r>
          </a:p>
        </p:txBody>
      </p:sp>
    </p:spTree>
    <p:extLst>
      <p:ext uri="{BB962C8B-B14F-4D97-AF65-F5344CB8AC3E}">
        <p14:creationId xmlns:p14="http://schemas.microsoft.com/office/powerpoint/2010/main" val="683626047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ular Callout 2"/>
          <p:cNvSpPr/>
          <p:nvPr/>
        </p:nvSpPr>
        <p:spPr bwMode="auto">
          <a:xfrm>
            <a:off x="1143000" y="914400"/>
            <a:ext cx="7086600" cy="3505200"/>
          </a:xfrm>
          <a:prstGeom prst="wedgeRectCallout">
            <a:avLst>
              <a:gd name="adj1" fmla="val -4246"/>
              <a:gd name="adj2" fmla="val 91249"/>
            </a:avLst>
          </a:prstGeom>
          <a:solidFill>
            <a:schemeClr val="accent5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en-US" sz="6600" dirty="0"/>
              <a:t>Assess biological function </a:t>
            </a:r>
            <a:r>
              <a:rPr lang="en-US" sz="6600" dirty="0" smtClean="0"/>
              <a:t>to </a:t>
            </a:r>
            <a:r>
              <a:rPr lang="en-US" sz="6600" dirty="0"/>
              <a:t>estimate “efficacy</a:t>
            </a:r>
            <a:r>
              <a:rPr lang="en-US" sz="6600" dirty="0" smtClean="0"/>
              <a:t>”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46222462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Line 5"/>
          <p:cNvSpPr>
            <a:spLocks noChangeShapeType="1"/>
          </p:cNvSpPr>
          <p:nvPr/>
        </p:nvSpPr>
        <p:spPr bwMode="auto">
          <a:xfrm>
            <a:off x="457200" y="1143000"/>
            <a:ext cx="8153400" cy="0"/>
          </a:xfrm>
          <a:prstGeom prst="line">
            <a:avLst/>
          </a:prstGeom>
          <a:noFill/>
          <a:ln w="38100">
            <a:solidFill>
              <a:srgbClr val="0072B9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57" name="Rectangle 4"/>
          <p:cNvSpPr>
            <a:spLocks noGrp="1" noChangeArrowheads="1"/>
          </p:cNvSpPr>
          <p:nvPr>
            <p:ph type="title"/>
          </p:nvPr>
        </p:nvSpPr>
        <p:spPr>
          <a:xfrm>
            <a:off x="381000" y="76200"/>
            <a:ext cx="84582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/>
                <a:cs typeface="Arial"/>
              </a:rPr>
              <a:t>Functional studies show LOF</a:t>
            </a:r>
          </a:p>
        </p:txBody>
      </p:sp>
      <p:pic>
        <p:nvPicPr>
          <p:cNvPr id="10" name="Picture 9" descr="couturier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524000"/>
            <a:ext cx="4523889" cy="4416496"/>
          </a:xfrm>
          <a:prstGeom prst="rect">
            <a:avLst/>
          </a:prstGeom>
          <a:ln>
            <a:solidFill>
              <a:srgbClr val="A6A6A6"/>
            </a:solidFill>
          </a:ln>
        </p:spPr>
      </p:pic>
      <p:sp>
        <p:nvSpPr>
          <p:cNvPr id="19" name="TextBox 18"/>
          <p:cNvSpPr txBox="1"/>
          <p:nvPr/>
        </p:nvSpPr>
        <p:spPr>
          <a:xfrm>
            <a:off x="6324600" y="1929348"/>
            <a:ext cx="227321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Studies in cell lines</a:t>
            </a:r>
            <a:endParaRPr lang="en-US" i="1" dirty="0" smtClean="0"/>
          </a:p>
          <a:p>
            <a:pPr algn="ctr"/>
            <a:endParaRPr lang="en-US" i="1" dirty="0"/>
          </a:p>
          <a:p>
            <a:pPr algn="ctr"/>
            <a:r>
              <a:rPr lang="en-US" dirty="0" smtClean="0"/>
              <a:t>Implicates catalytic function impaired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However, there are other functions of TYK2 which need further exploration </a:t>
            </a:r>
          </a:p>
        </p:txBody>
      </p:sp>
    </p:spTree>
    <p:extLst>
      <p:ext uri="{BB962C8B-B14F-4D97-AF65-F5344CB8AC3E}">
        <p14:creationId xmlns:p14="http://schemas.microsoft.com/office/powerpoint/2010/main" val="313087023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ular Callout 2"/>
          <p:cNvSpPr/>
          <p:nvPr/>
        </p:nvSpPr>
        <p:spPr bwMode="auto">
          <a:xfrm>
            <a:off x="1143000" y="914400"/>
            <a:ext cx="7086600" cy="3505200"/>
          </a:xfrm>
          <a:prstGeom prst="wedgeRectCallout">
            <a:avLst>
              <a:gd name="adj1" fmla="val -4246"/>
              <a:gd name="adj2" fmla="val 91249"/>
            </a:avLst>
          </a:prstGeom>
          <a:solidFill>
            <a:schemeClr val="accent5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en-US" sz="6600" dirty="0"/>
              <a:t>Assess </a:t>
            </a:r>
            <a:r>
              <a:rPr lang="en-US" sz="6600" dirty="0" err="1"/>
              <a:t>pleiotropy</a:t>
            </a:r>
            <a:r>
              <a:rPr lang="en-US" sz="6600" dirty="0"/>
              <a:t> as proxy for </a:t>
            </a:r>
            <a:r>
              <a:rPr lang="en-US" sz="6600" dirty="0" smtClean="0"/>
              <a:t>adverse events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62677253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ogo_Figure5.ti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329"/>
          <a:stretch/>
        </p:blipFill>
        <p:spPr>
          <a:xfrm>
            <a:off x="118328" y="1905000"/>
            <a:ext cx="8873272" cy="41148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auto">
          <a:xfrm>
            <a:off x="126999" y="5195712"/>
            <a:ext cx="6773334" cy="98213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Line 5"/>
          <p:cNvSpPr>
            <a:spLocks noChangeShapeType="1"/>
          </p:cNvSpPr>
          <p:nvPr/>
        </p:nvSpPr>
        <p:spPr bwMode="auto">
          <a:xfrm>
            <a:off x="457200" y="1600200"/>
            <a:ext cx="8153400" cy="0"/>
          </a:xfrm>
          <a:prstGeom prst="line">
            <a:avLst/>
          </a:prstGeom>
          <a:noFill/>
          <a:ln w="38100">
            <a:solidFill>
              <a:srgbClr val="0072B9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Rectangle 4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534400" cy="1143000"/>
          </a:xfrm>
        </p:spPr>
        <p:txBody>
          <a:bodyPr/>
          <a:lstStyle/>
          <a:p>
            <a:pPr eaLnBrk="1" hangingPunct="1"/>
            <a:r>
              <a:rPr lang="en-US" sz="4000" dirty="0" err="1" smtClean="0">
                <a:latin typeface="Arial"/>
                <a:cs typeface="Arial"/>
              </a:rPr>
              <a:t>PheWAS</a:t>
            </a:r>
            <a:r>
              <a:rPr lang="en-US" sz="4000" dirty="0" smtClean="0">
                <a:latin typeface="Arial"/>
                <a:cs typeface="Arial"/>
              </a:rPr>
              <a:t> identifies RA and autoimmunity, but not other ADE’s</a:t>
            </a:r>
          </a:p>
        </p:txBody>
      </p:sp>
      <p:cxnSp>
        <p:nvCxnSpPr>
          <p:cNvPr id="20" name="Straight Arrow Connector 19"/>
          <p:cNvCxnSpPr/>
          <p:nvPr/>
        </p:nvCxnSpPr>
        <p:spPr bwMode="auto">
          <a:xfrm flipV="1">
            <a:off x="5658556" y="4766734"/>
            <a:ext cx="513644" cy="38382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8B163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" name="TextBox 23"/>
          <p:cNvSpPr txBox="1"/>
          <p:nvPr/>
        </p:nvSpPr>
        <p:spPr>
          <a:xfrm>
            <a:off x="2971800" y="5257800"/>
            <a:ext cx="3748682" cy="707886"/>
          </a:xfrm>
          <a:prstGeom prst="rect">
            <a:avLst/>
          </a:prstGeom>
          <a:noFill/>
          <a:ln w="38100" cmpd="sng">
            <a:solidFill>
              <a:srgbClr val="7F7F7F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RA surpasses study-wide significance (dotted line)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11394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ogo_Figure5.ti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329"/>
          <a:stretch/>
        </p:blipFill>
        <p:spPr>
          <a:xfrm>
            <a:off x="118328" y="1905000"/>
            <a:ext cx="8873272" cy="41148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auto">
          <a:xfrm>
            <a:off x="126999" y="5195712"/>
            <a:ext cx="6773334" cy="98213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Line 5"/>
          <p:cNvSpPr>
            <a:spLocks noChangeShapeType="1"/>
          </p:cNvSpPr>
          <p:nvPr/>
        </p:nvSpPr>
        <p:spPr bwMode="auto">
          <a:xfrm>
            <a:off x="457200" y="1600200"/>
            <a:ext cx="8153400" cy="0"/>
          </a:xfrm>
          <a:prstGeom prst="line">
            <a:avLst/>
          </a:prstGeom>
          <a:noFill/>
          <a:ln w="38100">
            <a:solidFill>
              <a:srgbClr val="0072B9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Rectangle 4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534400" cy="1143000"/>
          </a:xfrm>
        </p:spPr>
        <p:txBody>
          <a:bodyPr/>
          <a:lstStyle/>
          <a:p>
            <a:pPr eaLnBrk="1" hangingPunct="1"/>
            <a:r>
              <a:rPr lang="en-US" sz="4000" dirty="0" err="1" smtClean="0">
                <a:latin typeface="Arial"/>
                <a:cs typeface="Arial"/>
              </a:rPr>
              <a:t>PheWAS</a:t>
            </a:r>
            <a:r>
              <a:rPr lang="en-US" sz="4000" dirty="0" smtClean="0">
                <a:latin typeface="Arial"/>
                <a:cs typeface="Arial"/>
              </a:rPr>
              <a:t> identifies RA and autoimmunity, but not other ADE’s</a:t>
            </a:r>
          </a:p>
        </p:txBody>
      </p:sp>
      <p:cxnSp>
        <p:nvCxnSpPr>
          <p:cNvPr id="20" name="Straight Arrow Connector 19"/>
          <p:cNvCxnSpPr/>
          <p:nvPr/>
        </p:nvCxnSpPr>
        <p:spPr bwMode="auto">
          <a:xfrm flipH="1" flipV="1">
            <a:off x="1447800" y="3962400"/>
            <a:ext cx="762000" cy="1295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" name="TextBox 23"/>
          <p:cNvSpPr txBox="1"/>
          <p:nvPr/>
        </p:nvSpPr>
        <p:spPr>
          <a:xfrm>
            <a:off x="1585318" y="5464314"/>
            <a:ext cx="3748682" cy="400110"/>
          </a:xfrm>
          <a:prstGeom prst="rect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No obvious risk of infection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7219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Diogo_Figure5.ti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22"/>
          <a:stretch/>
        </p:blipFill>
        <p:spPr>
          <a:xfrm>
            <a:off x="211513" y="1981200"/>
            <a:ext cx="8627687" cy="3810000"/>
          </a:xfrm>
          <a:prstGeom prst="rect">
            <a:avLst/>
          </a:prstGeom>
          <a:ln>
            <a:noFill/>
          </a:ln>
        </p:spPr>
      </p:pic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457200" y="1600200"/>
            <a:ext cx="8153400" cy="0"/>
          </a:xfrm>
          <a:prstGeom prst="line">
            <a:avLst/>
          </a:prstGeom>
          <a:noFill/>
          <a:ln w="38100">
            <a:solidFill>
              <a:srgbClr val="0072B9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534400" cy="1143000"/>
          </a:xfrm>
        </p:spPr>
        <p:txBody>
          <a:bodyPr/>
          <a:lstStyle/>
          <a:p>
            <a:pPr eaLnBrk="1" hangingPunct="1"/>
            <a:r>
              <a:rPr lang="en-US" sz="4000" dirty="0" err="1" smtClean="0">
                <a:latin typeface="Arial"/>
                <a:cs typeface="Arial"/>
              </a:rPr>
              <a:t>PheWAS</a:t>
            </a:r>
            <a:r>
              <a:rPr lang="en-US" sz="4000" dirty="0" smtClean="0">
                <a:latin typeface="Arial"/>
                <a:cs typeface="Arial"/>
              </a:rPr>
              <a:t> suggests that </a:t>
            </a:r>
            <a:r>
              <a:rPr lang="en-US" sz="4000" dirty="0" err="1">
                <a:cs typeface="Arial"/>
              </a:rPr>
              <a:t>tofacitinib</a:t>
            </a:r>
            <a:r>
              <a:rPr lang="en-US" sz="4000" dirty="0">
                <a:cs typeface="Arial"/>
              </a:rPr>
              <a:t> </a:t>
            </a:r>
            <a:r>
              <a:rPr lang="en-US" sz="4000" dirty="0" smtClean="0">
                <a:latin typeface="Arial"/>
                <a:cs typeface="Arial"/>
              </a:rPr>
              <a:t>ADEs not related to TYK2 inhibition  </a:t>
            </a:r>
          </a:p>
        </p:txBody>
      </p:sp>
    </p:spTree>
    <p:extLst>
      <p:ext uri="{BB962C8B-B14F-4D97-AF65-F5344CB8AC3E}">
        <p14:creationId xmlns:p14="http://schemas.microsoft.com/office/powerpoint/2010/main" val="111058310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Line 5"/>
          <p:cNvSpPr>
            <a:spLocks noChangeShapeType="1"/>
          </p:cNvSpPr>
          <p:nvPr/>
        </p:nvSpPr>
        <p:spPr bwMode="auto">
          <a:xfrm>
            <a:off x="457200" y="1143000"/>
            <a:ext cx="8153400" cy="0"/>
          </a:xfrm>
          <a:prstGeom prst="line">
            <a:avLst/>
          </a:prstGeom>
          <a:noFill/>
          <a:ln w="38100">
            <a:solidFill>
              <a:srgbClr val="0072B9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57" name="Rectangle 4"/>
          <p:cNvSpPr>
            <a:spLocks noGrp="1" noChangeArrowheads="1"/>
          </p:cNvSpPr>
          <p:nvPr>
            <p:ph type="title"/>
          </p:nvPr>
        </p:nvSpPr>
        <p:spPr>
          <a:xfrm>
            <a:off x="381000" y="76200"/>
            <a:ext cx="84582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/>
                <a:cs typeface="Arial"/>
              </a:rPr>
              <a:t>Putting it all together…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5499613" y="1437393"/>
            <a:ext cx="3491987" cy="2677407"/>
            <a:chOff x="5499613" y="1437393"/>
            <a:chExt cx="3491987" cy="2677407"/>
          </a:xfrm>
        </p:grpSpPr>
        <p:pic>
          <p:nvPicPr>
            <p:cNvPr id="10" name="Picture 9" descr="couturier.tif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9800" y="1908104"/>
              <a:ext cx="2260355" cy="2206696"/>
            </a:xfrm>
            <a:prstGeom prst="rect">
              <a:avLst/>
            </a:prstGeom>
            <a:ln>
              <a:solidFill>
                <a:srgbClr val="A6A6A6"/>
              </a:solidFill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5499613" y="1437393"/>
              <a:ext cx="34919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u="sng" dirty="0" smtClean="0"/>
                <a:t>Functional studies show LOF</a:t>
              </a:r>
              <a:endParaRPr lang="en-US" u="sng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81000" y="4104070"/>
            <a:ext cx="3192551" cy="1997760"/>
            <a:chOff x="693649" y="4120776"/>
            <a:chExt cx="3192551" cy="1997760"/>
          </a:xfrm>
        </p:grpSpPr>
        <p:pic>
          <p:nvPicPr>
            <p:cNvPr id="5" name="Picture 4" descr="imgres-1.jpe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2357" y="4689846"/>
              <a:ext cx="2036643" cy="1428690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693649" y="4120776"/>
              <a:ext cx="319255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u="sng" dirty="0" smtClean="0"/>
                <a:t>Complete KO leads to PID</a:t>
              </a:r>
              <a:endParaRPr lang="en-US" u="sng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191000" y="4240180"/>
            <a:ext cx="4924545" cy="1937058"/>
            <a:chOff x="4191000" y="4240180"/>
            <a:chExt cx="4924545" cy="1937058"/>
          </a:xfrm>
        </p:grpSpPr>
        <p:pic>
          <p:nvPicPr>
            <p:cNvPr id="14" name="Picture 13"/>
            <p:cNvPicPr/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29" r="22559" b="74608"/>
            <a:stretch/>
          </p:blipFill>
          <p:spPr>
            <a:xfrm>
              <a:off x="4331774" y="4729438"/>
              <a:ext cx="4515803" cy="1447800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4191000" y="4240180"/>
              <a:ext cx="492454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u="sng" dirty="0" smtClean="0"/>
                <a:t>No obvious “ADEs” in ~30K EMR patients</a:t>
              </a:r>
              <a:endParaRPr lang="en-US" u="sng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04800" y="1295400"/>
            <a:ext cx="4572000" cy="2708130"/>
            <a:chOff x="304800" y="1295400"/>
            <a:chExt cx="4572000" cy="2708130"/>
          </a:xfrm>
        </p:grpSpPr>
        <p:pic>
          <p:nvPicPr>
            <p:cNvPr id="7" name="Picture 6"/>
            <p:cNvPicPr/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84" r="66996"/>
            <a:stretch/>
          </p:blipFill>
          <p:spPr>
            <a:xfrm>
              <a:off x="304800" y="1719333"/>
              <a:ext cx="2971800" cy="2284197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780384" y="1295400"/>
              <a:ext cx="373692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u="sng" dirty="0" smtClean="0"/>
                <a:t>Multiple alleles protect from RA</a:t>
              </a:r>
              <a:endParaRPr lang="en-US" u="sng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200400" y="2057400"/>
              <a:ext cx="16764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/>
                <a:t>P</a:t>
              </a:r>
              <a:r>
                <a:rPr lang="en-US" dirty="0" smtClean="0"/>
                <a:t>=10</a:t>
              </a:r>
              <a:r>
                <a:rPr lang="en-US" baseline="30000" dirty="0" smtClean="0"/>
                <a:t>-25 </a:t>
              </a:r>
              <a:r>
                <a:rPr lang="en-US" dirty="0" smtClean="0"/>
                <a:t>in &gt;30,000 case-control samples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3565375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 bwMode="auto">
          <a:xfrm>
            <a:off x="1084921" y="144535"/>
            <a:ext cx="6916079" cy="6180065"/>
          </a:xfrm>
          <a:prstGeom prst="rect">
            <a:avLst/>
          </a:prstGeom>
          <a:solidFill>
            <a:schemeClr val="accent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51921" y="4254870"/>
            <a:ext cx="2117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latin typeface="Arial"/>
                <a:cs typeface="Arial"/>
              </a:rPr>
              <a:t>TYK2</a:t>
            </a:r>
            <a:r>
              <a:rPr lang="en-US" sz="2400" dirty="0" smtClean="0">
                <a:latin typeface="Arial"/>
                <a:cs typeface="Arial"/>
              </a:rPr>
              <a:t> function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-10206" y="1971102"/>
            <a:ext cx="304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rial"/>
                <a:cs typeface="Arial"/>
              </a:rPr>
              <a:t>Immune phenotype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 rot="19103446">
            <a:off x="1788843" y="954162"/>
            <a:ext cx="650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high</a:t>
            </a:r>
            <a:endParaRPr lang="en-US" i="1" dirty="0"/>
          </a:p>
        </p:txBody>
      </p:sp>
      <p:sp>
        <p:nvSpPr>
          <p:cNvPr id="14" name="TextBox 13"/>
          <p:cNvSpPr txBox="1"/>
          <p:nvPr/>
        </p:nvSpPr>
        <p:spPr>
          <a:xfrm rot="19103446">
            <a:off x="1853257" y="3013943"/>
            <a:ext cx="576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low</a:t>
            </a:r>
            <a:endParaRPr lang="en-US" i="1" dirty="0"/>
          </a:p>
        </p:txBody>
      </p:sp>
      <p:cxnSp>
        <p:nvCxnSpPr>
          <p:cNvPr id="26" name="Straight Connector 25"/>
          <p:cNvCxnSpPr/>
          <p:nvPr/>
        </p:nvCxnSpPr>
        <p:spPr>
          <a:xfrm flipH="1">
            <a:off x="2798730" y="3816748"/>
            <a:ext cx="4648198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2811427" y="692548"/>
            <a:ext cx="0" cy="312420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789843" y="1352251"/>
            <a:ext cx="2179172" cy="584776"/>
          </a:xfrm>
          <a:prstGeom prst="rect">
            <a:avLst/>
          </a:prstGeom>
          <a:solidFill>
            <a:srgbClr val="E8C57A">
              <a:alpha val="35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latin typeface="Symbol" charset="2"/>
                <a:cs typeface="Symbol" charset="2"/>
              </a:rPr>
              <a:t>D</a:t>
            </a:r>
            <a:r>
              <a:rPr lang="en-US" sz="1600" i="1" dirty="0" smtClean="0"/>
              <a:t>-TYK2 </a:t>
            </a:r>
            <a:r>
              <a:rPr lang="en-US" sz="1600" dirty="0" smtClean="0"/>
              <a:t>homozygotes (immunodeficiency)</a:t>
            </a:r>
          </a:p>
        </p:txBody>
      </p:sp>
      <p:cxnSp>
        <p:nvCxnSpPr>
          <p:cNvPr id="44" name="Straight Arrow Connector 43"/>
          <p:cNvCxnSpPr/>
          <p:nvPr/>
        </p:nvCxnSpPr>
        <p:spPr>
          <a:xfrm flipH="1" flipV="1">
            <a:off x="6164227" y="1152533"/>
            <a:ext cx="304800" cy="1524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 rot="18999135">
            <a:off x="2757989" y="4093279"/>
            <a:ext cx="10312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normal</a:t>
            </a:r>
            <a:endParaRPr lang="en-US" i="1" dirty="0"/>
          </a:p>
        </p:txBody>
      </p:sp>
      <p:sp>
        <p:nvSpPr>
          <p:cNvPr id="25" name="TextBox 24"/>
          <p:cNvSpPr txBox="1"/>
          <p:nvPr/>
        </p:nvSpPr>
        <p:spPr>
          <a:xfrm rot="18999135">
            <a:off x="5963760" y="3993819"/>
            <a:ext cx="7414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LOF</a:t>
            </a:r>
            <a:endParaRPr lang="en-US" i="1" dirty="0"/>
          </a:p>
        </p:txBody>
      </p:sp>
      <p:sp>
        <p:nvSpPr>
          <p:cNvPr id="29" name="Freeform 28"/>
          <p:cNvSpPr/>
          <p:nvPr/>
        </p:nvSpPr>
        <p:spPr>
          <a:xfrm>
            <a:off x="3904321" y="921148"/>
            <a:ext cx="2819400" cy="2667000"/>
          </a:xfrm>
          <a:custGeom>
            <a:avLst/>
            <a:gdLst>
              <a:gd name="connsiteX0" fmla="*/ 0 w 1778000"/>
              <a:gd name="connsiteY0" fmla="*/ 1938867 h 1938867"/>
              <a:gd name="connsiteX1" fmla="*/ 465667 w 1778000"/>
              <a:gd name="connsiteY1" fmla="*/ 1422400 h 1938867"/>
              <a:gd name="connsiteX2" fmla="*/ 1007534 w 1778000"/>
              <a:gd name="connsiteY2" fmla="*/ 262467 h 1938867"/>
              <a:gd name="connsiteX3" fmla="*/ 1778000 w 1778000"/>
              <a:gd name="connsiteY3" fmla="*/ 0 h 1938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8000" h="1938867">
                <a:moveTo>
                  <a:pt x="0" y="1938867"/>
                </a:moveTo>
                <a:cubicBezTo>
                  <a:pt x="148872" y="1820333"/>
                  <a:pt x="297745" y="1701800"/>
                  <a:pt x="465667" y="1422400"/>
                </a:cubicBezTo>
                <a:cubicBezTo>
                  <a:pt x="633589" y="1143000"/>
                  <a:pt x="788812" y="499534"/>
                  <a:pt x="1007534" y="262467"/>
                </a:cubicBezTo>
                <a:cubicBezTo>
                  <a:pt x="1226256" y="25400"/>
                  <a:pt x="1778000" y="0"/>
                  <a:pt x="1778000" y="0"/>
                </a:cubicBezTo>
              </a:path>
            </a:pathLst>
          </a:custGeom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28575" cmpd="sng">
                <a:solidFill>
                  <a:schemeClr val="tx1"/>
                </a:solidFill>
              </a:ln>
            </a:endParaRPr>
          </a:p>
        </p:txBody>
      </p:sp>
      <p:sp>
        <p:nvSpPr>
          <p:cNvPr id="7" name="TextBox 6"/>
          <p:cNvSpPr txBox="1"/>
          <p:nvPr/>
        </p:nvSpPr>
        <p:spPr>
          <a:xfrm rot="20192165">
            <a:off x="4751334" y="419673"/>
            <a:ext cx="1082348" cy="400110"/>
          </a:xfrm>
          <a:prstGeom prst="rect">
            <a:avLst/>
          </a:prstGeom>
          <a:solidFill>
            <a:schemeClr val="accent2">
              <a:lumMod val="20000"/>
              <a:lumOff val="80000"/>
              <a:alpha val="68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Efficacy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 rot="20192165">
            <a:off x="6125055" y="429885"/>
            <a:ext cx="1031051" cy="400110"/>
          </a:xfrm>
          <a:prstGeom prst="rect">
            <a:avLst/>
          </a:prstGeom>
          <a:solidFill>
            <a:srgbClr val="FF0000">
              <a:alpha val="30000"/>
            </a:srgb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Toxicity</a:t>
            </a:r>
            <a:endParaRPr lang="en-US" dirty="0"/>
          </a:p>
        </p:txBody>
      </p:sp>
      <p:sp>
        <p:nvSpPr>
          <p:cNvPr id="39" name="Freeform 38"/>
          <p:cNvSpPr/>
          <p:nvPr/>
        </p:nvSpPr>
        <p:spPr>
          <a:xfrm>
            <a:off x="3179729" y="921148"/>
            <a:ext cx="2819400" cy="2667000"/>
          </a:xfrm>
          <a:custGeom>
            <a:avLst/>
            <a:gdLst>
              <a:gd name="connsiteX0" fmla="*/ 0 w 1778000"/>
              <a:gd name="connsiteY0" fmla="*/ 1938867 h 1938867"/>
              <a:gd name="connsiteX1" fmla="*/ 465667 w 1778000"/>
              <a:gd name="connsiteY1" fmla="*/ 1422400 h 1938867"/>
              <a:gd name="connsiteX2" fmla="*/ 1007534 w 1778000"/>
              <a:gd name="connsiteY2" fmla="*/ 262467 h 1938867"/>
              <a:gd name="connsiteX3" fmla="*/ 1778000 w 1778000"/>
              <a:gd name="connsiteY3" fmla="*/ 0 h 1938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8000" h="1938867">
                <a:moveTo>
                  <a:pt x="0" y="1938867"/>
                </a:moveTo>
                <a:cubicBezTo>
                  <a:pt x="148872" y="1820333"/>
                  <a:pt x="297745" y="1701800"/>
                  <a:pt x="465667" y="1422400"/>
                </a:cubicBezTo>
                <a:cubicBezTo>
                  <a:pt x="633589" y="1143000"/>
                  <a:pt x="788812" y="499534"/>
                  <a:pt x="1007534" y="262467"/>
                </a:cubicBezTo>
                <a:cubicBezTo>
                  <a:pt x="1226256" y="25400"/>
                  <a:pt x="1778000" y="0"/>
                  <a:pt x="1778000" y="0"/>
                </a:cubicBezTo>
              </a:path>
            </a:pathLst>
          </a:custGeom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28575" cmpd="sng">
                <a:solidFill>
                  <a:schemeClr val="tx1"/>
                </a:solidFill>
              </a:ln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857897" y="1872421"/>
            <a:ext cx="1249281" cy="584776"/>
          </a:xfrm>
          <a:prstGeom prst="rect">
            <a:avLst/>
          </a:prstGeom>
          <a:solidFill>
            <a:srgbClr val="E8C57A">
              <a:alpha val="35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 smtClean="0">
                <a:latin typeface="Arial"/>
                <a:cs typeface="Arial"/>
              </a:rPr>
              <a:t>TYK2 +/- </a:t>
            </a:r>
            <a:r>
              <a:rPr lang="en-US" sz="1600" dirty="0" smtClean="0"/>
              <a:t>(protection)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3649978" y="2482021"/>
            <a:ext cx="271415" cy="268568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4070669" y="1687755"/>
            <a:ext cx="193960" cy="350649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973788" y="1078155"/>
            <a:ext cx="1249281" cy="584776"/>
          </a:xfrm>
          <a:prstGeom prst="rect">
            <a:avLst/>
          </a:prstGeom>
          <a:solidFill>
            <a:srgbClr val="E8C57A">
              <a:alpha val="35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 smtClean="0">
                <a:latin typeface="Arial"/>
                <a:cs typeface="Arial"/>
              </a:rPr>
              <a:t>TYK2 -/- </a:t>
            </a:r>
            <a:r>
              <a:rPr lang="en-US" sz="1600" dirty="0" smtClean="0"/>
              <a:t>(protection)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>
            <a:off x="3996654" y="2853411"/>
            <a:ext cx="0" cy="567724"/>
          </a:xfrm>
          <a:prstGeom prst="straightConnector1">
            <a:avLst/>
          </a:prstGeom>
          <a:ln>
            <a:solidFill>
              <a:srgbClr val="000000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4314504" y="2201935"/>
            <a:ext cx="0" cy="914400"/>
          </a:xfrm>
          <a:prstGeom prst="straightConnector1">
            <a:avLst/>
          </a:prstGeom>
          <a:ln>
            <a:solidFill>
              <a:srgbClr val="000000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275921" y="2430535"/>
            <a:ext cx="2514600" cy="10772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2">
                <a:lumMod val="75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This provides evidence for the therapeutic window at the time of target validation. </a:t>
            </a:r>
            <a:endParaRPr lang="en-US" sz="1600" i="1" dirty="0"/>
          </a:p>
        </p:txBody>
      </p:sp>
      <p:sp>
        <p:nvSpPr>
          <p:cNvPr id="37" name="TextBox 36"/>
          <p:cNvSpPr txBox="1"/>
          <p:nvPr/>
        </p:nvSpPr>
        <p:spPr>
          <a:xfrm>
            <a:off x="1237321" y="4887806"/>
            <a:ext cx="662940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2">
                <a:lumMod val="75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i="1" dirty="0" smtClean="0"/>
              <a:t>Thus, </a:t>
            </a:r>
            <a:r>
              <a:rPr lang="en-US" sz="1800" b="1" i="1" dirty="0" smtClean="0">
                <a:solidFill>
                  <a:srgbClr val="0000FF"/>
                </a:solidFill>
              </a:rPr>
              <a:t>(1) </a:t>
            </a:r>
            <a:r>
              <a:rPr lang="en-US" sz="1800" i="1" dirty="0" smtClean="0"/>
              <a:t>complete LOF leads to immunodeficiency; </a:t>
            </a:r>
          </a:p>
          <a:p>
            <a:pPr algn="ctr"/>
            <a:r>
              <a:rPr lang="en-US" sz="1800" b="1" i="1" dirty="0" smtClean="0">
                <a:solidFill>
                  <a:srgbClr val="0000FF"/>
                </a:solidFill>
              </a:rPr>
              <a:t>(2) </a:t>
            </a:r>
            <a:r>
              <a:rPr lang="en-US" sz="1800" i="1" dirty="0" smtClean="0"/>
              <a:t>partial LOF (+/- heterozygotes) protects from RA; and </a:t>
            </a:r>
          </a:p>
          <a:p>
            <a:pPr algn="ctr"/>
            <a:r>
              <a:rPr lang="en-US" sz="1800" b="1" i="1" dirty="0" smtClean="0">
                <a:solidFill>
                  <a:srgbClr val="0000FF"/>
                </a:solidFill>
              </a:rPr>
              <a:t>(3) </a:t>
            </a:r>
            <a:r>
              <a:rPr lang="en-US" sz="1800" i="1" dirty="0" smtClean="0"/>
              <a:t>-/- homozygotes have greatest protection from RA</a:t>
            </a:r>
            <a:r>
              <a:rPr lang="en-US" sz="1800" i="1" dirty="0"/>
              <a:t> </a:t>
            </a:r>
            <a:r>
              <a:rPr lang="en-US" sz="1800" i="1" dirty="0" smtClean="0"/>
              <a:t>without obvious evidence of infection or other ADEs.  </a:t>
            </a:r>
            <a:endParaRPr lang="en-US" sz="1800" dirty="0"/>
          </a:p>
        </p:txBody>
      </p:sp>
      <p:sp>
        <p:nvSpPr>
          <p:cNvPr id="40" name="Oval 39"/>
          <p:cNvSpPr/>
          <p:nvPr/>
        </p:nvSpPr>
        <p:spPr bwMode="auto">
          <a:xfrm>
            <a:off x="4437721" y="2653981"/>
            <a:ext cx="457200" cy="457200"/>
          </a:xfrm>
          <a:prstGeom prst="ellipse">
            <a:avLst/>
          </a:prstGeom>
          <a:solidFill>
            <a:srgbClr val="0000FF"/>
          </a:solidFill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3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7063313" y="880438"/>
            <a:ext cx="457200" cy="457200"/>
          </a:xfrm>
          <a:prstGeom prst="ellipse">
            <a:avLst/>
          </a:prstGeom>
          <a:solidFill>
            <a:srgbClr val="0000FF"/>
          </a:solidFill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1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2837521" y="1439935"/>
            <a:ext cx="457200" cy="457200"/>
          </a:xfrm>
          <a:prstGeom prst="ellipse">
            <a:avLst/>
          </a:prstGeom>
          <a:solidFill>
            <a:srgbClr val="0000FF"/>
          </a:solidFill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rPr>
              <a:t>2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2687344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2" grpId="0" animBg="1"/>
      <p:bldP spid="4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85800" y="2514600"/>
            <a:ext cx="77724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Finally, can genetics be used to select alternative indications for “repurposing”?</a:t>
            </a: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87924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36514" y="6351513"/>
            <a:ext cx="9100137" cy="50648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0" t="4094" r="53498" b="15853"/>
          <a:stretch/>
        </p:blipFill>
        <p:spPr bwMode="auto">
          <a:xfrm>
            <a:off x="76200" y="0"/>
            <a:ext cx="3810000" cy="3364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89" t="3289" r="10839" b="32831"/>
          <a:stretch/>
        </p:blipFill>
        <p:spPr bwMode="auto">
          <a:xfrm>
            <a:off x="76200" y="3571458"/>
            <a:ext cx="8884564" cy="31842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71475" dist="35941" dir="2700000" sx="102000" sy="102000" algn="tl" rotWithShape="0">
              <a:schemeClr val="tx1">
                <a:lumMod val="65000"/>
                <a:lumOff val="3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15899" y="2362200"/>
            <a:ext cx="4975701" cy="584776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 i="1" dirty="0" smtClean="0"/>
              <a:t>…now it is efficacy/safety.</a:t>
            </a:r>
            <a:endParaRPr lang="en-US" sz="32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3688313" y="1015424"/>
            <a:ext cx="5074687" cy="584776"/>
          </a:xfrm>
          <a:prstGeom prst="rect">
            <a:avLst/>
          </a:prstGeom>
          <a:solidFill>
            <a:srgbClr val="C5B987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 i="1" dirty="0" smtClean="0"/>
              <a:t>It was pharmacokinetics…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1308119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Line 5"/>
          <p:cNvSpPr>
            <a:spLocks noChangeShapeType="1"/>
          </p:cNvSpPr>
          <p:nvPr/>
        </p:nvSpPr>
        <p:spPr bwMode="auto">
          <a:xfrm>
            <a:off x="457200" y="1600200"/>
            <a:ext cx="8153400" cy="0"/>
          </a:xfrm>
          <a:prstGeom prst="line">
            <a:avLst/>
          </a:prstGeom>
          <a:noFill/>
          <a:ln w="38100">
            <a:solidFill>
              <a:srgbClr val="0072B9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57" name="Rectangle 4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106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/>
                <a:cs typeface="Arial"/>
              </a:rPr>
              <a:t>Same alleles associated with SLE – </a:t>
            </a:r>
            <a:r>
              <a:rPr lang="en-US" i="1" dirty="0" smtClean="0">
                <a:latin typeface="Arial"/>
                <a:cs typeface="Arial"/>
              </a:rPr>
              <a:t>suggests other indications</a:t>
            </a:r>
          </a:p>
        </p:txBody>
      </p:sp>
      <p:pic>
        <p:nvPicPr>
          <p:cNvPr id="9" name="Picture 8" descr="Diogo_Figure4.ti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30"/>
          <a:stretch/>
        </p:blipFill>
        <p:spPr>
          <a:xfrm>
            <a:off x="838200" y="2054352"/>
            <a:ext cx="4876800" cy="404164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032589" y="4165937"/>
            <a:ext cx="22732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/>
              <a:t>P</a:t>
            </a:r>
            <a:r>
              <a:rPr lang="en-US" dirty="0" smtClean="0"/>
              <a:t>=10</a:t>
            </a:r>
            <a:r>
              <a:rPr lang="en-US" baseline="30000" dirty="0" smtClean="0"/>
              <a:t>-18 </a:t>
            </a:r>
            <a:r>
              <a:rPr lang="en-US" dirty="0" smtClean="0"/>
              <a:t>in ~15,000 case-control samples</a:t>
            </a:r>
          </a:p>
        </p:txBody>
      </p:sp>
    </p:spTree>
    <p:extLst>
      <p:ext uri="{BB962C8B-B14F-4D97-AF65-F5344CB8AC3E}">
        <p14:creationId xmlns:p14="http://schemas.microsoft.com/office/powerpoint/2010/main" val="45572379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839200" cy="1143000"/>
          </a:xfrm>
          <a:solidFill>
            <a:srgbClr val="E6E6E6"/>
          </a:solidFill>
          <a:ln>
            <a:solidFill>
              <a:srgbClr val="000090"/>
            </a:solidFill>
          </a:ln>
        </p:spPr>
        <p:txBody>
          <a:bodyPr/>
          <a:lstStyle/>
          <a:p>
            <a:r>
              <a:rPr lang="en-US" sz="2800" dirty="0" smtClean="0"/>
              <a:t>Human genetics helps to identify potential drug targets to start drug discovery</a:t>
            </a:r>
            <a:endParaRPr lang="en-US" sz="2800" dirty="0"/>
          </a:p>
        </p:txBody>
      </p:sp>
      <p:grpSp>
        <p:nvGrpSpPr>
          <p:cNvPr id="30" name="Group 29"/>
          <p:cNvGrpSpPr/>
          <p:nvPr/>
        </p:nvGrpSpPr>
        <p:grpSpPr>
          <a:xfrm>
            <a:off x="232468" y="1371600"/>
            <a:ext cx="1036332" cy="2295012"/>
            <a:chOff x="434659" y="1371600"/>
            <a:chExt cx="1036332" cy="2295012"/>
          </a:xfrm>
        </p:grpSpPr>
        <p:pic>
          <p:nvPicPr>
            <p:cNvPr id="2" name="Picture 1" descr="human-body-outline.jpg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" y="1371600"/>
              <a:ext cx="1013791" cy="1828800"/>
            </a:xfrm>
            <a:prstGeom prst="rect">
              <a:avLst/>
            </a:prstGeom>
          </p:spPr>
        </p:pic>
        <p:sp>
          <p:nvSpPr>
            <p:cNvPr id="6" name="Oval 5"/>
            <p:cNvSpPr/>
            <p:nvPr/>
          </p:nvSpPr>
          <p:spPr bwMode="auto">
            <a:xfrm flipH="1">
              <a:off x="1011420" y="1800900"/>
              <a:ext cx="76200" cy="76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34659" y="3297280"/>
              <a:ext cx="10182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dirty="0" smtClean="0"/>
                <a:t>Disease</a:t>
              </a:r>
              <a:endParaRPr lang="en-US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1327487" y="1371600"/>
            <a:ext cx="1765147" cy="2295012"/>
            <a:chOff x="1327487" y="1371600"/>
            <a:chExt cx="1765147" cy="2295012"/>
          </a:xfrm>
        </p:grpSpPr>
        <p:sp>
          <p:nvSpPr>
            <p:cNvPr id="65" name="TextBox 64"/>
            <p:cNvSpPr txBox="1"/>
            <p:nvPr/>
          </p:nvSpPr>
          <p:spPr>
            <a:xfrm>
              <a:off x="2122202" y="3297280"/>
              <a:ext cx="9669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dirty="0" smtClean="0"/>
                <a:t>Healthy</a:t>
              </a:r>
              <a:endParaRPr lang="en-US" dirty="0"/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1327487" y="1371600"/>
              <a:ext cx="1765147" cy="1828800"/>
              <a:chOff x="1529678" y="1371600"/>
              <a:chExt cx="1765147" cy="1828800"/>
            </a:xfrm>
          </p:grpSpPr>
          <p:pic>
            <p:nvPicPr>
              <p:cNvPr id="63" name="Picture 62" descr="human-body-outline.jpg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81034" y="1371600"/>
                <a:ext cx="1013791" cy="1828800"/>
              </a:xfrm>
              <a:prstGeom prst="rect">
                <a:avLst/>
              </a:prstGeom>
            </p:spPr>
          </p:pic>
          <p:sp>
            <p:nvSpPr>
              <p:cNvPr id="21" name="Right Arrow 20"/>
              <p:cNvSpPr/>
              <p:nvPr/>
            </p:nvSpPr>
            <p:spPr bwMode="auto">
              <a:xfrm>
                <a:off x="1529678" y="2479900"/>
                <a:ext cx="609600" cy="228600"/>
              </a:xfrm>
              <a:prstGeom prst="rightArrow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  <a:ex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tabLst/>
                </a:pP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endParaRPr>
              </a:p>
            </p:txBody>
          </p:sp>
        </p:grpSp>
      </p:grpSp>
      <p:sp>
        <p:nvSpPr>
          <p:cNvPr id="198" name="TextBox 197"/>
          <p:cNvSpPr txBox="1"/>
          <p:nvPr/>
        </p:nvSpPr>
        <p:spPr>
          <a:xfrm>
            <a:off x="4890540" y="3657600"/>
            <a:ext cx="4005612" cy="25545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3366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l">
              <a:buNone/>
            </a:pPr>
            <a:r>
              <a:rPr lang="en-US" b="1" dirty="0" smtClean="0"/>
              <a:t>The key steps are:</a:t>
            </a:r>
            <a:endParaRPr lang="en-US" u="sng" dirty="0" smtClean="0"/>
          </a:p>
          <a:p>
            <a:pPr marL="342900" indent="-342900" algn="l">
              <a:buFont typeface="+mj-lt"/>
              <a:buAutoNum type="arabicPeriod"/>
            </a:pPr>
            <a:r>
              <a:rPr lang="en-US" dirty="0"/>
              <a:t>M</a:t>
            </a:r>
            <a:r>
              <a:rPr lang="en-US" dirty="0" smtClean="0"/>
              <a:t>ap genetic differences in those with disease vs healthy;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800" dirty="0" smtClean="0"/>
              <a:t>Understand</a:t>
            </a:r>
            <a:r>
              <a:rPr lang="en-US" dirty="0" smtClean="0"/>
              <a:t> how these genetic differences lead to disease;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dirty="0"/>
              <a:t>D</a:t>
            </a:r>
            <a:r>
              <a:rPr lang="en-US" dirty="0" smtClean="0"/>
              <a:t>evelop drugs against these targets that reverse disease processes in the population.</a:t>
            </a:r>
            <a:endParaRPr lang="en-US" dirty="0"/>
          </a:p>
        </p:txBody>
      </p:sp>
      <p:grpSp>
        <p:nvGrpSpPr>
          <p:cNvPr id="33" name="Group 32"/>
          <p:cNvGrpSpPr/>
          <p:nvPr/>
        </p:nvGrpSpPr>
        <p:grpSpPr>
          <a:xfrm>
            <a:off x="228329" y="3953388"/>
            <a:ext cx="2864569" cy="2218812"/>
            <a:chOff x="228329" y="3953388"/>
            <a:chExt cx="2864569" cy="2218812"/>
          </a:xfrm>
        </p:grpSpPr>
        <p:pic>
          <p:nvPicPr>
            <p:cNvPr id="173" name="Picture 172" descr="human-body-outline.jpg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1818" y="3953388"/>
              <a:ext cx="1013791" cy="1828800"/>
            </a:xfrm>
            <a:prstGeom prst="rect">
              <a:avLst/>
            </a:prstGeom>
          </p:spPr>
        </p:pic>
        <p:pic>
          <p:nvPicPr>
            <p:cNvPr id="180" name="Picture 179" descr="human-body-outline.jpg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79107" y="3953388"/>
              <a:ext cx="1013791" cy="1828800"/>
            </a:xfrm>
            <a:prstGeom prst="rect">
              <a:avLst/>
            </a:prstGeom>
          </p:spPr>
        </p:pic>
        <p:sp>
          <p:nvSpPr>
            <p:cNvPr id="181" name="TextBox 180"/>
            <p:cNvSpPr txBox="1"/>
            <p:nvPr/>
          </p:nvSpPr>
          <p:spPr>
            <a:xfrm>
              <a:off x="228329" y="5802868"/>
              <a:ext cx="10182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dirty="0" smtClean="0">
                  <a:solidFill>
                    <a:srgbClr val="FF0000"/>
                  </a:solidFill>
                </a:rPr>
                <a:t>Disease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82" name="TextBox 181"/>
            <p:cNvSpPr txBox="1"/>
            <p:nvPr/>
          </p:nvSpPr>
          <p:spPr>
            <a:xfrm>
              <a:off x="2122466" y="5802868"/>
              <a:ext cx="9669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dirty="0" smtClean="0"/>
                <a:t>Healthy</a:t>
              </a:r>
              <a:endParaRPr lang="en-US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418126" y="4495800"/>
              <a:ext cx="4283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dirty="0" smtClean="0"/>
                <a:t>vs</a:t>
              </a:r>
              <a:endParaRPr lang="en-US" dirty="0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769" y="4312614"/>
              <a:ext cx="247783" cy="655836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4029" y="4312614"/>
              <a:ext cx="247783" cy="655836"/>
            </a:xfrm>
            <a:prstGeom prst="rect">
              <a:avLst/>
            </a:prstGeom>
          </p:spPr>
        </p:pic>
      </p:grpSp>
      <p:grpSp>
        <p:nvGrpSpPr>
          <p:cNvPr id="29" name="Group 28"/>
          <p:cNvGrpSpPr/>
          <p:nvPr/>
        </p:nvGrpSpPr>
        <p:grpSpPr>
          <a:xfrm>
            <a:off x="3433387" y="4793800"/>
            <a:ext cx="740863" cy="812507"/>
            <a:chOff x="4080390" y="4793800"/>
            <a:chExt cx="740863" cy="812507"/>
          </a:xfrm>
        </p:grpSpPr>
        <p:cxnSp>
          <p:nvCxnSpPr>
            <p:cNvPr id="189" name="Straight Arrow Connector 188"/>
            <p:cNvCxnSpPr/>
            <p:nvPr/>
          </p:nvCxnSpPr>
          <p:spPr bwMode="auto">
            <a:xfrm flipV="1">
              <a:off x="4447169" y="4938076"/>
              <a:ext cx="259784" cy="263102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193" name="Oval 192"/>
            <p:cNvSpPr/>
            <p:nvPr/>
          </p:nvSpPr>
          <p:spPr bwMode="auto">
            <a:xfrm flipH="1">
              <a:off x="4745053" y="4793800"/>
              <a:ext cx="76200" cy="76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pic>
          <p:nvPicPr>
            <p:cNvPr id="120" name="Picture 119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0390" y="4950471"/>
              <a:ext cx="247783" cy="655836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1127026" y="1186934"/>
            <a:ext cx="838691" cy="565666"/>
            <a:chOff x="1213798" y="1186934"/>
            <a:chExt cx="838691" cy="565666"/>
          </a:xfrm>
        </p:grpSpPr>
        <p:sp>
          <p:nvSpPr>
            <p:cNvPr id="54" name="TextBox 53"/>
            <p:cNvSpPr txBox="1"/>
            <p:nvPr/>
          </p:nvSpPr>
          <p:spPr>
            <a:xfrm>
              <a:off x="1213798" y="1186934"/>
              <a:ext cx="8386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dirty="0" smtClean="0"/>
                <a:t>“</a:t>
              </a:r>
              <a:r>
                <a:rPr lang="en-US" dirty="0">
                  <a:solidFill>
                    <a:srgbClr val="0070C0"/>
                  </a:solidFill>
                </a:rPr>
                <a:t>D</a:t>
              </a:r>
              <a:r>
                <a:rPr lang="en-US" dirty="0" smtClean="0">
                  <a:solidFill>
                    <a:srgbClr val="0070C0"/>
                  </a:solidFill>
                </a:rPr>
                <a:t>rug</a:t>
              </a:r>
              <a:r>
                <a:rPr lang="en-US" dirty="0" smtClean="0"/>
                <a:t>”</a:t>
              </a:r>
              <a:endParaRPr lang="en-US" dirty="0"/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9673" y="1498594"/>
              <a:ext cx="226940" cy="254006"/>
            </a:xfrm>
            <a:prstGeom prst="rect">
              <a:avLst/>
            </a:prstGeom>
          </p:spPr>
        </p:pic>
      </p:grpSp>
      <p:grpSp>
        <p:nvGrpSpPr>
          <p:cNvPr id="125" name="Group 124"/>
          <p:cNvGrpSpPr/>
          <p:nvPr/>
        </p:nvGrpSpPr>
        <p:grpSpPr>
          <a:xfrm>
            <a:off x="3709756" y="4228134"/>
            <a:ext cx="838691" cy="565666"/>
            <a:chOff x="1213798" y="1186934"/>
            <a:chExt cx="838691" cy="565666"/>
          </a:xfrm>
        </p:grpSpPr>
        <p:sp>
          <p:nvSpPr>
            <p:cNvPr id="126" name="TextBox 125"/>
            <p:cNvSpPr txBox="1"/>
            <p:nvPr/>
          </p:nvSpPr>
          <p:spPr>
            <a:xfrm>
              <a:off x="1213798" y="1186934"/>
              <a:ext cx="8386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dirty="0" smtClean="0"/>
                <a:t>“</a:t>
              </a:r>
              <a:r>
                <a:rPr lang="en-US" dirty="0">
                  <a:solidFill>
                    <a:srgbClr val="0070C0"/>
                  </a:solidFill>
                </a:rPr>
                <a:t>D</a:t>
              </a:r>
              <a:r>
                <a:rPr lang="en-US" dirty="0" smtClean="0">
                  <a:solidFill>
                    <a:srgbClr val="0070C0"/>
                  </a:solidFill>
                </a:rPr>
                <a:t>rug</a:t>
              </a:r>
              <a:r>
                <a:rPr lang="en-US" dirty="0" smtClean="0"/>
                <a:t>”</a:t>
              </a:r>
              <a:endParaRPr lang="en-US" dirty="0"/>
            </a:p>
          </p:txBody>
        </p:sp>
        <p:pic>
          <p:nvPicPr>
            <p:cNvPr id="127" name="Picture 126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9673" y="1498594"/>
              <a:ext cx="226940" cy="254006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1056462" y="1752600"/>
            <a:ext cx="979820" cy="457200"/>
            <a:chOff x="1329218" y="1752600"/>
            <a:chExt cx="979820" cy="457200"/>
          </a:xfrm>
        </p:grpSpPr>
        <p:sp>
          <p:nvSpPr>
            <p:cNvPr id="52" name="Oval 51"/>
            <p:cNvSpPr/>
            <p:nvPr/>
          </p:nvSpPr>
          <p:spPr bwMode="auto">
            <a:xfrm flipH="1">
              <a:off x="1781028" y="1752600"/>
              <a:ext cx="76200" cy="76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329218" y="1840468"/>
              <a:ext cx="9798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dirty="0" smtClean="0"/>
                <a:t>“</a:t>
              </a:r>
              <a:r>
                <a:rPr lang="en-US" dirty="0">
                  <a:solidFill>
                    <a:srgbClr val="FF0000"/>
                  </a:solidFill>
                </a:rPr>
                <a:t>T</a:t>
              </a:r>
              <a:r>
                <a:rPr lang="en-US" dirty="0" smtClean="0">
                  <a:solidFill>
                    <a:srgbClr val="FF0000"/>
                  </a:solidFill>
                </a:rPr>
                <a:t>arget</a:t>
              </a:r>
              <a:r>
                <a:rPr lang="en-US" dirty="0" smtClean="0"/>
                <a:t>”</a:t>
              </a:r>
              <a:endParaRPr lang="en-US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800600" y="1464295"/>
            <a:ext cx="4005612" cy="2057400"/>
            <a:chOff x="4800600" y="1464295"/>
            <a:chExt cx="4005612" cy="2057400"/>
          </a:xfrm>
        </p:grpSpPr>
        <p:pic>
          <p:nvPicPr>
            <p:cNvPr id="124" name="Picture 123" descr="human-body-outline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00600" y="1524000"/>
              <a:ext cx="1013791" cy="1828800"/>
            </a:xfrm>
            <a:prstGeom prst="rect">
              <a:avLst/>
            </a:prstGeom>
          </p:spPr>
        </p:pic>
        <p:sp>
          <p:nvSpPr>
            <p:cNvPr id="128" name="Oval 127"/>
            <p:cNvSpPr/>
            <p:nvPr/>
          </p:nvSpPr>
          <p:spPr bwMode="auto">
            <a:xfrm flipH="1">
              <a:off x="5257800" y="21057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29" name="Oval 128"/>
            <p:cNvSpPr/>
            <p:nvPr/>
          </p:nvSpPr>
          <p:spPr bwMode="auto">
            <a:xfrm flipH="1">
              <a:off x="5257800" y="22098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30" name="Oval 129"/>
            <p:cNvSpPr/>
            <p:nvPr/>
          </p:nvSpPr>
          <p:spPr bwMode="auto">
            <a:xfrm flipH="1">
              <a:off x="5334000" y="22581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31" name="Oval 130"/>
            <p:cNvSpPr/>
            <p:nvPr/>
          </p:nvSpPr>
          <p:spPr bwMode="auto">
            <a:xfrm flipH="1">
              <a:off x="5257800" y="19812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32" name="Oval 131"/>
            <p:cNvSpPr/>
            <p:nvPr/>
          </p:nvSpPr>
          <p:spPr bwMode="auto">
            <a:xfrm flipH="1">
              <a:off x="5410200" y="19812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33" name="Oval 132"/>
            <p:cNvSpPr/>
            <p:nvPr/>
          </p:nvSpPr>
          <p:spPr bwMode="auto">
            <a:xfrm flipH="1">
              <a:off x="5181600" y="22581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34" name="Oval 133"/>
            <p:cNvSpPr/>
            <p:nvPr/>
          </p:nvSpPr>
          <p:spPr bwMode="auto">
            <a:xfrm flipH="1">
              <a:off x="5334000" y="23622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35" name="Oval 134"/>
            <p:cNvSpPr/>
            <p:nvPr/>
          </p:nvSpPr>
          <p:spPr bwMode="auto">
            <a:xfrm flipH="1">
              <a:off x="5133160" y="252154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36" name="Oval 135"/>
            <p:cNvSpPr/>
            <p:nvPr/>
          </p:nvSpPr>
          <p:spPr bwMode="auto">
            <a:xfrm flipH="1">
              <a:off x="5361760" y="26670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37" name="Oval 136"/>
            <p:cNvSpPr/>
            <p:nvPr/>
          </p:nvSpPr>
          <p:spPr bwMode="auto">
            <a:xfrm flipH="1">
              <a:off x="5354820" y="252848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38" name="Oval 137"/>
            <p:cNvSpPr/>
            <p:nvPr/>
          </p:nvSpPr>
          <p:spPr bwMode="auto">
            <a:xfrm flipH="1">
              <a:off x="5126220" y="291628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39" name="Oval 138"/>
            <p:cNvSpPr/>
            <p:nvPr/>
          </p:nvSpPr>
          <p:spPr bwMode="auto">
            <a:xfrm flipH="1">
              <a:off x="5389380" y="29718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40" name="Oval 139"/>
            <p:cNvSpPr/>
            <p:nvPr/>
          </p:nvSpPr>
          <p:spPr bwMode="auto">
            <a:xfrm flipH="1">
              <a:off x="5410200" y="32004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41" name="Oval 140"/>
            <p:cNvSpPr/>
            <p:nvPr/>
          </p:nvSpPr>
          <p:spPr bwMode="auto">
            <a:xfrm flipH="1">
              <a:off x="5382580" y="28609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42" name="Oval 141"/>
            <p:cNvSpPr/>
            <p:nvPr/>
          </p:nvSpPr>
          <p:spPr bwMode="auto">
            <a:xfrm flipH="1">
              <a:off x="5389380" y="307576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43" name="Oval 142"/>
            <p:cNvSpPr/>
            <p:nvPr/>
          </p:nvSpPr>
          <p:spPr bwMode="auto">
            <a:xfrm flipH="1">
              <a:off x="5119280" y="32004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44" name="Oval 143"/>
            <p:cNvSpPr/>
            <p:nvPr/>
          </p:nvSpPr>
          <p:spPr bwMode="auto">
            <a:xfrm flipH="1">
              <a:off x="5133020" y="309644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45" name="Oval 144"/>
            <p:cNvSpPr/>
            <p:nvPr/>
          </p:nvSpPr>
          <p:spPr bwMode="auto">
            <a:xfrm flipH="1">
              <a:off x="5132740" y="30133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46" name="Oval 145"/>
            <p:cNvSpPr/>
            <p:nvPr/>
          </p:nvSpPr>
          <p:spPr bwMode="auto">
            <a:xfrm flipH="1">
              <a:off x="5139960" y="281246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47" name="Oval 146"/>
            <p:cNvSpPr/>
            <p:nvPr/>
          </p:nvSpPr>
          <p:spPr bwMode="auto">
            <a:xfrm flipH="1">
              <a:off x="5153980" y="270864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48" name="Oval 147"/>
            <p:cNvSpPr/>
            <p:nvPr/>
          </p:nvSpPr>
          <p:spPr bwMode="auto">
            <a:xfrm flipH="1">
              <a:off x="5375780" y="277082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49" name="Oval 148"/>
            <p:cNvSpPr/>
            <p:nvPr/>
          </p:nvSpPr>
          <p:spPr bwMode="auto">
            <a:xfrm flipH="1">
              <a:off x="5153840" y="261842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50" name="Oval 149"/>
            <p:cNvSpPr/>
            <p:nvPr/>
          </p:nvSpPr>
          <p:spPr bwMode="auto">
            <a:xfrm flipH="1">
              <a:off x="5368700" y="260454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51" name="Oval 150"/>
            <p:cNvSpPr/>
            <p:nvPr/>
          </p:nvSpPr>
          <p:spPr bwMode="auto">
            <a:xfrm flipH="1">
              <a:off x="5632140" y="242452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52" name="Oval 151"/>
            <p:cNvSpPr/>
            <p:nvPr/>
          </p:nvSpPr>
          <p:spPr bwMode="auto">
            <a:xfrm flipH="1">
              <a:off x="5583420" y="234138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53" name="Oval 152"/>
            <p:cNvSpPr/>
            <p:nvPr/>
          </p:nvSpPr>
          <p:spPr bwMode="auto">
            <a:xfrm flipH="1">
              <a:off x="5528040" y="225144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54" name="Oval 153"/>
            <p:cNvSpPr/>
            <p:nvPr/>
          </p:nvSpPr>
          <p:spPr bwMode="auto">
            <a:xfrm flipH="1">
              <a:off x="5486400" y="215442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55" name="Oval 154"/>
            <p:cNvSpPr/>
            <p:nvPr/>
          </p:nvSpPr>
          <p:spPr bwMode="auto">
            <a:xfrm flipH="1">
              <a:off x="5465580" y="206434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56" name="Oval 155"/>
            <p:cNvSpPr/>
            <p:nvPr/>
          </p:nvSpPr>
          <p:spPr bwMode="auto">
            <a:xfrm flipH="1">
              <a:off x="5334000" y="21336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57" name="Oval 156"/>
            <p:cNvSpPr/>
            <p:nvPr/>
          </p:nvSpPr>
          <p:spPr bwMode="auto">
            <a:xfrm flipH="1">
              <a:off x="5340660" y="203658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58" name="Oval 157"/>
            <p:cNvSpPr/>
            <p:nvPr/>
          </p:nvSpPr>
          <p:spPr bwMode="auto">
            <a:xfrm flipH="1">
              <a:off x="5250860" y="230682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59" name="Oval 158"/>
            <p:cNvSpPr/>
            <p:nvPr/>
          </p:nvSpPr>
          <p:spPr bwMode="auto">
            <a:xfrm flipH="1">
              <a:off x="5250860" y="24037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60" name="Oval 159"/>
            <p:cNvSpPr/>
            <p:nvPr/>
          </p:nvSpPr>
          <p:spPr bwMode="auto">
            <a:xfrm flipH="1">
              <a:off x="5361760" y="24452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61" name="Oval 160"/>
            <p:cNvSpPr/>
            <p:nvPr/>
          </p:nvSpPr>
          <p:spPr bwMode="auto">
            <a:xfrm flipH="1">
              <a:off x="5133160" y="24037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62" name="Oval 161"/>
            <p:cNvSpPr/>
            <p:nvPr/>
          </p:nvSpPr>
          <p:spPr bwMode="auto">
            <a:xfrm flipH="1">
              <a:off x="5188400" y="248004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63" name="Oval 162"/>
            <p:cNvSpPr/>
            <p:nvPr/>
          </p:nvSpPr>
          <p:spPr bwMode="auto">
            <a:xfrm flipH="1">
              <a:off x="5160920" y="236206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64" name="Oval 163"/>
            <p:cNvSpPr/>
            <p:nvPr/>
          </p:nvSpPr>
          <p:spPr bwMode="auto">
            <a:xfrm flipH="1">
              <a:off x="5167860" y="216816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65" name="Oval 164"/>
            <p:cNvSpPr/>
            <p:nvPr/>
          </p:nvSpPr>
          <p:spPr bwMode="auto">
            <a:xfrm flipH="1">
              <a:off x="4890540" y="242466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66" name="Oval 165"/>
            <p:cNvSpPr/>
            <p:nvPr/>
          </p:nvSpPr>
          <p:spPr bwMode="auto">
            <a:xfrm flipH="1">
              <a:off x="4945780" y="233444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67" name="Oval 166"/>
            <p:cNvSpPr/>
            <p:nvPr/>
          </p:nvSpPr>
          <p:spPr bwMode="auto">
            <a:xfrm flipH="1">
              <a:off x="4987560" y="22445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68" name="Oval 167"/>
            <p:cNvSpPr/>
            <p:nvPr/>
          </p:nvSpPr>
          <p:spPr bwMode="auto">
            <a:xfrm flipH="1">
              <a:off x="5022400" y="214748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69" name="Oval 168"/>
            <p:cNvSpPr/>
            <p:nvPr/>
          </p:nvSpPr>
          <p:spPr bwMode="auto">
            <a:xfrm flipH="1">
              <a:off x="5049880" y="20574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70" name="Oval 169"/>
            <p:cNvSpPr/>
            <p:nvPr/>
          </p:nvSpPr>
          <p:spPr bwMode="auto">
            <a:xfrm flipH="1">
              <a:off x="5167580" y="20574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71" name="Oval 170"/>
            <p:cNvSpPr/>
            <p:nvPr/>
          </p:nvSpPr>
          <p:spPr bwMode="auto">
            <a:xfrm flipH="1">
              <a:off x="5133160" y="196732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72" name="Oval 171"/>
            <p:cNvSpPr/>
            <p:nvPr/>
          </p:nvSpPr>
          <p:spPr bwMode="auto">
            <a:xfrm flipH="1">
              <a:off x="5347880" y="189112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74" name="Oval 173"/>
            <p:cNvSpPr/>
            <p:nvPr/>
          </p:nvSpPr>
          <p:spPr bwMode="auto">
            <a:xfrm flipH="1">
              <a:off x="5257800" y="187724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75" name="Oval 174"/>
            <p:cNvSpPr/>
            <p:nvPr/>
          </p:nvSpPr>
          <p:spPr bwMode="auto">
            <a:xfrm flipH="1">
              <a:off x="5167720" y="189112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76" name="Oval 175"/>
            <p:cNvSpPr/>
            <p:nvPr/>
          </p:nvSpPr>
          <p:spPr bwMode="auto">
            <a:xfrm flipH="1">
              <a:off x="5070700" y="192554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77" name="Oval 176"/>
            <p:cNvSpPr/>
            <p:nvPr/>
          </p:nvSpPr>
          <p:spPr bwMode="auto">
            <a:xfrm flipH="1">
              <a:off x="5236980" y="176634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78" name="Oval 177"/>
            <p:cNvSpPr/>
            <p:nvPr/>
          </p:nvSpPr>
          <p:spPr bwMode="auto">
            <a:xfrm flipH="1">
              <a:off x="5202280" y="167626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79" name="Oval 178"/>
            <p:cNvSpPr/>
            <p:nvPr/>
          </p:nvSpPr>
          <p:spPr bwMode="auto">
            <a:xfrm flipH="1">
              <a:off x="5285280" y="16764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83" name="Oval 182"/>
            <p:cNvSpPr/>
            <p:nvPr/>
          </p:nvSpPr>
          <p:spPr bwMode="auto">
            <a:xfrm flipH="1">
              <a:off x="5271680" y="157938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84" name="Oval 183"/>
            <p:cNvSpPr/>
            <p:nvPr/>
          </p:nvSpPr>
          <p:spPr bwMode="auto">
            <a:xfrm flipH="1">
              <a:off x="5216160" y="159992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86" name="TextBox 185"/>
            <p:cNvSpPr txBox="1"/>
            <p:nvPr/>
          </p:nvSpPr>
          <p:spPr>
            <a:xfrm>
              <a:off x="5910612" y="1464295"/>
              <a:ext cx="2895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dirty="0" smtClean="0"/>
                <a:t>But, tens of thousands of potential </a:t>
              </a:r>
              <a:r>
                <a:rPr lang="en-US" dirty="0" smtClean="0">
                  <a:solidFill>
                    <a:srgbClr val="FF0000"/>
                  </a:solidFill>
                </a:rPr>
                <a:t>targets</a:t>
              </a:r>
              <a:r>
                <a:rPr lang="en-US" dirty="0" smtClean="0"/>
                <a:t>…</a:t>
              </a:r>
              <a:endParaRPr lang="en-US" dirty="0"/>
            </a:p>
          </p:txBody>
        </p:sp>
        <p:sp>
          <p:nvSpPr>
            <p:cNvPr id="187" name="TextBox 186"/>
            <p:cNvSpPr txBox="1"/>
            <p:nvPr/>
          </p:nvSpPr>
          <p:spPr>
            <a:xfrm>
              <a:off x="6215412" y="2169830"/>
              <a:ext cx="228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dirty="0" smtClean="0"/>
                <a:t>…</a:t>
              </a:r>
              <a:r>
                <a:rPr lang="en-US" i="1" dirty="0" smtClean="0"/>
                <a:t>and which one causes disease?</a:t>
              </a:r>
              <a:endParaRPr lang="en-US" i="1" dirty="0"/>
            </a:p>
          </p:txBody>
        </p:sp>
        <p:sp>
          <p:nvSpPr>
            <p:cNvPr id="188" name="TextBox 187"/>
            <p:cNvSpPr txBox="1"/>
            <p:nvPr/>
          </p:nvSpPr>
          <p:spPr>
            <a:xfrm>
              <a:off x="6215412" y="2875364"/>
              <a:ext cx="228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dirty="0" smtClean="0"/>
                <a:t>…</a:t>
              </a:r>
              <a:r>
                <a:rPr lang="en-US" i="1" dirty="0" smtClean="0"/>
                <a:t>and how do you </a:t>
              </a:r>
              <a:r>
                <a:rPr lang="en-US" i="1" dirty="0" smtClean="0">
                  <a:solidFill>
                    <a:srgbClr val="0000FF"/>
                  </a:solidFill>
                </a:rPr>
                <a:t>perturb</a:t>
              </a:r>
              <a:r>
                <a:rPr lang="en-US" i="1" dirty="0" smtClean="0"/>
                <a:t> the target?</a:t>
              </a:r>
              <a:endParaRPr lang="en-US" i="1" dirty="0"/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5102035" y="1905000"/>
              <a:ext cx="38436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sz="2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?</a:t>
              </a:r>
              <a:endPara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2408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le 1"/>
          <p:cNvSpPr>
            <a:spLocks noGrp="1"/>
          </p:cNvSpPr>
          <p:nvPr>
            <p:ph type="title"/>
          </p:nvPr>
        </p:nvSpPr>
        <p:spPr>
          <a:xfrm>
            <a:off x="76200" y="70555"/>
            <a:ext cx="8991600" cy="1066800"/>
          </a:xfrm>
          <a:solidFill>
            <a:schemeClr val="bg2">
              <a:lumMod val="20000"/>
              <a:lumOff val="80000"/>
            </a:schemeClr>
          </a:solidFill>
          <a:ln>
            <a:solidFill>
              <a:srgbClr val="000090"/>
            </a:solidFill>
          </a:ln>
        </p:spPr>
        <p:txBody>
          <a:bodyPr/>
          <a:lstStyle/>
          <a:p>
            <a:r>
              <a:rPr lang="en-US" sz="2800" dirty="0" smtClean="0"/>
              <a:t>Until recently, it was very difficult to establish accurate genetic maps of human disease… </a:t>
            </a:r>
            <a:r>
              <a:rPr lang="en-US" sz="2800" i="1" dirty="0" smtClean="0"/>
              <a:t>now we can!</a:t>
            </a:r>
            <a:endParaRPr lang="en-US" sz="2800" i="1" dirty="0"/>
          </a:p>
        </p:txBody>
      </p:sp>
      <p:cxnSp>
        <p:nvCxnSpPr>
          <p:cNvPr id="54" name="Straight Connector 53"/>
          <p:cNvCxnSpPr/>
          <p:nvPr/>
        </p:nvCxnSpPr>
        <p:spPr bwMode="auto">
          <a:xfrm>
            <a:off x="5715000" y="6248400"/>
            <a:ext cx="914400" cy="914400"/>
          </a:xfrm>
          <a:prstGeom prst="lin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grpSp>
        <p:nvGrpSpPr>
          <p:cNvPr id="7" name="Group 6"/>
          <p:cNvGrpSpPr/>
          <p:nvPr/>
        </p:nvGrpSpPr>
        <p:grpSpPr>
          <a:xfrm>
            <a:off x="838200" y="4191000"/>
            <a:ext cx="7086600" cy="2210844"/>
            <a:chOff x="838200" y="4309405"/>
            <a:chExt cx="7086600" cy="2210844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2358" y="4382575"/>
              <a:ext cx="2123103" cy="2107662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838200" y="4309405"/>
              <a:ext cx="7086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sz="1600" b="1" dirty="0" smtClean="0"/>
                <a:t>…and a more accurate molecular understanding of human disease.</a:t>
              </a:r>
              <a:endParaRPr lang="en-US" sz="1600" b="1" dirty="0"/>
            </a:p>
          </p:txBody>
        </p:sp>
        <p:pic>
          <p:nvPicPr>
            <p:cNvPr id="24" name="Picture 23" descr="human-body-outline.jpg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7127" y="4691449"/>
              <a:ext cx="1013791" cy="1828800"/>
            </a:xfrm>
            <a:prstGeom prst="rect">
              <a:avLst/>
            </a:prstGeom>
          </p:spPr>
        </p:pic>
        <p:sp>
          <p:nvSpPr>
            <p:cNvPr id="26" name="Right Arrow 25"/>
            <p:cNvSpPr/>
            <p:nvPr/>
          </p:nvSpPr>
          <p:spPr bwMode="auto">
            <a:xfrm>
              <a:off x="3926344" y="5452405"/>
              <a:ext cx="609600" cy="228600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12351" y="1219200"/>
            <a:ext cx="4151387" cy="3044625"/>
            <a:chOff x="212351" y="1219200"/>
            <a:chExt cx="4151387" cy="3044625"/>
          </a:xfrm>
        </p:grpSpPr>
        <p:sp>
          <p:nvSpPr>
            <p:cNvPr id="4" name="TextBox 3"/>
            <p:cNvSpPr txBox="1"/>
            <p:nvPr/>
          </p:nvSpPr>
          <p:spPr>
            <a:xfrm>
              <a:off x="344944" y="1219200"/>
              <a:ext cx="3886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sz="1600" b="1" dirty="0" smtClean="0"/>
                <a:t>Cost of genome sequencing continues to drop rapidly…</a:t>
              </a:r>
              <a:endParaRPr lang="en-US" sz="1600" b="1" dirty="0"/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351" y="1844139"/>
              <a:ext cx="4151387" cy="2419686"/>
            </a:xfrm>
            <a:prstGeom prst="rect">
              <a:avLst/>
            </a:prstGeom>
          </p:spPr>
        </p:pic>
      </p:grpSp>
      <p:grpSp>
        <p:nvGrpSpPr>
          <p:cNvPr id="6" name="Group 5"/>
          <p:cNvGrpSpPr/>
          <p:nvPr/>
        </p:nvGrpSpPr>
        <p:grpSpPr>
          <a:xfrm>
            <a:off x="4790040" y="1219200"/>
            <a:ext cx="4070843" cy="3040101"/>
            <a:chOff x="4790040" y="1219200"/>
            <a:chExt cx="4070843" cy="3040101"/>
          </a:xfrm>
        </p:grpSpPr>
        <p:sp>
          <p:nvSpPr>
            <p:cNvPr id="10" name="TextBox 9"/>
            <p:cNvSpPr txBox="1"/>
            <p:nvPr/>
          </p:nvSpPr>
          <p:spPr>
            <a:xfrm>
              <a:off x="4806161" y="1219200"/>
              <a:ext cx="4038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sz="1600" b="1" dirty="0" smtClean="0"/>
                <a:t>…which results in many more human genomes being sequenced…</a:t>
              </a:r>
              <a:endParaRPr lang="en-US" sz="1600" b="1" dirty="0"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0040" y="1903380"/>
              <a:ext cx="4070843" cy="23559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00694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Straight Connector 53"/>
          <p:cNvCxnSpPr/>
          <p:nvPr/>
        </p:nvCxnSpPr>
        <p:spPr bwMode="auto">
          <a:xfrm>
            <a:off x="5715000" y="6248400"/>
            <a:ext cx="914400" cy="914400"/>
          </a:xfrm>
          <a:prstGeom prst="lin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pic>
        <p:nvPicPr>
          <p:cNvPr id="8" name="Picture 7" descr="920x1240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3" r="4945"/>
          <a:stretch/>
        </p:blipFill>
        <p:spPr>
          <a:xfrm>
            <a:off x="0" y="0"/>
            <a:ext cx="91535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805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le 1"/>
          <p:cNvSpPr>
            <a:spLocks noGrp="1"/>
          </p:cNvSpPr>
          <p:nvPr>
            <p:ph type="title"/>
          </p:nvPr>
        </p:nvSpPr>
        <p:spPr>
          <a:xfrm>
            <a:off x="76200" y="31044"/>
            <a:ext cx="8991600" cy="1143000"/>
          </a:xfrm>
          <a:solidFill>
            <a:srgbClr val="E6E6E6"/>
          </a:solidFill>
          <a:ln>
            <a:solidFill>
              <a:srgbClr val="000090"/>
            </a:solidFill>
          </a:ln>
        </p:spPr>
        <p:txBody>
          <a:bodyPr/>
          <a:lstStyle/>
          <a:p>
            <a:r>
              <a:rPr lang="en-US" sz="2800" dirty="0" smtClean="0"/>
              <a:t>There are encouraging examples of this principle working in drug discovery – </a:t>
            </a:r>
            <a:r>
              <a:rPr lang="en-US" sz="2800" i="1" dirty="0" smtClean="0"/>
              <a:t>example of PCSK9</a:t>
            </a:r>
            <a:endParaRPr lang="en-US" sz="2800" i="1" dirty="0"/>
          </a:p>
        </p:txBody>
      </p:sp>
      <p:grpSp>
        <p:nvGrpSpPr>
          <p:cNvPr id="28" name="Group 27"/>
          <p:cNvGrpSpPr/>
          <p:nvPr/>
        </p:nvGrpSpPr>
        <p:grpSpPr>
          <a:xfrm>
            <a:off x="4648200" y="1263275"/>
            <a:ext cx="4038600" cy="2031230"/>
            <a:chOff x="4648200" y="1097578"/>
            <a:chExt cx="4038600" cy="2031230"/>
          </a:xfrm>
        </p:grpSpPr>
        <p:sp>
          <p:nvSpPr>
            <p:cNvPr id="10" name="TextBox 9"/>
            <p:cNvSpPr txBox="1"/>
            <p:nvPr/>
          </p:nvSpPr>
          <p:spPr>
            <a:xfrm>
              <a:off x="4648200" y="1097578"/>
              <a:ext cx="4038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sz="1400" b="1" dirty="0" smtClean="0"/>
                <a:t>Thanks to new technologies, we can now find these disease genes…</a:t>
              </a:r>
              <a:endParaRPr lang="en-US" sz="1400" b="1" dirty="0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4772462" y="2851809"/>
              <a:ext cx="76648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sz="1200" b="1" dirty="0" smtClean="0"/>
                <a:t>Disease</a:t>
              </a:r>
              <a:endParaRPr lang="en-US" sz="1200" b="1" dirty="0"/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7729186" y="2851809"/>
              <a:ext cx="73930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sz="1200" b="1" dirty="0"/>
                <a:t>H</a:t>
              </a:r>
              <a:r>
                <a:rPr lang="en-US" sz="1200" b="1" dirty="0" smtClean="0"/>
                <a:t>ealthy</a:t>
              </a:r>
              <a:endParaRPr lang="en-US" sz="1200" b="1" dirty="0"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6906458" y="1654984"/>
              <a:ext cx="1057761" cy="1366102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5685" y="1759743"/>
              <a:ext cx="1057761" cy="1366102"/>
            </a:xfrm>
            <a:prstGeom prst="rect">
              <a:avLst/>
            </a:prstGeom>
          </p:spPr>
        </p:pic>
        <p:cxnSp>
          <p:nvCxnSpPr>
            <p:cNvPr id="7" name="Straight Connector 6"/>
            <p:cNvCxnSpPr/>
            <p:nvPr/>
          </p:nvCxnSpPr>
          <p:spPr bwMode="auto">
            <a:xfrm>
              <a:off x="6667500" y="1828800"/>
              <a:ext cx="0" cy="129704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39" name="Group 38"/>
          <p:cNvGrpSpPr/>
          <p:nvPr/>
        </p:nvGrpSpPr>
        <p:grpSpPr>
          <a:xfrm>
            <a:off x="275879" y="3412164"/>
            <a:ext cx="8526392" cy="2894706"/>
            <a:chOff x="275879" y="3412164"/>
            <a:chExt cx="8526392" cy="2894706"/>
          </a:xfrm>
        </p:grpSpPr>
        <p:sp>
          <p:nvSpPr>
            <p:cNvPr id="56" name="TextBox 55"/>
            <p:cNvSpPr txBox="1"/>
            <p:nvPr/>
          </p:nvSpPr>
          <p:spPr>
            <a:xfrm>
              <a:off x="275879" y="3412164"/>
              <a:ext cx="84722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sz="1400" b="1" dirty="0" smtClean="0"/>
                <a:t>…and design studies to find drugs that fix the underlying molecular defects – for example, blocking PCSK9 lowers LDL (or “bad”) cholesterol in the blood.</a:t>
              </a:r>
              <a:endParaRPr lang="en-US" sz="1400" b="1" dirty="0"/>
            </a:p>
          </p:txBody>
        </p:sp>
        <p:grpSp>
          <p:nvGrpSpPr>
            <p:cNvPr id="37" name="Group 36"/>
            <p:cNvGrpSpPr/>
            <p:nvPr/>
          </p:nvGrpSpPr>
          <p:grpSpPr>
            <a:xfrm>
              <a:off x="986108" y="3926382"/>
              <a:ext cx="3493181" cy="2324012"/>
              <a:chOff x="986108" y="3926382"/>
              <a:chExt cx="3493181" cy="2324012"/>
            </a:xfrm>
          </p:grpSpPr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6108" y="4158026"/>
                <a:ext cx="3334519" cy="1993396"/>
              </a:xfrm>
              <a:prstGeom prst="rect">
                <a:avLst/>
              </a:prstGeom>
            </p:spPr>
          </p:pic>
          <p:sp>
            <p:nvSpPr>
              <p:cNvPr id="151" name="TextBox 150"/>
              <p:cNvSpPr txBox="1"/>
              <p:nvPr/>
            </p:nvSpPr>
            <p:spPr>
              <a:xfrm>
                <a:off x="1364297" y="5984501"/>
                <a:ext cx="901143" cy="2658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FontTx/>
                  <a:buNone/>
                </a:pPr>
                <a:r>
                  <a:rPr lang="en-US" sz="1100" b="1" dirty="0" smtClean="0">
                    <a:solidFill>
                      <a:srgbClr val="000000"/>
                    </a:solidFill>
                    <a:latin typeface="Arial" charset="0"/>
                  </a:rPr>
                  <a:t>Lysosome</a:t>
                </a:r>
              </a:p>
            </p:txBody>
          </p:sp>
          <p:sp>
            <p:nvSpPr>
              <p:cNvPr id="152" name="TextBox 151"/>
              <p:cNvSpPr txBox="1"/>
              <p:nvPr/>
            </p:nvSpPr>
            <p:spPr>
              <a:xfrm>
                <a:off x="1371947" y="4192275"/>
                <a:ext cx="571178" cy="2658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FontTx/>
                  <a:buNone/>
                </a:pPr>
                <a:r>
                  <a:rPr lang="en-US" sz="1200" b="1" dirty="0" smtClean="0">
                    <a:solidFill>
                      <a:srgbClr val="000000"/>
                    </a:solidFill>
                    <a:latin typeface="Arial" charset="0"/>
                  </a:rPr>
                  <a:t>LDLR</a:t>
                </a:r>
              </a:p>
            </p:txBody>
          </p:sp>
          <p:sp>
            <p:nvSpPr>
              <p:cNvPr id="153" name="TextBox 152"/>
              <p:cNvSpPr txBox="1"/>
              <p:nvPr/>
            </p:nvSpPr>
            <p:spPr>
              <a:xfrm>
                <a:off x="2786374" y="3926382"/>
                <a:ext cx="668117" cy="2658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FontTx/>
                  <a:buNone/>
                </a:pPr>
                <a:r>
                  <a:rPr lang="en-US" sz="1200" b="1" dirty="0" smtClean="0">
                    <a:solidFill>
                      <a:srgbClr val="000000"/>
                    </a:solidFill>
                    <a:latin typeface="Arial" charset="0"/>
                  </a:rPr>
                  <a:t>PCSK9</a:t>
                </a:r>
              </a:p>
            </p:txBody>
          </p:sp>
          <p:sp>
            <p:nvSpPr>
              <p:cNvPr id="154" name="TextBox 153"/>
              <p:cNvSpPr txBox="1"/>
              <p:nvPr/>
            </p:nvSpPr>
            <p:spPr>
              <a:xfrm>
                <a:off x="3858871" y="4162218"/>
                <a:ext cx="620418" cy="2658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FontTx/>
                  <a:buNone/>
                </a:pPr>
                <a:r>
                  <a:rPr lang="en-US" sz="1200" b="1" dirty="0" smtClean="0">
                    <a:solidFill>
                      <a:srgbClr val="000000"/>
                    </a:solidFill>
                    <a:latin typeface="Arial" charset="0"/>
                  </a:rPr>
                  <a:t>LDL-C</a:t>
                </a:r>
              </a:p>
            </p:txBody>
          </p:sp>
        </p:grpSp>
        <p:grpSp>
          <p:nvGrpSpPr>
            <p:cNvPr id="35" name="Group 34"/>
            <p:cNvGrpSpPr/>
            <p:nvPr/>
          </p:nvGrpSpPr>
          <p:grpSpPr>
            <a:xfrm>
              <a:off x="5423327" y="4158026"/>
              <a:ext cx="3378944" cy="2148844"/>
              <a:chOff x="5423327" y="4158026"/>
              <a:chExt cx="3378944" cy="2148844"/>
            </a:xfrm>
          </p:grpSpPr>
          <p:pic>
            <p:nvPicPr>
              <p:cNvPr id="33" name="Picture 32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67752" y="4158026"/>
                <a:ext cx="3334519" cy="2148844"/>
              </a:xfrm>
              <a:prstGeom prst="rect">
                <a:avLst/>
              </a:prstGeom>
            </p:spPr>
          </p:pic>
          <p:sp>
            <p:nvSpPr>
              <p:cNvPr id="155" name="TextBox 154"/>
              <p:cNvSpPr txBox="1"/>
              <p:nvPr/>
            </p:nvSpPr>
            <p:spPr>
              <a:xfrm>
                <a:off x="6964960" y="4192275"/>
                <a:ext cx="52610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FontTx/>
                  <a:buNone/>
                </a:pPr>
                <a:r>
                  <a:rPr lang="en-US" sz="1200" b="1" dirty="0" smtClean="0">
                    <a:solidFill>
                      <a:srgbClr val="000000"/>
                    </a:solidFill>
                    <a:latin typeface="Arial" charset="0"/>
                  </a:rPr>
                  <a:t>mAb</a:t>
                </a:r>
              </a:p>
            </p:txBody>
          </p:sp>
          <p:sp>
            <p:nvSpPr>
              <p:cNvPr id="156" name="TextBox 155"/>
              <p:cNvSpPr txBox="1"/>
              <p:nvPr/>
            </p:nvSpPr>
            <p:spPr>
              <a:xfrm>
                <a:off x="5423327" y="5592088"/>
                <a:ext cx="874308" cy="4431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FontTx/>
                  <a:buNone/>
                </a:pPr>
                <a:r>
                  <a:rPr lang="en-US" sz="1100" b="1" dirty="0" smtClean="0">
                    <a:solidFill>
                      <a:srgbClr val="000000"/>
                    </a:solidFill>
                    <a:latin typeface="Arial" charset="0"/>
                  </a:rPr>
                  <a:t>LDLR</a:t>
                </a:r>
              </a:p>
              <a:p>
                <a:pPr>
                  <a:buFontTx/>
                  <a:buNone/>
                </a:pPr>
                <a:r>
                  <a:rPr lang="en-US" sz="1100" b="1" dirty="0" smtClean="0">
                    <a:solidFill>
                      <a:srgbClr val="000000"/>
                    </a:solidFill>
                    <a:latin typeface="Arial" charset="0"/>
                  </a:rPr>
                  <a:t>Recycling</a:t>
                </a:r>
              </a:p>
            </p:txBody>
          </p:sp>
        </p:grp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" y="5116599"/>
              <a:ext cx="323758" cy="751649"/>
            </a:xfrm>
            <a:prstGeom prst="rect">
              <a:avLst/>
            </a:prstGeom>
          </p:spPr>
        </p:pic>
        <p:cxnSp>
          <p:nvCxnSpPr>
            <p:cNvPr id="12" name="Straight Arrow Connector 11"/>
            <p:cNvCxnSpPr/>
            <p:nvPr/>
          </p:nvCxnSpPr>
          <p:spPr bwMode="auto">
            <a:xfrm>
              <a:off x="870061" y="5492424"/>
              <a:ext cx="348009" cy="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med"/>
            </a:ln>
            <a:effectLst/>
          </p:spPr>
        </p:cxnSp>
        <p:grpSp>
          <p:nvGrpSpPr>
            <p:cNvPr id="38" name="Group 37"/>
            <p:cNvGrpSpPr/>
            <p:nvPr/>
          </p:nvGrpSpPr>
          <p:grpSpPr>
            <a:xfrm>
              <a:off x="4600435" y="4747434"/>
              <a:ext cx="678542" cy="984354"/>
              <a:chOff x="4600435" y="4747434"/>
              <a:chExt cx="678542" cy="984354"/>
            </a:xfrm>
          </p:grpSpPr>
          <p:pic>
            <p:nvPicPr>
              <p:cNvPr id="140" name="Picture 139" descr="igg_2.png"/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00435" y="4747434"/>
                <a:ext cx="678542" cy="558799"/>
              </a:xfrm>
              <a:prstGeom prst="rect">
                <a:avLst/>
              </a:prstGeom>
            </p:spPr>
          </p:pic>
          <p:sp>
            <p:nvSpPr>
              <p:cNvPr id="13" name="Right Arrow 12"/>
              <p:cNvSpPr/>
              <p:nvPr/>
            </p:nvSpPr>
            <p:spPr bwMode="auto">
              <a:xfrm>
                <a:off x="4691512" y="5452389"/>
                <a:ext cx="457200" cy="279399"/>
              </a:xfrm>
              <a:prstGeom prst="rightArrow">
                <a:avLst/>
              </a:prstGeom>
              <a:solidFill>
                <a:schemeClr val="tx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charset="0"/>
                  <a:buChar char="•"/>
                  <a:tabLst/>
                </a:pP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endParaRPr>
              </a:p>
            </p:txBody>
          </p:sp>
        </p:grpSp>
      </p:grpSp>
      <p:grpSp>
        <p:nvGrpSpPr>
          <p:cNvPr id="27" name="Group 26"/>
          <p:cNvGrpSpPr/>
          <p:nvPr/>
        </p:nvGrpSpPr>
        <p:grpSpPr>
          <a:xfrm>
            <a:off x="152400" y="1263275"/>
            <a:ext cx="4191000" cy="2089525"/>
            <a:chOff x="152400" y="1097578"/>
            <a:chExt cx="4191000" cy="2089525"/>
          </a:xfrm>
        </p:grpSpPr>
        <p:sp>
          <p:nvSpPr>
            <p:cNvPr id="4" name="TextBox 3"/>
            <p:cNvSpPr txBox="1"/>
            <p:nvPr/>
          </p:nvSpPr>
          <p:spPr>
            <a:xfrm>
              <a:off x="152400" y="1097578"/>
              <a:ext cx="419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sz="1400" b="1" dirty="0" smtClean="0"/>
                <a:t>Many genes influence cholesterol levels and risk of heart disease</a:t>
              </a:r>
              <a:endParaRPr lang="en-US" sz="1400" b="1" dirty="0"/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6285" y="1620798"/>
              <a:ext cx="2950645" cy="1297447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536992" y="2756216"/>
              <a:ext cx="1218603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sz="1100" b="1" dirty="0" smtClean="0"/>
                <a:t>Atherosclerotic</a:t>
              </a:r>
              <a:br>
                <a:rPr lang="en-US" sz="1100" b="1" dirty="0" smtClean="0"/>
              </a:br>
              <a:r>
                <a:rPr lang="en-US" sz="1100" b="1" dirty="0" smtClean="0"/>
                <a:t>Plaque</a:t>
              </a:r>
              <a:endParaRPr lang="en-US" sz="1100" b="1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677727" y="2894270"/>
              <a:ext cx="94448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sz="1100" b="1" dirty="0" smtClean="0"/>
                <a:t>Blood Flow</a:t>
              </a:r>
              <a:endParaRPr lang="en-US" sz="1100" b="1" dirty="0"/>
            </a:p>
          </p:txBody>
        </p:sp>
        <p:cxnSp>
          <p:nvCxnSpPr>
            <p:cNvPr id="21" name="Straight Connector 20"/>
            <p:cNvCxnSpPr>
              <a:stCxn id="48" idx="1"/>
              <a:endCxn id="18" idx="2"/>
            </p:cNvCxnSpPr>
            <p:nvPr/>
          </p:nvCxnSpPr>
          <p:spPr bwMode="auto">
            <a:xfrm flipH="1" flipV="1">
              <a:off x="2481608" y="2918245"/>
              <a:ext cx="196119" cy="10683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3" name="Straight Connector 22"/>
            <p:cNvCxnSpPr>
              <a:stCxn id="48" idx="3"/>
            </p:cNvCxnSpPr>
            <p:nvPr/>
          </p:nvCxnSpPr>
          <p:spPr bwMode="auto">
            <a:xfrm flipV="1">
              <a:off x="3622216" y="2851809"/>
              <a:ext cx="159200" cy="17326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5" name="Straight Arrow Connector 54"/>
            <p:cNvCxnSpPr/>
            <p:nvPr/>
          </p:nvCxnSpPr>
          <p:spPr bwMode="auto">
            <a:xfrm flipV="1">
              <a:off x="1462356" y="2579653"/>
              <a:ext cx="354182" cy="176563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36366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6019800"/>
            <a:ext cx="9156700" cy="8763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" name="Picture 1" descr="nrdd1.tif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26" r="7500" b="27388"/>
          <a:stretch/>
        </p:blipFill>
        <p:spPr>
          <a:xfrm>
            <a:off x="84360" y="1143000"/>
            <a:ext cx="4372115" cy="1644333"/>
          </a:xfrm>
          <a:prstGeom prst="rect">
            <a:avLst/>
          </a:prstGeom>
        </p:spPr>
      </p:pic>
      <p:pic>
        <p:nvPicPr>
          <p:cNvPr id="6" name="Picture 5" descr="NRDD2.tif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7" b="1600"/>
          <a:stretch/>
        </p:blipFill>
        <p:spPr>
          <a:xfrm>
            <a:off x="609600" y="2816219"/>
            <a:ext cx="3276600" cy="3976439"/>
          </a:xfrm>
          <a:prstGeom prst="rect">
            <a:avLst/>
          </a:prstGeom>
          <a:ln>
            <a:solidFill>
              <a:srgbClr val="4F81BD"/>
            </a:solidFill>
          </a:ln>
        </p:spPr>
      </p:pic>
      <p:pic>
        <p:nvPicPr>
          <p:cNvPr id="8" name="Picture 7" descr="NRDD3.tiff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" t="2817" r="2772" b="1409"/>
          <a:stretch/>
        </p:blipFill>
        <p:spPr>
          <a:xfrm>
            <a:off x="4537980" y="1394280"/>
            <a:ext cx="4343400" cy="5181600"/>
          </a:xfrm>
          <a:prstGeom prst="rect">
            <a:avLst/>
          </a:prstGeom>
          <a:ln>
            <a:solidFill>
              <a:srgbClr val="4F81BD"/>
            </a:solidFill>
          </a:ln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itle 1"/>
          <p:cNvSpPr txBox="1">
            <a:spLocks/>
          </p:cNvSpPr>
          <p:nvPr/>
        </p:nvSpPr>
        <p:spPr bwMode="auto">
          <a:xfrm>
            <a:off x="76200" y="31044"/>
            <a:ext cx="8991600" cy="1143000"/>
          </a:xfrm>
          <a:prstGeom prst="rect">
            <a:avLst/>
          </a:prstGeom>
          <a:solidFill>
            <a:srgbClr val="E6E6E6"/>
          </a:solidFill>
          <a:ln w="9525">
            <a:solidFill>
              <a:srgbClr val="00009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9pPr>
          </a:lstStyle>
          <a:p>
            <a:r>
              <a:rPr lang="en-US" sz="2800" dirty="0"/>
              <a:t>Also evidence that a portfolio of projects based on human genetics will outperform other portfolios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3926851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28800"/>
            <a:ext cx="9144000" cy="258532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5400" dirty="0" smtClean="0"/>
          </a:p>
          <a:p>
            <a:pPr algn="ctr"/>
            <a:r>
              <a:rPr lang="en-US" sz="5400" dirty="0" smtClean="0"/>
              <a:t>What is the strategy?</a:t>
            </a:r>
          </a:p>
          <a:p>
            <a:pPr algn="ctr"/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62669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41289</TotalTime>
  <Words>898</Words>
  <Application>Microsoft Macintosh PowerPoint</Application>
  <PresentationFormat>On-screen Show (4:3)</PresentationFormat>
  <Paragraphs>198</Paragraphs>
  <Slides>30</Slides>
  <Notes>29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Blank Presentation</vt:lpstr>
      <vt:lpstr>The Role of Human Genetics in Drug Discovery</vt:lpstr>
      <vt:lpstr>PowerPoint Presentation</vt:lpstr>
      <vt:lpstr>PowerPoint Presentation</vt:lpstr>
      <vt:lpstr>Human genetics helps to identify potential drug targets to start drug discovery</vt:lpstr>
      <vt:lpstr>Until recently, it was very difficult to establish accurate genetic maps of human disease… now we can!</vt:lpstr>
      <vt:lpstr>PowerPoint Presentation</vt:lpstr>
      <vt:lpstr>There are encouraging examples of this principle working in drug discovery – example of PCSK9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Pathways that lead to RA are related to pathways in active disease</vt:lpstr>
      <vt:lpstr>Enrichment between RA genetic networks and RA drugs</vt:lpstr>
      <vt:lpstr>PowerPoint Presentation</vt:lpstr>
      <vt:lpstr>Example of TYK2 and RA</vt:lpstr>
      <vt:lpstr>Complete knock-out leads to PID</vt:lpstr>
      <vt:lpstr>PowerPoint Presentation</vt:lpstr>
      <vt:lpstr>Functional studies show LOF</vt:lpstr>
      <vt:lpstr>PowerPoint Presentation</vt:lpstr>
      <vt:lpstr>PheWAS identifies RA and autoimmunity, but not other ADE’s</vt:lpstr>
      <vt:lpstr>PheWAS identifies RA and autoimmunity, but not other ADE’s</vt:lpstr>
      <vt:lpstr>PheWAS suggests that tofacitinib ADEs not related to TYK2 inhibition  </vt:lpstr>
      <vt:lpstr>Putting it all together…</vt:lpstr>
      <vt:lpstr>PowerPoint Presentation</vt:lpstr>
      <vt:lpstr>Finally, can genetics be used to select alternative indications for “repurposing”?</vt:lpstr>
      <vt:lpstr>Same alleles associated with SLE – suggests other indications</vt:lpstr>
    </vt:vector>
  </TitlesOfParts>
  <Company>The Broad Institute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Autoimmunity: relative risks</dc:title>
  <dc:creator>Systems Group</dc:creator>
  <cp:lastModifiedBy>Robert Plenge</cp:lastModifiedBy>
  <cp:revision>1703</cp:revision>
  <cp:lastPrinted>2012-04-10T18:14:21Z</cp:lastPrinted>
  <dcterms:created xsi:type="dcterms:W3CDTF">2012-11-30T13:09:59Z</dcterms:created>
  <dcterms:modified xsi:type="dcterms:W3CDTF">2015-04-15T00:26:44Z</dcterms:modified>
</cp:coreProperties>
</file>